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346" r:id="rId2"/>
    <p:sldId id="361" r:id="rId3"/>
    <p:sldId id="363" r:id="rId4"/>
    <p:sldId id="364" r:id="rId5"/>
    <p:sldId id="347" r:id="rId6"/>
    <p:sldId id="349" r:id="rId7"/>
    <p:sldId id="362" r:id="rId8"/>
    <p:sldId id="365" r:id="rId9"/>
    <p:sldId id="354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1" roundtripDataSignature="AMtx7mhz/bqDFFk1kvD5oOglXiv3RYY/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CP Center for Global Health" initials="" lastIdx="13" clrIdx="0"/>
  <p:cmAuthor id="1" name="Aaron Odegard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94"/>
  </p:normalViewPr>
  <p:slideViewPr>
    <p:cSldViewPr snapToGrid="0">
      <p:cViewPr varScale="1">
        <p:scale>
          <a:sx n="58" d="100"/>
          <a:sy n="58" d="100"/>
        </p:scale>
        <p:origin x="7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91" Type="http://customschemas.google.com/relationships/presentationmetadata" Target="metadata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9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  <p:extLst>
    <p:ext uri="{620B2872-D7B9-4A21-9093-7833F8D536E1}">
      <p15:sldGuideLst xmlns:p15="http://schemas.microsoft.com/office/powerpoint/2012/main">
        <p15:guide id="1" orient="horz" pos="288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Goal with Large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1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202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457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5DC7-7860-5F04-F23E-3EE2536A49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FF"/>
                </a:solidFill>
              </a:rPr>
              <a:t>Using Blood Utilization Metrics to Advocate for your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CFBC99-C619-6BCF-3929-D09226D54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7454A-7E19-B0C5-1C38-AECC6EDD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Home Page of 1 unit Vs. 2 units </a:t>
            </a:r>
          </a:p>
        </p:txBody>
      </p:sp>
      <p:pic>
        <p:nvPicPr>
          <p:cNvPr id="6" name="Google Shape;169;g268edf4b62a_0_21" descr="image of home page ">
            <a:extLst>
              <a:ext uri="{FF2B5EF4-FFF2-40B4-BE49-F238E27FC236}">
                <a16:creationId xmlns:a16="http://schemas.microsoft.com/office/drawing/2014/main" id="{075F86A5-F046-E6CF-551B-1F68DA678568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934713" y="1828328"/>
            <a:ext cx="8322574" cy="4775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698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AFFA0-92FA-5325-C9DB-75E0C5118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24B2-67E1-CF60-B59B-33484054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 1 VS 2 Unit(s) orders over time</a:t>
            </a:r>
          </a:p>
        </p:txBody>
      </p:sp>
      <p:pic>
        <p:nvPicPr>
          <p:cNvPr id="5" name="Google Shape;175;g268edf4b62a_0_26" descr="image of chart ">
            <a:extLst>
              <a:ext uri="{FF2B5EF4-FFF2-40B4-BE49-F238E27FC236}">
                <a16:creationId xmlns:a16="http://schemas.microsoft.com/office/drawing/2014/main" id="{8BD63F96-BE5A-525A-8D16-CB3D716C9B9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81498" y="1742938"/>
            <a:ext cx="8451669" cy="4802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5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9CB67-9C98-65AD-4015-9696886C2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D951-5E3B-96EB-84E5-862EBBF6C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VS 2 Unit (S) by Location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792781-539A-BB8D-D37C-B20006157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02575"/>
            <a:ext cx="10515600" cy="4311015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Google Shape;181;g268edf4b62a_0_31" descr="image of chart ">
            <a:extLst>
              <a:ext uri="{FF2B5EF4-FFF2-40B4-BE49-F238E27FC236}">
                <a16:creationId xmlns:a16="http://schemas.microsoft.com/office/drawing/2014/main" id="{1C627E50-195C-C032-52C6-FF449534BCD1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2002575"/>
            <a:ext cx="10515600" cy="399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7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E614C-F570-0E10-8986-16D83D968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DEF3C-9A55-DC9D-58EE-06F791F3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VS 2 Unit(S) Orders by Specialty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10CCA4A-8FC2-7505-B577-A29425217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4955" y="1924050"/>
            <a:ext cx="10515600" cy="431101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Google Shape;187;g268edf4b62a_0_36" descr="image of chart ">
            <a:extLst>
              <a:ext uri="{FF2B5EF4-FFF2-40B4-BE49-F238E27FC236}">
                <a16:creationId xmlns:a16="http://schemas.microsoft.com/office/drawing/2014/main" id="{9F6235B6-00B7-1FBE-B094-C63FD41C777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1924050"/>
            <a:ext cx="10515600" cy="456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960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5A0CC9-E329-4028-768D-531B740EB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FB028-8A86-2799-88EB-A275D9E5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VS 2 Unit(S) by Ordering MD</a:t>
            </a:r>
          </a:p>
        </p:txBody>
      </p:sp>
      <p:pic>
        <p:nvPicPr>
          <p:cNvPr id="5" name="Google Shape;193;g268edf4b62a_0_41" descr="image of chart ">
            <a:extLst>
              <a:ext uri="{FF2B5EF4-FFF2-40B4-BE49-F238E27FC236}">
                <a16:creationId xmlns:a16="http://schemas.microsoft.com/office/drawing/2014/main" id="{03F2D451-C38B-9A64-8D24-5053FC76B3A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2227063"/>
            <a:ext cx="10515600" cy="373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457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DDC0F4-280D-973B-BE52-C2C103451A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1B5C-C889-D051-3558-B5FDAE48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RBC Utilization-All Location Hgb 7.0 </a:t>
            </a:r>
          </a:p>
        </p:txBody>
      </p:sp>
      <p:pic>
        <p:nvPicPr>
          <p:cNvPr id="3" name="Google Shape;199;g268edf4b62a_0_46" descr="image of chart ">
            <a:extLst>
              <a:ext uri="{FF2B5EF4-FFF2-40B4-BE49-F238E27FC236}">
                <a16:creationId xmlns:a16="http://schemas.microsoft.com/office/drawing/2014/main" id="{FF76D227-9109-8C64-C718-503B472F1979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262018" y="1825625"/>
            <a:ext cx="9668100" cy="435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301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72B490-FEB7-5D23-084D-C1A8B5F95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2AA3-0D26-8FFE-CAD7-48D2A5AC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RBC Utilization by Location Hgb 7.0</a:t>
            </a:r>
          </a:p>
        </p:txBody>
      </p:sp>
      <p:pic>
        <p:nvPicPr>
          <p:cNvPr id="6" name="Google Shape;205;g268edf4b62a_0_51" descr="image of chart ">
            <a:extLst>
              <a:ext uri="{FF2B5EF4-FFF2-40B4-BE49-F238E27FC236}">
                <a16:creationId xmlns:a16="http://schemas.microsoft.com/office/drawing/2014/main" id="{9A6F828A-CEA4-30B9-1EC6-7A81613941F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03250" y="1969317"/>
            <a:ext cx="8185500" cy="435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11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BF8C1-2CB8-03B7-BD3D-6FA305357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F03E-75D9-C8BC-8A8A-1284CA889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Hgb 7.0 Excluding Infusion center and Operating Rooms</a:t>
            </a:r>
          </a:p>
        </p:txBody>
      </p:sp>
      <p:pic>
        <p:nvPicPr>
          <p:cNvPr id="3" name="Google Shape;211;g268edf4b62a_0_56" descr="image of chart ">
            <a:extLst>
              <a:ext uri="{FF2B5EF4-FFF2-40B4-BE49-F238E27FC236}">
                <a16:creationId xmlns:a16="http://schemas.microsoft.com/office/drawing/2014/main" id="{BA5E8262-178D-288C-DE1B-F2C5D55DCC74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921571" y="1955146"/>
            <a:ext cx="10348800" cy="4092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196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81AE0-948C-6418-5732-6414A92B3A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882A-2007-E5AD-798F-FF6DE9AF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Hgb 8.0 Excluding Infusion Center and ORs</a:t>
            </a:r>
          </a:p>
        </p:txBody>
      </p:sp>
      <p:pic>
        <p:nvPicPr>
          <p:cNvPr id="6" name="Google Shape;217;g268edf4b62a_0_61" descr="image of chart ">
            <a:extLst>
              <a:ext uri="{FF2B5EF4-FFF2-40B4-BE49-F238E27FC236}">
                <a16:creationId xmlns:a16="http://schemas.microsoft.com/office/drawing/2014/main" id="{4883BA51-F5F5-9038-D1D3-BFCEB16F398B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819921" y="1825625"/>
            <a:ext cx="8552100" cy="435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88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32DD1-1292-1F42-42E7-F7CBFFE77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3AA4-A8FE-9DEA-3C86-5B0795EB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Hgb. 8.0 by Specialty excluding Infusion Center and ORs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Google Shape;223;g268edf4b62a_0_66" descr="image of chart ">
            <a:extLst>
              <a:ext uri="{FF2B5EF4-FFF2-40B4-BE49-F238E27FC236}">
                <a16:creationId xmlns:a16="http://schemas.microsoft.com/office/drawing/2014/main" id="{53AAAC35-44B9-12E5-6088-18C9056F4B21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3915" y="2177778"/>
            <a:ext cx="10309885" cy="40401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31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96C7-7C56-60DD-CF2F-82F90BEB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3" y="2737189"/>
            <a:ext cx="3017113" cy="1325563"/>
          </a:xfrm>
        </p:spPr>
        <p:txBody>
          <a:bodyPr/>
          <a:lstStyle/>
          <a:p>
            <a:r>
              <a:rPr lang="en-US" sz="3200" dirty="0"/>
              <a:t>Background</a:t>
            </a:r>
            <a:endParaRPr lang="en-US" dirty="0"/>
          </a:p>
        </p:txBody>
      </p:sp>
      <p:sp>
        <p:nvSpPr>
          <p:cNvPr id="7" name="Google Shape;96;p2">
            <a:extLst>
              <a:ext uri="{FF2B5EF4-FFF2-40B4-BE49-F238E27FC236}">
                <a16:creationId xmlns:a16="http://schemas.microsoft.com/office/drawing/2014/main" id="{33CBB913-4A2F-7F8B-2B20-69ED5C12164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i="0" dirty="0">
                <a:latin typeface="Arial"/>
                <a:ea typeface="Arial"/>
                <a:cs typeface="Arial"/>
                <a:sym typeface="Arial"/>
              </a:rPr>
              <a:t>Utilization management in the Transfusion Service requires a multi-faceted approach due to the scope of practice of transfusion medicine. 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i="0" dirty="0">
                <a:latin typeface="Arial"/>
                <a:ea typeface="Arial"/>
                <a:cs typeface="Arial"/>
                <a:sym typeface="Arial"/>
              </a:rPr>
              <a:t>Most clinical laboratories use 60–65% of their budget for labor and only 35–40% for consumables. In contrast, only 30% of the Transfusion Service budget is used for labor while 70% is allocated for consumables and blood products.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Blood product transfusion purchases are one of the largest line items among the hospital and laboratory charges.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Evaluating the sources of cost, managing inventory and establishing a blood management </a:t>
            </a:r>
            <a:r>
              <a:rPr lang="en-US" sz="2300" i="0" dirty="0">
                <a:latin typeface="Arial"/>
                <a:ea typeface="Arial"/>
                <a:cs typeface="Arial"/>
                <a:sym typeface="Arial"/>
              </a:rPr>
              <a:t>program based on evidence will lead to improved patient outcomes while reducing costs. </a:t>
            </a:r>
          </a:p>
        </p:txBody>
      </p:sp>
    </p:spTree>
    <p:extLst>
      <p:ext uri="{BB962C8B-B14F-4D97-AF65-F5344CB8AC3E}">
        <p14:creationId xmlns:p14="http://schemas.microsoft.com/office/powerpoint/2010/main" val="359447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A4DACA-73E5-B639-7B03-3BAF4F142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6E15-827E-5635-BEBD-12CBAF48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Hgb. 8.0 by Specialty excluding Infusion Center and ORs</a:t>
            </a:r>
            <a:r>
              <a:rPr lang="en-US" sz="400" dirty="0"/>
              <a:t>1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Google Shape;229;g268edf4b62a_0_71" descr="image of chart ">
            <a:extLst>
              <a:ext uri="{FF2B5EF4-FFF2-40B4-BE49-F238E27FC236}">
                <a16:creationId xmlns:a16="http://schemas.microsoft.com/office/drawing/2014/main" id="{AEA5A76D-831E-E9E7-749A-7F827E72B1C3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164078" y="1799498"/>
            <a:ext cx="9863844" cy="475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45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32C21D-6777-ECB6-F4BD-4CBB8FFC7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352EB4-65E1-003E-1CD5-2C392D631F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</a:t>
            </a:r>
            <a:r>
              <a:rPr lang="en-US" sz="800" dirty="0"/>
              <a:t>1</a:t>
            </a:r>
          </a:p>
        </p:txBody>
      </p:sp>
      <p:sp>
        <p:nvSpPr>
          <p:cNvPr id="7" name="Google Shape;96;p2">
            <a:extLst>
              <a:ext uri="{FF2B5EF4-FFF2-40B4-BE49-F238E27FC236}">
                <a16:creationId xmlns:a16="http://schemas.microsoft.com/office/drawing/2014/main" id="{52ECDB33-2FC5-2BCE-08CF-A78D009EBA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274288" y="747733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As cost pressures mount upon providers, blood conservation is a key area of focus where hospitals and health systems can improve the quality of care, reduce risk to patient safety, and eliminate excess spending concurrently.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Essentially, less is more when it comes to blood transfusion.</a:t>
            </a:r>
          </a:p>
        </p:txBody>
      </p:sp>
    </p:spTree>
    <p:extLst>
      <p:ext uri="{BB962C8B-B14F-4D97-AF65-F5344CB8AC3E}">
        <p14:creationId xmlns:p14="http://schemas.microsoft.com/office/powerpoint/2010/main" val="117280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D3F4E7-4258-00B4-3357-A33A0B3B86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9D79-25E4-CD55-44C4-AF3EB888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3" y="2737189"/>
            <a:ext cx="3017113" cy="1635114"/>
          </a:xfrm>
        </p:spPr>
        <p:txBody>
          <a:bodyPr/>
          <a:lstStyle/>
          <a:p>
            <a:r>
              <a:rPr lang="en-US" sz="3200" dirty="0">
                <a:solidFill>
                  <a:srgbClr val="FFFFFF"/>
                </a:solidFill>
              </a:rPr>
              <a:t>The Business Case for the Hospital        C-Suite</a:t>
            </a:r>
            <a:endParaRPr lang="en-US" dirty="0"/>
          </a:p>
        </p:txBody>
      </p:sp>
      <p:sp>
        <p:nvSpPr>
          <p:cNvPr id="7" name="Google Shape;96;p2">
            <a:extLst>
              <a:ext uri="{FF2B5EF4-FFF2-40B4-BE49-F238E27FC236}">
                <a16:creationId xmlns:a16="http://schemas.microsoft.com/office/drawing/2014/main" id="{E2B9B83A-A12F-6F6D-34EA-8D5FF78E453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274288" y="747733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dirty="0"/>
              <a:t>As cost pressures mount upon providers, blood conservation is a key area of focus where hospitals and health systems can improve the quality of care, reduce risk to patient safety, and eliminate excess spending concurrently.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dirty="0"/>
              <a:t>In order for patient blood management programs to thrive, buy-in from frontline providers is critical.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dirty="0"/>
              <a:t>Develop a culture change and create new standards of care for blood use by: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dirty="0"/>
              <a:t>Collaborating with physicians, nurses , and clinical leaders to form a multi-disciplinary transfusion committee.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dirty="0"/>
              <a:t>Supporting education campaigns to underscore the minimal use of blood (i.e. “why give two when one will do”).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300" dirty="0"/>
              <a:t>Focusing on Perioperative Management</a:t>
            </a:r>
          </a:p>
        </p:txBody>
      </p:sp>
    </p:spTree>
    <p:extLst>
      <p:ext uri="{BB962C8B-B14F-4D97-AF65-F5344CB8AC3E}">
        <p14:creationId xmlns:p14="http://schemas.microsoft.com/office/powerpoint/2010/main" val="108853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8167B-2917-F090-3B7C-48D76510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Metrics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0C00DE-DB5D-9137-D4C4-6007F4680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314" y="3337346"/>
            <a:ext cx="2639789" cy="1778739"/>
            <a:chOff x="8320825" y="1334054"/>
            <a:chExt cx="2639789" cy="1778739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C10EFCE6-D9E3-B6B9-5B36-B7CC5CF7313E}"/>
                </a:ext>
              </a:extLst>
            </p:cNvPr>
            <p:cNvSpPr/>
            <p:nvPr/>
          </p:nvSpPr>
          <p:spPr>
            <a:xfrm>
              <a:off x="8320825" y="1334054"/>
              <a:ext cx="2639789" cy="1778739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ounded Rectangle 4">
              <a:extLst>
                <a:ext uri="{FF2B5EF4-FFF2-40B4-BE49-F238E27FC236}">
                  <a16:creationId xmlns:a16="http://schemas.microsoft.com/office/drawing/2014/main" id="{34F7BFE5-D6BF-ECEA-D3D4-CB6F8591FC90}"/>
                </a:ext>
              </a:extLst>
            </p:cNvPr>
            <p:cNvSpPr txBox="1"/>
            <p:nvPr/>
          </p:nvSpPr>
          <p:spPr>
            <a:xfrm>
              <a:off x="8407656" y="1420885"/>
              <a:ext cx="2466127" cy="1605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Blood usage can be tracked by including the following filters/Criteria: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EDB235-4AD3-5CF5-1329-8995CE7AE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67026" y="3337346"/>
            <a:ext cx="2639789" cy="1778739"/>
            <a:chOff x="8320825" y="1334054"/>
            <a:chExt cx="2639789" cy="1778739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B6E458A7-946D-61B9-1939-D21CF98D8FC4}"/>
                </a:ext>
              </a:extLst>
            </p:cNvPr>
            <p:cNvSpPr/>
            <p:nvPr/>
          </p:nvSpPr>
          <p:spPr>
            <a:xfrm>
              <a:off x="8320825" y="1334054"/>
              <a:ext cx="2639789" cy="1778739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ounded Rectangle 4">
              <a:extLst>
                <a:ext uri="{FF2B5EF4-FFF2-40B4-BE49-F238E27FC236}">
                  <a16:creationId xmlns:a16="http://schemas.microsoft.com/office/drawing/2014/main" id="{3EE1281A-34F6-7A6F-0C8F-878F000A7E3C}"/>
                </a:ext>
              </a:extLst>
            </p:cNvPr>
            <p:cNvSpPr txBox="1"/>
            <p:nvPr/>
          </p:nvSpPr>
          <p:spPr>
            <a:xfrm>
              <a:off x="8407656" y="1420885"/>
              <a:ext cx="2466127" cy="1605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Product Type: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45073A-4708-D3A7-A386-3E6DCF879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19738" y="3337345"/>
            <a:ext cx="2639789" cy="1778739"/>
            <a:chOff x="8320825" y="1334054"/>
            <a:chExt cx="2639789" cy="1778739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EF923CA2-A6C4-D67F-E617-96EF999F9139}"/>
                </a:ext>
              </a:extLst>
            </p:cNvPr>
            <p:cNvSpPr/>
            <p:nvPr/>
          </p:nvSpPr>
          <p:spPr>
            <a:xfrm>
              <a:off x="8320825" y="1334054"/>
              <a:ext cx="2639789" cy="1778739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F04C72BB-224B-708B-2CFE-BC480AB01BC3}"/>
                </a:ext>
              </a:extLst>
            </p:cNvPr>
            <p:cNvSpPr txBox="1"/>
            <p:nvPr/>
          </p:nvSpPr>
          <p:spPr>
            <a:xfrm>
              <a:off x="8407656" y="1420885"/>
              <a:ext cx="2466127" cy="1605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Product Type: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18EE729-BB9B-95D8-3FDB-EE038D6A0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72450" y="3337345"/>
            <a:ext cx="2639789" cy="1778739"/>
            <a:chOff x="8320825" y="1378533"/>
            <a:chExt cx="2639789" cy="1778739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40711171-35E8-6B74-E20A-9203A5368C19}"/>
                </a:ext>
              </a:extLst>
            </p:cNvPr>
            <p:cNvSpPr/>
            <p:nvPr/>
          </p:nvSpPr>
          <p:spPr>
            <a:xfrm>
              <a:off x="8320825" y="1378533"/>
              <a:ext cx="2639789" cy="1778739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ounded Rectangle 4">
              <a:extLst>
                <a:ext uri="{FF2B5EF4-FFF2-40B4-BE49-F238E27FC236}">
                  <a16:creationId xmlns:a16="http://schemas.microsoft.com/office/drawing/2014/main" id="{7726E2F7-D003-B2B2-C05D-55695C6D277E}"/>
                </a:ext>
              </a:extLst>
            </p:cNvPr>
            <p:cNvSpPr txBox="1"/>
            <p:nvPr/>
          </p:nvSpPr>
          <p:spPr>
            <a:xfrm>
              <a:off x="8407656" y="1420885"/>
              <a:ext cx="2466127" cy="1605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Filter by: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8E81B0F-2A98-A76B-5449-91AE60A7C1FB}"/>
              </a:ext>
            </a:extLst>
          </p:cNvPr>
          <p:cNvSpPr txBox="1"/>
          <p:nvPr/>
        </p:nvSpPr>
        <p:spPr>
          <a:xfrm>
            <a:off x="3405353" y="5276388"/>
            <a:ext cx="2362081" cy="127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1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Platelets</a:t>
            </a:r>
            <a:endParaRPr lang="en-US" sz="1600" dirty="0">
              <a:latin typeface="+mj-lt"/>
            </a:endParaRPr>
          </a:p>
          <a:p>
            <a:pPr marL="114300" marR="0" lvl="1" indent="-114300" algn="l" rtl="0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Red Cells</a:t>
            </a:r>
            <a:endParaRPr lang="en-US" sz="1600" dirty="0">
              <a:latin typeface="+mj-lt"/>
            </a:endParaRPr>
          </a:p>
          <a:p>
            <a:pPr marL="114300" marR="0" lvl="1" indent="-114300" algn="l" rtl="0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CRYO</a:t>
            </a:r>
            <a:endParaRPr lang="en-US" sz="1600" dirty="0">
              <a:latin typeface="+mj-lt"/>
            </a:endParaRPr>
          </a:p>
          <a:p>
            <a:pPr marL="114300" marR="0" lvl="1" indent="-114300" algn="l" rtl="0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Plasma</a:t>
            </a:r>
            <a:endParaRPr lang="en-US" sz="1600" dirty="0">
              <a:latin typeface="+mj-lt"/>
            </a:endParaRP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4CE7B7-722F-2FE9-B963-EC9C739EFDA3}"/>
              </a:ext>
            </a:extLst>
          </p:cNvPr>
          <p:cNvSpPr txBox="1"/>
          <p:nvPr/>
        </p:nvSpPr>
        <p:spPr>
          <a:xfrm>
            <a:off x="6295696" y="5276388"/>
            <a:ext cx="236208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Hgb of 7.0 g/dl or 8.0 g/del etc. </a:t>
            </a:r>
          </a:p>
          <a:p>
            <a:pPr marL="114300" marR="0" lvl="1" indent="-114300" algn="l" rtl="0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PLT Count</a:t>
            </a:r>
          </a:p>
          <a:p>
            <a:pPr marL="114300" marR="0" lvl="1" indent="-114300" algn="l" rtl="0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Fibrinogen level</a:t>
            </a:r>
          </a:p>
          <a:p>
            <a:pPr marL="114300" marR="0" lvl="1" indent="-114300" algn="l" rtl="0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INR </a:t>
            </a:r>
            <a:endParaRPr lang="en-US" sz="1600" dirty="0">
              <a:latin typeface="+mj-lt"/>
            </a:endParaRP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5EF086-E4FF-B69D-9966-0C23494632AE}"/>
              </a:ext>
            </a:extLst>
          </p:cNvPr>
          <p:cNvSpPr txBox="1"/>
          <p:nvPr/>
        </p:nvSpPr>
        <p:spPr>
          <a:xfrm>
            <a:off x="9122979" y="5276388"/>
            <a:ext cx="2362081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pecialty</a:t>
            </a:r>
          </a:p>
          <a:p>
            <a:pPr marL="114300" marR="0" lvl="1" indent="-114300" algn="l" rtl="0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Location</a:t>
            </a:r>
            <a:endParaRPr lang="en-US" sz="1600" dirty="0">
              <a:latin typeface="+mj-lt"/>
            </a:endParaRPr>
          </a:p>
          <a:p>
            <a:pPr marL="114300" marR="0" lvl="1" indent="-114300" algn="l" rtl="0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Ordering MD</a:t>
            </a:r>
          </a:p>
        </p:txBody>
      </p:sp>
    </p:spTree>
    <p:extLst>
      <p:ext uri="{BB962C8B-B14F-4D97-AF65-F5344CB8AC3E}">
        <p14:creationId xmlns:p14="http://schemas.microsoft.com/office/powerpoint/2010/main" val="383692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872B-9673-97BF-0409-BAACBD5D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915" y="2766218"/>
            <a:ext cx="4923765" cy="1325563"/>
          </a:xfrm>
        </p:spPr>
        <p:txBody>
          <a:bodyPr/>
          <a:lstStyle/>
          <a:p>
            <a:r>
              <a:rPr lang="en-US" sz="3600" b="1" dirty="0"/>
              <a:t>Blood Utilization</a:t>
            </a:r>
            <a:br>
              <a:rPr lang="en-US" sz="3600" b="1" dirty="0"/>
            </a:br>
            <a:r>
              <a:rPr lang="en-US" sz="3600" b="1" dirty="0"/>
              <a:t>Patient Blood Management </a:t>
            </a:r>
            <a:br>
              <a:rPr lang="en-US" sz="3600" b="1" dirty="0"/>
            </a:br>
            <a:r>
              <a:rPr lang="en-US" sz="3600" b="1" dirty="0"/>
              <a:t>Sample Metrics</a:t>
            </a:r>
            <a:endParaRPr lang="en-US" dirty="0"/>
          </a:p>
        </p:txBody>
      </p:sp>
      <p:pic>
        <p:nvPicPr>
          <p:cNvPr id="5" name="Google Shape;145;g268edf4b62a_0_0" descr="Doctors &amp; Patients - The Patient Blood Management Conversation | Facebook">
            <a:extLst>
              <a:ext uri="{FF2B5EF4-FFF2-40B4-BE49-F238E27FC236}">
                <a16:creationId xmlns:a16="http://schemas.microsoft.com/office/drawing/2014/main" id="{AA6C1DF3-203A-5073-5399-B7FA9F5A2FE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0137" b="6833"/>
          <a:stretch/>
        </p:blipFill>
        <p:spPr>
          <a:xfrm>
            <a:off x="5933680" y="2078370"/>
            <a:ext cx="5861082" cy="2479712"/>
          </a:xfrm>
          <a:custGeom>
            <a:avLst/>
            <a:gdLst/>
            <a:ahLst/>
            <a:cxnLst/>
            <a:rect l="l" t="t" r="r" b="b"/>
            <a:pathLst>
              <a:path w="8903441" h="3766876" extrusionOk="0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45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34C91-DDB6-657C-E18A-0D7644B1E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ACC4-0869-92D8-1EE5-FAAD8204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3" y="2737189"/>
            <a:ext cx="3017113" cy="1325563"/>
          </a:xfrm>
        </p:spPr>
        <p:txBody>
          <a:bodyPr/>
          <a:lstStyle/>
          <a:p>
            <a:r>
              <a:rPr lang="en-US" dirty="0"/>
              <a:t>Patient Blood Management </a:t>
            </a:r>
          </a:p>
        </p:txBody>
      </p:sp>
      <p:pic>
        <p:nvPicPr>
          <p:cNvPr id="6" name="Google Shape;151;g268edf4b62a_0_6" descr="chart for patient blood mgmt ">
            <a:extLst>
              <a:ext uri="{FF2B5EF4-FFF2-40B4-BE49-F238E27FC236}">
                <a16:creationId xmlns:a16="http://schemas.microsoft.com/office/drawing/2014/main" id="{3C6E5678-409D-072D-5056-E0438171F26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21719" y="823231"/>
            <a:ext cx="7295218" cy="5211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14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DAA4-505B-2381-EDDC-E3C8A825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Utilization Dashboard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44C06-1264-12DA-477A-8515BB8735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dirty="0"/>
              <a:t>Should be able to filter by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Product Type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Date range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Hgb Value, PLT count Value, INR…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Location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Physician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Specialty</a:t>
            </a:r>
          </a:p>
        </p:txBody>
      </p:sp>
    </p:spTree>
    <p:extLst>
      <p:ext uri="{BB962C8B-B14F-4D97-AF65-F5344CB8AC3E}">
        <p14:creationId xmlns:p14="http://schemas.microsoft.com/office/powerpoint/2010/main" val="372488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EB0F-5D98-C9EA-3357-3523656A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Home Page</a:t>
            </a:r>
          </a:p>
        </p:txBody>
      </p:sp>
      <p:pic>
        <p:nvPicPr>
          <p:cNvPr id="4" name="Google Shape;163;g268edf4b62a_0_16" descr="overview of RBC Utilization home page ">
            <a:extLst>
              <a:ext uri="{FF2B5EF4-FFF2-40B4-BE49-F238E27FC236}">
                <a16:creationId xmlns:a16="http://schemas.microsoft.com/office/drawing/2014/main" id="{FD1B623B-F117-EA55-1A06-39B9D350D8B7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031818" y="1670127"/>
            <a:ext cx="8128363" cy="50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11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4511</TotalTime>
  <Words>480</Words>
  <Application>Microsoft Office PowerPoint</Application>
  <PresentationFormat>Widescreen</PresentationFormat>
  <Paragraphs>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23-210340-MT_Executive_Board Meeting_Volunteer Program [54]  -  Read-Only</vt:lpstr>
      <vt:lpstr>Using Blood Utilization Metrics to Advocate for your Lab</vt:lpstr>
      <vt:lpstr>Background</vt:lpstr>
      <vt:lpstr>Background1</vt:lpstr>
      <vt:lpstr>The Business Case for the Hospital        C-Suite</vt:lpstr>
      <vt:lpstr>Metrics </vt:lpstr>
      <vt:lpstr>Blood Utilization Patient Blood Management  Sample Metrics</vt:lpstr>
      <vt:lpstr>Patient Blood Management </vt:lpstr>
      <vt:lpstr>Blood Utilization Dashboard</vt:lpstr>
      <vt:lpstr>Overview Home Page</vt:lpstr>
      <vt:lpstr>Overview Home Page of 1 unit Vs. 2 units </vt:lpstr>
      <vt:lpstr>Percent of 1 VS 2 Unit(s) orders over time</vt:lpstr>
      <vt:lpstr>1 VS 2 Unit (S) by Location </vt:lpstr>
      <vt:lpstr>1 VS 2 Unit(S) Orders by Specialty </vt:lpstr>
      <vt:lpstr>1 VS 2 Unit(S) by Ordering MD</vt:lpstr>
      <vt:lpstr>RBC Utilization-All Location Hgb 7.0 </vt:lpstr>
      <vt:lpstr>RBC Utilization by Location Hgb 7.0</vt:lpstr>
      <vt:lpstr>Hgb 7.0 Excluding Infusion center and Operating Rooms</vt:lpstr>
      <vt:lpstr>Hgb 8.0 Excluding Infusion Center and ORs</vt:lpstr>
      <vt:lpstr>Hgb. 8.0 by Specialty excluding Infusion Center and ORs</vt:lpstr>
      <vt:lpstr>Hgb. 8.0 by Specialty excluding Infusion Center and ORs1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ASCP Negotiation &amp; Advocacy Toolbox</dc:title>
  <dc:creator>Beck, Lucy</dc:creator>
  <cp:lastModifiedBy>Jackson, Danielle</cp:lastModifiedBy>
  <cp:revision>42</cp:revision>
  <dcterms:created xsi:type="dcterms:W3CDTF">2021-05-10T16:15:42Z</dcterms:created>
  <dcterms:modified xsi:type="dcterms:W3CDTF">2024-03-15T18:28:35Z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0x0101002C4972F345C06D498D7F41780ABCC7E3</vt:lpwstr>
  </property>
</Properties>
</file>