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3" r:id="rId7"/>
    <p:sldId id="262" r:id="rId8"/>
    <p:sldId id="275"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fSECKEwMCLJxrQgoc4X27Vh1T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912397-C02F-4A7B-9F06-B5D53998C4FC}">
  <a:tblStyle styleId="{07912397-C02F-4A7B-9F06-B5D53998C4F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5"/>
    <p:restoredTop sz="94694"/>
  </p:normalViewPr>
  <p:slideViewPr>
    <p:cSldViewPr snapToGrid="0">
      <p:cViewPr varScale="1">
        <p:scale>
          <a:sx n="61" d="100"/>
          <a:sy n="61" d="100"/>
        </p:scale>
        <p:origin x="90" y="3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2880">
          <p15:clr>
            <a:srgbClr val="F26B43"/>
          </p15:clr>
        </p15:guide>
        <p15:guide id="2" pos="2160">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241" name="Google Shape;241;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p:txBody>
      </p:sp>
      <p:sp>
        <p:nvSpPr>
          <p:cNvPr id="280" name="Google Shape;280;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42" name="Google Shape;3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p:txBody>
      </p:sp>
      <p:sp>
        <p:nvSpPr>
          <p:cNvPr id="388" name="Google Shape;388;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434" name="Google Shape;4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103" name="Google Shape;103;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ac90bfc69e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2ac90bfc69e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g2ac90bfc69e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Arial"/>
              <a:ea typeface="Arial"/>
              <a:cs typeface="Arial"/>
              <a:sym typeface="Arial"/>
            </a:endParaRPr>
          </a:p>
        </p:txBody>
      </p:sp>
      <p:sp>
        <p:nvSpPr>
          <p:cNvPr id="116" name="Google Shape;11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b6d5db205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g2b6d5db20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a:extLst>
            <a:ext uri="{FF2B5EF4-FFF2-40B4-BE49-F238E27FC236}">
              <a16:creationId xmlns:a16="http://schemas.microsoft.com/office/drawing/2014/main" id="{2252AB8A-02F9-4FDE-E7EC-EE5158DCFEC5}"/>
            </a:ext>
          </a:extLst>
        </p:cNvPr>
        <p:cNvGrpSpPr/>
        <p:nvPr/>
      </p:nvGrpSpPr>
      <p:grpSpPr>
        <a:xfrm>
          <a:off x="0" y="0"/>
          <a:ext cx="0" cy="0"/>
          <a:chOff x="0" y="0"/>
          <a:chExt cx="0" cy="0"/>
        </a:xfrm>
      </p:grpSpPr>
      <p:sp>
        <p:nvSpPr>
          <p:cNvPr id="183" name="Google Shape;183;p4:notes">
            <a:extLst>
              <a:ext uri="{FF2B5EF4-FFF2-40B4-BE49-F238E27FC236}">
                <a16:creationId xmlns:a16="http://schemas.microsoft.com/office/drawing/2014/main" id="{E4ADDB08-6290-13A3-B1C1-1F6E934F75D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4:notes">
            <a:extLst>
              <a:ext uri="{FF2B5EF4-FFF2-40B4-BE49-F238E27FC236}">
                <a16:creationId xmlns:a16="http://schemas.microsoft.com/office/drawing/2014/main" id="{7CA619D7-E1C2-26A0-4B45-E756842B023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912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93" descr="A picture containing text, windmill, device&#10;&#10;Description automatically generated"/>
          <p:cNvPicPr preferRelativeResize="0"/>
          <p:nvPr/>
        </p:nvPicPr>
        <p:blipFill rotWithShape="1">
          <a:blip r:embed="rId2">
            <a:alphaModFix/>
          </a:blip>
          <a:srcRect t="26822" b="12572"/>
          <a:stretch/>
        </p:blipFill>
        <p:spPr>
          <a:xfrm>
            <a:off x="-132080" y="1270000"/>
            <a:ext cx="12535132" cy="4277360"/>
          </a:xfrm>
          <a:prstGeom prst="rect">
            <a:avLst/>
          </a:prstGeom>
          <a:noFill/>
          <a:ln>
            <a:noFill/>
          </a:ln>
        </p:spPr>
      </p:pic>
      <p:sp>
        <p:nvSpPr>
          <p:cNvPr id="14" name="Google Shape;14;p93"/>
          <p:cNvSpPr txBox="1">
            <a:spLocks noGrp="1"/>
          </p:cNvSpPr>
          <p:nvPr>
            <p:ph type="ctrTitle"/>
          </p:nvPr>
        </p:nvSpPr>
        <p:spPr>
          <a:xfrm>
            <a:off x="775386" y="1950718"/>
            <a:ext cx="9244914" cy="3332481"/>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lt1"/>
              </a:buClr>
              <a:buSzPts val="6000"/>
              <a:buFont typeface="Arial"/>
              <a:buNone/>
              <a:defRPr sz="60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3"/>
          <p:cNvSpPr txBox="1">
            <a:spLocks noGrp="1"/>
          </p:cNvSpPr>
          <p:nvPr>
            <p:ph type="subTitle" idx="1"/>
          </p:nvPr>
        </p:nvSpPr>
        <p:spPr>
          <a:xfrm>
            <a:off x="876300" y="5730239"/>
            <a:ext cx="9144000" cy="99568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300"/>
              </a:spcBef>
              <a:spcAft>
                <a:spcPts val="0"/>
              </a:spcAft>
              <a:buClr>
                <a:srgbClr val="C58963"/>
              </a:buClr>
              <a:buSzPts val="1600"/>
              <a:buFont typeface="Arial"/>
              <a:buNone/>
              <a:defRPr sz="2000">
                <a:solidFill>
                  <a:srgbClr val="25408F"/>
                </a:solidFill>
              </a:defRPr>
            </a:lvl1pPr>
            <a:lvl2pPr lvl="1" algn="ctr">
              <a:lnSpc>
                <a:spcPct val="110000"/>
              </a:lnSpc>
              <a:spcBef>
                <a:spcPts val="600"/>
              </a:spcBef>
              <a:spcAft>
                <a:spcPts val="0"/>
              </a:spcAft>
              <a:buSzPts val="1600"/>
              <a:buNone/>
              <a:defRPr sz="2000"/>
            </a:lvl2pPr>
            <a:lvl3pPr lvl="2" algn="ctr">
              <a:lnSpc>
                <a:spcPct val="110000"/>
              </a:lnSpc>
              <a:spcBef>
                <a:spcPts val="600"/>
              </a:spcBef>
              <a:spcAft>
                <a:spcPts val="0"/>
              </a:spcAft>
              <a:buSzPts val="1440"/>
              <a:buNone/>
              <a:defRPr sz="1800"/>
            </a:lvl3pPr>
            <a:lvl4pPr lvl="3" algn="ctr">
              <a:lnSpc>
                <a:spcPct val="110000"/>
              </a:lnSpc>
              <a:spcBef>
                <a:spcPts val="600"/>
              </a:spcBef>
              <a:spcAft>
                <a:spcPts val="0"/>
              </a:spcAft>
              <a:buSzPts val="1280"/>
              <a:buNone/>
              <a:defRPr sz="1600"/>
            </a:lvl4pPr>
            <a:lvl5pPr lvl="4" algn="ctr">
              <a:lnSpc>
                <a:spcPct val="110000"/>
              </a:lnSpc>
              <a:spcBef>
                <a:spcPts val="600"/>
              </a:spcBef>
              <a:spcAft>
                <a:spcPts val="0"/>
              </a:spcAft>
              <a:buSzPts val="128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93" descr="A picture containing logo&#10;&#10;Description automatically generated"/>
          <p:cNvPicPr preferRelativeResize="0"/>
          <p:nvPr/>
        </p:nvPicPr>
        <p:blipFill rotWithShape="1">
          <a:blip r:embed="rId3">
            <a:alphaModFix/>
          </a:blip>
          <a:srcRect/>
          <a:stretch/>
        </p:blipFill>
        <p:spPr>
          <a:xfrm>
            <a:off x="969264" y="364885"/>
            <a:ext cx="2810256" cy="5901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55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69"/>
        <p:cNvGrpSpPr/>
        <p:nvPr/>
      </p:nvGrpSpPr>
      <p:grpSpPr>
        <a:xfrm>
          <a:off x="0" y="0"/>
          <a:ext cx="0" cy="0"/>
          <a:chOff x="0" y="0"/>
          <a:chExt cx="0" cy="0"/>
        </a:xfrm>
      </p:grpSpPr>
      <p:sp>
        <p:nvSpPr>
          <p:cNvPr id="70" name="Google Shape;70;p102"/>
          <p:cNvSpPr/>
          <p:nvPr/>
        </p:nvSpPr>
        <p:spPr>
          <a:xfrm>
            <a:off x="487680" y="5303520"/>
            <a:ext cx="2084832" cy="14264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1"/>
        <p:cNvGrpSpPr/>
        <p:nvPr/>
      </p:nvGrpSpPr>
      <p:grpSpPr>
        <a:xfrm>
          <a:off x="0" y="0"/>
          <a:ext cx="0" cy="0"/>
          <a:chOff x="0" y="0"/>
          <a:chExt cx="0" cy="0"/>
        </a:xfrm>
      </p:grpSpPr>
      <p:sp>
        <p:nvSpPr>
          <p:cNvPr id="72" name="Google Shape;72;p104"/>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58963"/>
              </a:solidFill>
              <a:latin typeface="Arial"/>
              <a:ea typeface="Arial"/>
              <a:cs typeface="Arial"/>
              <a:sym typeface="Arial"/>
            </a:endParaRPr>
          </a:p>
        </p:txBody>
      </p:sp>
      <p:sp>
        <p:nvSpPr>
          <p:cNvPr id="73" name="Google Shape;73;p104"/>
          <p:cNvSpPr/>
          <p:nvPr/>
        </p:nvSpPr>
        <p:spPr>
          <a:xfrm>
            <a:off x="7510013" y="1"/>
            <a:ext cx="3648973" cy="6857999"/>
          </a:xfrm>
          <a:prstGeom prst="rect">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104"/>
          <p:cNvSpPr txBox="1">
            <a:spLocks noGrp="1"/>
          </p:cNvSpPr>
          <p:nvPr>
            <p:ph type="title"/>
          </p:nvPr>
        </p:nvSpPr>
        <p:spPr>
          <a:xfrm>
            <a:off x="838200" y="203129"/>
            <a:ext cx="6671813" cy="11670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4"/>
          <p:cNvSpPr txBox="1">
            <a:spLocks noGrp="1"/>
          </p:cNvSpPr>
          <p:nvPr>
            <p:ph type="body" idx="1"/>
          </p:nvPr>
        </p:nvSpPr>
        <p:spPr>
          <a:xfrm>
            <a:off x="838200" y="1825625"/>
            <a:ext cx="5551025" cy="4059140"/>
          </a:xfrm>
          <a:prstGeom prst="rect">
            <a:avLst/>
          </a:prstGeom>
          <a:noFill/>
          <a:ln>
            <a:noFill/>
          </a:ln>
        </p:spPr>
        <p:txBody>
          <a:bodyPr spcFirstLastPara="1" wrap="square" lIns="91425" tIns="45700" rIns="91425" bIns="45700" anchor="t" anchorCtr="0">
            <a:normAutofit/>
          </a:bodyPr>
          <a:lstStyle>
            <a:lvl1pPr marL="457200" lvl="0" indent="-350520" algn="l">
              <a:lnSpc>
                <a:spcPct val="110000"/>
              </a:lnSpc>
              <a:spcBef>
                <a:spcPts val="600"/>
              </a:spcBef>
              <a:spcAft>
                <a:spcPts val="0"/>
              </a:spcAft>
              <a:buClr>
                <a:srgbClr val="4696D2"/>
              </a:buClr>
              <a:buSzPts val="1920"/>
              <a:buChar char="•"/>
              <a:defRPr>
                <a:solidFill>
                  <a:srgbClr val="0C0C0C"/>
                </a:solidFill>
              </a:defRPr>
            </a:lvl1pPr>
            <a:lvl2pPr marL="914400" lvl="1" indent="-330200" algn="l">
              <a:lnSpc>
                <a:spcPct val="110000"/>
              </a:lnSpc>
              <a:spcBef>
                <a:spcPts val="600"/>
              </a:spcBef>
              <a:spcAft>
                <a:spcPts val="0"/>
              </a:spcAft>
              <a:buClr>
                <a:srgbClr val="4696D2"/>
              </a:buClr>
              <a:buSzPts val="1600"/>
              <a:buChar char="•"/>
              <a:defRPr>
                <a:solidFill>
                  <a:srgbClr val="0C0C0C"/>
                </a:solidFill>
              </a:defRPr>
            </a:lvl2pPr>
            <a:lvl3pPr marL="1371600" lvl="2" indent="-320039" algn="l">
              <a:lnSpc>
                <a:spcPct val="110000"/>
              </a:lnSpc>
              <a:spcBef>
                <a:spcPts val="600"/>
              </a:spcBef>
              <a:spcAft>
                <a:spcPts val="0"/>
              </a:spcAft>
              <a:buClr>
                <a:srgbClr val="4696D2"/>
              </a:buClr>
              <a:buSzPts val="1440"/>
              <a:buChar char="•"/>
              <a:defRPr>
                <a:solidFill>
                  <a:srgbClr val="0C0C0C"/>
                </a:solidFill>
              </a:defRPr>
            </a:lvl3pPr>
            <a:lvl4pPr marL="1828800" lvl="3" indent="-309880" algn="l">
              <a:lnSpc>
                <a:spcPct val="110000"/>
              </a:lnSpc>
              <a:spcBef>
                <a:spcPts val="600"/>
              </a:spcBef>
              <a:spcAft>
                <a:spcPts val="0"/>
              </a:spcAft>
              <a:buClr>
                <a:srgbClr val="4696D2"/>
              </a:buClr>
              <a:buSzPts val="1280"/>
              <a:buChar char="•"/>
              <a:defRPr>
                <a:solidFill>
                  <a:srgbClr val="0C0C0C"/>
                </a:solidFill>
              </a:defRPr>
            </a:lvl4pPr>
            <a:lvl5pPr marL="2286000" lvl="4" indent="-309879" algn="l">
              <a:lnSpc>
                <a:spcPct val="11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04"/>
          <p:cNvSpPr>
            <a:spLocks noGrp="1"/>
          </p:cNvSpPr>
          <p:nvPr>
            <p:ph type="pic" idx="2"/>
          </p:nvPr>
        </p:nvSpPr>
        <p:spPr>
          <a:xfrm>
            <a:off x="7510013" y="0"/>
            <a:ext cx="3648974" cy="6858000"/>
          </a:xfrm>
          <a:prstGeom prst="rect">
            <a:avLst/>
          </a:prstGeom>
          <a:noFill/>
          <a:ln>
            <a:noFill/>
          </a:ln>
        </p:spPr>
      </p:sp>
      <p:pic>
        <p:nvPicPr>
          <p:cNvPr id="77" name="Google Shape;77;p104"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624">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8"/>
        <p:cNvGrpSpPr/>
        <p:nvPr/>
      </p:nvGrpSpPr>
      <p:grpSpPr>
        <a:xfrm>
          <a:off x="0" y="0"/>
          <a:ext cx="0" cy="0"/>
          <a:chOff x="0" y="0"/>
          <a:chExt cx="0" cy="0"/>
        </a:xfrm>
      </p:grpSpPr>
      <p:sp>
        <p:nvSpPr>
          <p:cNvPr id="79" name="Google Shape;79;p105"/>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105"/>
          <p:cNvSpPr txBox="1">
            <a:spLocks noGrp="1"/>
          </p:cNvSpPr>
          <p:nvPr>
            <p:ph type="title"/>
          </p:nvPr>
        </p:nvSpPr>
        <p:spPr>
          <a:xfrm>
            <a:off x="838199" y="203131"/>
            <a:ext cx="10337801" cy="11670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5"/>
          <p:cNvSpPr txBox="1">
            <a:spLocks noGrp="1"/>
          </p:cNvSpPr>
          <p:nvPr>
            <p:ph type="body" idx="1"/>
          </p:nvPr>
        </p:nvSpPr>
        <p:spPr>
          <a:xfrm>
            <a:off x="838200" y="1825625"/>
            <a:ext cx="10337800" cy="4059142"/>
          </a:xfrm>
          <a:prstGeom prst="rect">
            <a:avLst/>
          </a:prstGeom>
          <a:noFill/>
          <a:ln>
            <a:noFill/>
          </a:ln>
        </p:spPr>
        <p:txBody>
          <a:bodyPr spcFirstLastPara="1" wrap="square" lIns="91425" tIns="45700" rIns="91425" bIns="45700" anchor="t" anchorCtr="0">
            <a:normAutofit/>
          </a:bodyPr>
          <a:lstStyle>
            <a:lvl1pPr marL="457200" lvl="0" indent="-350520" algn="l">
              <a:lnSpc>
                <a:spcPct val="110000"/>
              </a:lnSpc>
              <a:spcBef>
                <a:spcPts val="600"/>
              </a:spcBef>
              <a:spcAft>
                <a:spcPts val="0"/>
              </a:spcAft>
              <a:buClr>
                <a:srgbClr val="4696D2"/>
              </a:buClr>
              <a:buSzPts val="1920"/>
              <a:buChar char="•"/>
              <a:defRPr/>
            </a:lvl1pPr>
            <a:lvl2pPr marL="914400" lvl="1" indent="-330200" algn="l">
              <a:lnSpc>
                <a:spcPct val="110000"/>
              </a:lnSpc>
              <a:spcBef>
                <a:spcPts val="600"/>
              </a:spcBef>
              <a:spcAft>
                <a:spcPts val="0"/>
              </a:spcAft>
              <a:buClr>
                <a:srgbClr val="4696D2"/>
              </a:buClr>
              <a:buSzPts val="1600"/>
              <a:buChar char="•"/>
              <a:defRPr/>
            </a:lvl2pPr>
            <a:lvl3pPr marL="1371600" lvl="2" indent="-320039" algn="l">
              <a:lnSpc>
                <a:spcPct val="110000"/>
              </a:lnSpc>
              <a:spcBef>
                <a:spcPts val="600"/>
              </a:spcBef>
              <a:spcAft>
                <a:spcPts val="0"/>
              </a:spcAft>
              <a:buClr>
                <a:srgbClr val="4696D2"/>
              </a:buClr>
              <a:buSzPts val="1440"/>
              <a:buChar char="•"/>
              <a:defRPr/>
            </a:lvl3pPr>
            <a:lvl4pPr marL="1828800" lvl="3" indent="-309880" algn="l">
              <a:lnSpc>
                <a:spcPct val="110000"/>
              </a:lnSpc>
              <a:spcBef>
                <a:spcPts val="600"/>
              </a:spcBef>
              <a:spcAft>
                <a:spcPts val="0"/>
              </a:spcAft>
              <a:buClr>
                <a:srgbClr val="4696D2"/>
              </a:buClr>
              <a:buSzPts val="1280"/>
              <a:buChar char="•"/>
              <a:defRPr/>
            </a:lvl4pPr>
            <a:lvl5pPr marL="2286000" lvl="4" indent="-309879" algn="l">
              <a:lnSpc>
                <a:spcPct val="110000"/>
              </a:lnSpc>
              <a:spcBef>
                <a:spcPts val="600"/>
              </a:spcBef>
              <a:spcAft>
                <a:spcPts val="0"/>
              </a:spcAft>
              <a:buClr>
                <a:srgbClr val="4696D2"/>
              </a:buClr>
              <a:buSzPts val="128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2" name="Google Shape;82;p105"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168">
          <p15:clr>
            <a:srgbClr val="FBAE40"/>
          </p15:clr>
        </p15:guide>
        <p15:guide id="2" pos="5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452F80"/>
        </a:solidFill>
        <a:effectLst/>
      </p:bgPr>
    </p:bg>
    <p:spTree>
      <p:nvGrpSpPr>
        <p:cNvPr id="1" name="Shape 83"/>
        <p:cNvGrpSpPr/>
        <p:nvPr/>
      </p:nvGrpSpPr>
      <p:grpSpPr>
        <a:xfrm>
          <a:off x="0" y="0"/>
          <a:ext cx="0" cy="0"/>
          <a:chOff x="0" y="0"/>
          <a:chExt cx="0" cy="0"/>
        </a:xfrm>
      </p:grpSpPr>
      <p:sp>
        <p:nvSpPr>
          <p:cNvPr id="84" name="Google Shape;84;p106"/>
          <p:cNvSpPr/>
          <p:nvPr/>
        </p:nvSpPr>
        <p:spPr>
          <a:xfrm>
            <a:off x="0" y="0"/>
            <a:ext cx="12192000" cy="6877516"/>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5"/>
        <p:cNvGrpSpPr/>
        <p:nvPr/>
      </p:nvGrpSpPr>
      <p:grpSpPr>
        <a:xfrm>
          <a:off x="0" y="0"/>
          <a:ext cx="0" cy="0"/>
          <a:chOff x="0" y="0"/>
          <a:chExt cx="0" cy="0"/>
        </a:xfrm>
      </p:grpSpPr>
      <p:pic>
        <p:nvPicPr>
          <p:cNvPr id="86" name="Google Shape;86;p107" descr="A picture containing text, windmill, device&#10;&#10;Description automatically generated"/>
          <p:cNvPicPr preferRelativeResize="0"/>
          <p:nvPr/>
        </p:nvPicPr>
        <p:blipFill rotWithShape="1">
          <a:blip r:embed="rId2">
            <a:alphaModFix/>
          </a:blip>
          <a:srcRect/>
          <a:stretch/>
        </p:blipFill>
        <p:spPr>
          <a:xfrm>
            <a:off x="-12700" y="-12700"/>
            <a:ext cx="12360886" cy="6959600"/>
          </a:xfrm>
          <a:prstGeom prst="rect">
            <a:avLst/>
          </a:prstGeom>
          <a:noFill/>
          <a:ln>
            <a:noFill/>
          </a:ln>
        </p:spPr>
      </p:pic>
      <p:pic>
        <p:nvPicPr>
          <p:cNvPr id="87" name="Google Shape;87;p107" descr="A picture containing text, windmill, device&#10;&#10;Description automatically generated"/>
          <p:cNvPicPr preferRelativeResize="0"/>
          <p:nvPr/>
        </p:nvPicPr>
        <p:blipFill rotWithShape="1">
          <a:blip r:embed="rId2">
            <a:alphaModFix/>
          </a:blip>
          <a:srcRect t="19854" b="20292"/>
          <a:stretch/>
        </p:blipFill>
        <p:spPr>
          <a:xfrm>
            <a:off x="0" y="0"/>
            <a:ext cx="12360886" cy="4165600"/>
          </a:xfrm>
          <a:prstGeom prst="rect">
            <a:avLst/>
          </a:prstGeom>
          <a:noFill/>
          <a:ln>
            <a:noFill/>
          </a:ln>
        </p:spPr>
      </p:pic>
      <p:sp>
        <p:nvSpPr>
          <p:cNvPr id="88" name="Google Shape;88;p107"/>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17"/>
        <p:cNvGrpSpPr/>
        <p:nvPr/>
      </p:nvGrpSpPr>
      <p:grpSpPr>
        <a:xfrm>
          <a:off x="0" y="0"/>
          <a:ext cx="0" cy="0"/>
          <a:chOff x="0" y="0"/>
          <a:chExt cx="0" cy="0"/>
        </a:xfrm>
      </p:grpSpPr>
      <p:sp>
        <p:nvSpPr>
          <p:cNvPr id="18" name="Google Shape;18;p94"/>
          <p:cNvSpPr/>
          <p:nvPr/>
        </p:nvSpPr>
        <p:spPr>
          <a:xfrm>
            <a:off x="-1" y="0"/>
            <a:ext cx="12192001" cy="3210560"/>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94"/>
          <p:cNvSpPr txBox="1">
            <a:spLocks noGrp="1"/>
          </p:cNvSpPr>
          <p:nvPr>
            <p:ph type="title"/>
          </p:nvPr>
        </p:nvSpPr>
        <p:spPr>
          <a:xfrm>
            <a:off x="838200" y="1605280"/>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4"/>
          <p:cNvSpPr txBox="1">
            <a:spLocks noGrp="1"/>
          </p:cNvSpPr>
          <p:nvPr>
            <p:ph type="body" idx="1"/>
          </p:nvPr>
        </p:nvSpPr>
        <p:spPr>
          <a:xfrm>
            <a:off x="838200" y="3428999"/>
            <a:ext cx="10515600" cy="2311200"/>
          </a:xfrm>
          <a:prstGeom prst="rect">
            <a:avLst/>
          </a:prstGeom>
          <a:noFill/>
          <a:ln>
            <a:noFill/>
          </a:ln>
        </p:spPr>
        <p:txBody>
          <a:bodyPr spcFirstLastPara="1" wrap="square" lIns="91425" tIns="45700" rIns="91425" bIns="45700" anchor="t" anchorCtr="0">
            <a:normAutofit/>
          </a:bodyPr>
          <a:lstStyle>
            <a:lvl1pPr marL="457200" lvl="0" indent="-228600" algn="ctr">
              <a:lnSpc>
                <a:spcPct val="110000"/>
              </a:lnSpc>
              <a:spcBef>
                <a:spcPts val="600"/>
              </a:spcBef>
              <a:spcAft>
                <a:spcPts val="0"/>
              </a:spcAft>
              <a:buClr>
                <a:srgbClr val="4696D2"/>
              </a:buClr>
              <a:buSzPts val="1920"/>
              <a:buNone/>
              <a:defRPr>
                <a:solidFill>
                  <a:srgbClr val="0C0C0C"/>
                </a:solidFill>
              </a:defRPr>
            </a:lvl1pPr>
            <a:lvl2pPr marL="914400" lvl="1" indent="-228600" algn="ctr">
              <a:lnSpc>
                <a:spcPct val="110000"/>
              </a:lnSpc>
              <a:spcBef>
                <a:spcPts val="600"/>
              </a:spcBef>
              <a:spcAft>
                <a:spcPts val="0"/>
              </a:spcAft>
              <a:buClr>
                <a:srgbClr val="4696D2"/>
              </a:buClr>
              <a:buSzPts val="1600"/>
              <a:buNone/>
              <a:defRPr>
                <a:solidFill>
                  <a:srgbClr val="0C0C0C"/>
                </a:solidFill>
              </a:defRPr>
            </a:lvl2pPr>
            <a:lvl3pPr marL="1371600" lvl="2" indent="-320039" algn="ctr">
              <a:lnSpc>
                <a:spcPct val="110000"/>
              </a:lnSpc>
              <a:spcBef>
                <a:spcPts val="600"/>
              </a:spcBef>
              <a:spcAft>
                <a:spcPts val="0"/>
              </a:spcAft>
              <a:buClr>
                <a:srgbClr val="4696D2"/>
              </a:buClr>
              <a:buSzPts val="1440"/>
              <a:buChar char="•"/>
              <a:defRPr>
                <a:solidFill>
                  <a:srgbClr val="0C0C0C"/>
                </a:solidFill>
              </a:defRPr>
            </a:lvl3pPr>
            <a:lvl4pPr marL="1828800" lvl="3" indent="-309880" algn="ctr">
              <a:lnSpc>
                <a:spcPct val="110000"/>
              </a:lnSpc>
              <a:spcBef>
                <a:spcPts val="600"/>
              </a:spcBef>
              <a:spcAft>
                <a:spcPts val="0"/>
              </a:spcAft>
              <a:buClr>
                <a:srgbClr val="4696D2"/>
              </a:buClr>
              <a:buSzPts val="1280"/>
              <a:buChar char="•"/>
              <a:defRPr>
                <a:solidFill>
                  <a:srgbClr val="0C0C0C"/>
                </a:solidFill>
              </a:defRPr>
            </a:lvl4pPr>
            <a:lvl5pPr marL="2286000" lvl="4" indent="-309879" algn="ctr">
              <a:lnSpc>
                <a:spcPct val="11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94"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pic>
        <p:nvPicPr>
          <p:cNvPr id="22" name="Google Shape;22;p94" descr="A picture containing text, windmill, device&#10;&#10;Description automatically generated"/>
          <p:cNvPicPr preferRelativeResize="0"/>
          <p:nvPr/>
        </p:nvPicPr>
        <p:blipFill rotWithShape="1">
          <a:blip r:embed="rId3">
            <a:alphaModFix/>
          </a:blip>
          <a:srcRect l="1053" t="26822" r="62310" b="63533"/>
          <a:stretch/>
        </p:blipFill>
        <p:spPr>
          <a:xfrm>
            <a:off x="0" y="477758"/>
            <a:ext cx="4592320" cy="6807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101" descr="A picture containing text, windmill, device&#10;&#10;Description automatically generated"/>
          <p:cNvPicPr preferRelativeResize="0"/>
          <p:nvPr/>
        </p:nvPicPr>
        <p:blipFill rotWithShape="1">
          <a:blip r:embed="rId2">
            <a:alphaModFix/>
          </a:blip>
          <a:srcRect/>
          <a:stretch/>
        </p:blipFill>
        <p:spPr>
          <a:xfrm>
            <a:off x="-12700" y="-12700"/>
            <a:ext cx="12360886" cy="6959600"/>
          </a:xfrm>
          <a:prstGeom prst="rect">
            <a:avLst/>
          </a:prstGeom>
          <a:noFill/>
          <a:ln>
            <a:noFill/>
          </a:ln>
        </p:spPr>
      </p:pic>
      <p:pic>
        <p:nvPicPr>
          <p:cNvPr id="25" name="Google Shape;25;p101" descr="A picture containing text, windmill, device&#10;&#10;Description automatically generated"/>
          <p:cNvPicPr preferRelativeResize="0"/>
          <p:nvPr/>
        </p:nvPicPr>
        <p:blipFill rotWithShape="1">
          <a:blip r:embed="rId2">
            <a:alphaModFix/>
          </a:blip>
          <a:srcRect t="19854" b="20292"/>
          <a:stretch/>
        </p:blipFill>
        <p:spPr>
          <a:xfrm>
            <a:off x="0" y="0"/>
            <a:ext cx="12360886" cy="4165600"/>
          </a:xfrm>
          <a:prstGeom prst="rect">
            <a:avLst/>
          </a:prstGeom>
          <a:noFill/>
          <a:ln>
            <a:noFill/>
          </a:ln>
        </p:spPr>
      </p:pic>
      <p:sp>
        <p:nvSpPr>
          <p:cNvPr id="26" name="Google Shape;26;p101"/>
          <p:cNvSpPr txBox="1">
            <a:spLocks noGrp="1"/>
          </p:cNvSpPr>
          <p:nvPr>
            <p:ph type="title"/>
          </p:nvPr>
        </p:nvSpPr>
        <p:spPr>
          <a:xfrm>
            <a:off x="831850" y="1540784"/>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1"/>
          <p:cNvSpPr txBox="1">
            <a:spLocks noGrp="1"/>
          </p:cNvSpPr>
          <p:nvPr>
            <p:ph type="body" idx="1"/>
          </p:nvPr>
        </p:nvSpPr>
        <p:spPr>
          <a:xfrm>
            <a:off x="831850" y="4589463"/>
            <a:ext cx="6604374"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888888"/>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
        <p:cNvGrpSpPr/>
        <p:nvPr/>
      </p:nvGrpSpPr>
      <p:grpSpPr>
        <a:xfrm>
          <a:off x="0" y="0"/>
          <a:ext cx="0" cy="0"/>
          <a:chOff x="0" y="0"/>
          <a:chExt cx="0" cy="0"/>
        </a:xfrm>
      </p:grpSpPr>
      <p:sp>
        <p:nvSpPr>
          <p:cNvPr id="29" name="Google Shape;29;p98"/>
          <p:cNvSpPr/>
          <p:nvPr/>
        </p:nvSpPr>
        <p:spPr>
          <a:xfrm>
            <a:off x="0" y="0"/>
            <a:ext cx="3327400" cy="6857999"/>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 name="Google Shape;30;p98"/>
          <p:cNvSpPr txBox="1">
            <a:spLocks noGrp="1"/>
          </p:cNvSpPr>
          <p:nvPr>
            <p:ph type="title"/>
          </p:nvPr>
        </p:nvSpPr>
        <p:spPr>
          <a:xfrm>
            <a:off x="226203" y="2515394"/>
            <a:ext cx="2874993" cy="1325563"/>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Arial"/>
              <a:buNone/>
              <a:defRPr sz="36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8"/>
          <p:cNvSpPr txBox="1">
            <a:spLocks noGrp="1"/>
          </p:cNvSpPr>
          <p:nvPr>
            <p:ph type="body" idx="1"/>
          </p:nvPr>
        </p:nvSpPr>
        <p:spPr>
          <a:xfrm>
            <a:off x="4274288" y="1255257"/>
            <a:ext cx="7097619" cy="4351338"/>
          </a:xfrm>
          <a:prstGeom prst="rect">
            <a:avLst/>
          </a:prstGeom>
          <a:noFill/>
          <a:ln>
            <a:noFill/>
          </a:ln>
        </p:spPr>
        <p:txBody>
          <a:bodyPr spcFirstLastPara="1" wrap="square" lIns="91425" tIns="45700" rIns="91425" bIns="45700" anchor="ctr" anchorCtr="0">
            <a:normAutofit/>
          </a:bodyPr>
          <a:lstStyle>
            <a:lvl1pPr marL="457200" lvl="0" indent="-350520" algn="l">
              <a:lnSpc>
                <a:spcPct val="100000"/>
              </a:lnSpc>
              <a:spcBef>
                <a:spcPts val="600"/>
              </a:spcBef>
              <a:spcAft>
                <a:spcPts val="0"/>
              </a:spcAft>
              <a:buClr>
                <a:srgbClr val="4696D2"/>
              </a:buClr>
              <a:buSzPts val="1920"/>
              <a:buChar char="•"/>
              <a:defRPr>
                <a:solidFill>
                  <a:srgbClr val="0C0C0C"/>
                </a:solidFill>
              </a:defRPr>
            </a:lvl1pPr>
            <a:lvl2pPr marL="914400" lvl="1" indent="-330200" algn="l">
              <a:lnSpc>
                <a:spcPct val="100000"/>
              </a:lnSpc>
              <a:spcBef>
                <a:spcPts val="600"/>
              </a:spcBef>
              <a:spcAft>
                <a:spcPts val="0"/>
              </a:spcAft>
              <a:buClr>
                <a:srgbClr val="4696D2"/>
              </a:buClr>
              <a:buSzPts val="1600"/>
              <a:buChar char="•"/>
              <a:defRPr>
                <a:solidFill>
                  <a:srgbClr val="0C0C0C"/>
                </a:solidFill>
              </a:defRPr>
            </a:lvl2pPr>
            <a:lvl3pPr marL="1371600" lvl="2" indent="-320039" algn="l">
              <a:lnSpc>
                <a:spcPct val="100000"/>
              </a:lnSpc>
              <a:spcBef>
                <a:spcPts val="600"/>
              </a:spcBef>
              <a:spcAft>
                <a:spcPts val="0"/>
              </a:spcAft>
              <a:buClr>
                <a:srgbClr val="4696D2"/>
              </a:buClr>
              <a:buSzPts val="1440"/>
              <a:buChar char="•"/>
              <a:defRPr>
                <a:solidFill>
                  <a:srgbClr val="0C0C0C"/>
                </a:solidFill>
              </a:defRPr>
            </a:lvl3pPr>
            <a:lvl4pPr marL="1828800" lvl="3" indent="-309880" algn="l">
              <a:lnSpc>
                <a:spcPct val="100000"/>
              </a:lnSpc>
              <a:spcBef>
                <a:spcPts val="600"/>
              </a:spcBef>
              <a:spcAft>
                <a:spcPts val="0"/>
              </a:spcAft>
              <a:buClr>
                <a:srgbClr val="4696D2"/>
              </a:buClr>
              <a:buSzPts val="1280"/>
              <a:buChar char="•"/>
              <a:defRPr>
                <a:solidFill>
                  <a:srgbClr val="0C0C0C"/>
                </a:solidFill>
              </a:defRPr>
            </a:lvl4pPr>
            <a:lvl5pPr marL="2286000" lvl="4" indent="-309879" algn="l">
              <a:lnSpc>
                <a:spcPct val="10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 name="Google Shape;32;p98" descr="A picture containing logo&#10;&#10;Description automatically generated"/>
          <p:cNvPicPr preferRelativeResize="0"/>
          <p:nvPr/>
        </p:nvPicPr>
        <p:blipFill rotWithShape="1">
          <a:blip r:embed="rId2">
            <a:alphaModFix/>
          </a:blip>
          <a:srcRect/>
          <a:stretch/>
        </p:blipFill>
        <p:spPr>
          <a:xfrm>
            <a:off x="9612197"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sp>
        <p:nvSpPr>
          <p:cNvPr id="41" name="Google Shape;41;p99"/>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 name="Google Shape;42;p99"/>
          <p:cNvSpPr txBox="1">
            <a:spLocks noGrp="1"/>
          </p:cNvSpPr>
          <p:nvPr>
            <p:ph type="title"/>
          </p:nvPr>
        </p:nvSpPr>
        <p:spPr>
          <a:xfrm>
            <a:off x="838200" y="1238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9"/>
          <p:cNvSpPr txBox="1">
            <a:spLocks noGrp="1"/>
          </p:cNvSpPr>
          <p:nvPr>
            <p:ph type="body" idx="1"/>
          </p:nvPr>
        </p:nvSpPr>
        <p:spPr>
          <a:xfrm>
            <a:off x="838200" y="1825625"/>
            <a:ext cx="10515600" cy="3914538"/>
          </a:xfrm>
          <a:prstGeom prst="rect">
            <a:avLst/>
          </a:prstGeom>
          <a:noFill/>
          <a:ln>
            <a:noFill/>
          </a:ln>
        </p:spPr>
        <p:txBody>
          <a:bodyPr spcFirstLastPara="1" wrap="square" lIns="91425" tIns="45700" rIns="91425" bIns="45700" anchor="t" anchorCtr="0">
            <a:normAutofit/>
          </a:bodyPr>
          <a:lstStyle>
            <a:lvl1pPr marL="457200" lvl="0" indent="-350520" algn="l">
              <a:lnSpc>
                <a:spcPct val="110000"/>
              </a:lnSpc>
              <a:spcBef>
                <a:spcPts val="600"/>
              </a:spcBef>
              <a:spcAft>
                <a:spcPts val="0"/>
              </a:spcAft>
              <a:buClr>
                <a:srgbClr val="4696D2"/>
              </a:buClr>
              <a:buSzPts val="1920"/>
              <a:buChar char="•"/>
              <a:defRPr>
                <a:solidFill>
                  <a:srgbClr val="0C0C0C"/>
                </a:solidFill>
              </a:defRPr>
            </a:lvl1pPr>
            <a:lvl2pPr marL="914400" lvl="1" indent="-330200" algn="l">
              <a:lnSpc>
                <a:spcPct val="110000"/>
              </a:lnSpc>
              <a:spcBef>
                <a:spcPts val="600"/>
              </a:spcBef>
              <a:spcAft>
                <a:spcPts val="0"/>
              </a:spcAft>
              <a:buClr>
                <a:srgbClr val="4696D2"/>
              </a:buClr>
              <a:buSzPts val="1600"/>
              <a:buChar char="•"/>
              <a:defRPr>
                <a:solidFill>
                  <a:srgbClr val="0C0C0C"/>
                </a:solidFill>
              </a:defRPr>
            </a:lvl2pPr>
            <a:lvl3pPr marL="1371600" lvl="2" indent="-320039" algn="l">
              <a:lnSpc>
                <a:spcPct val="110000"/>
              </a:lnSpc>
              <a:spcBef>
                <a:spcPts val="600"/>
              </a:spcBef>
              <a:spcAft>
                <a:spcPts val="0"/>
              </a:spcAft>
              <a:buClr>
                <a:srgbClr val="4696D2"/>
              </a:buClr>
              <a:buSzPts val="1440"/>
              <a:buChar char="•"/>
              <a:defRPr>
                <a:solidFill>
                  <a:srgbClr val="0C0C0C"/>
                </a:solidFill>
              </a:defRPr>
            </a:lvl3pPr>
            <a:lvl4pPr marL="1828800" lvl="3" indent="-309880" algn="l">
              <a:lnSpc>
                <a:spcPct val="110000"/>
              </a:lnSpc>
              <a:spcBef>
                <a:spcPts val="600"/>
              </a:spcBef>
              <a:spcAft>
                <a:spcPts val="0"/>
              </a:spcAft>
              <a:buClr>
                <a:srgbClr val="4696D2"/>
              </a:buClr>
              <a:buSzPts val="1280"/>
              <a:buChar char="•"/>
              <a:defRPr>
                <a:solidFill>
                  <a:srgbClr val="0C0C0C"/>
                </a:solidFill>
              </a:defRPr>
            </a:lvl4pPr>
            <a:lvl5pPr marL="2286000" lvl="4" indent="-309879" algn="l">
              <a:lnSpc>
                <a:spcPct val="11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99"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103"/>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 name="Google Shape;47;p103"/>
          <p:cNvSpPr txBox="1">
            <a:spLocks noGrp="1"/>
          </p:cNvSpPr>
          <p:nvPr>
            <p:ph type="title"/>
          </p:nvPr>
        </p:nvSpPr>
        <p:spPr>
          <a:xfrm>
            <a:off x="838200" y="1238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3"/>
          <p:cNvSpPr txBox="1">
            <a:spLocks noGrp="1"/>
          </p:cNvSpPr>
          <p:nvPr>
            <p:ph type="body" idx="1"/>
          </p:nvPr>
        </p:nvSpPr>
        <p:spPr>
          <a:xfrm>
            <a:off x="838200" y="1825625"/>
            <a:ext cx="5181600" cy="3868039"/>
          </a:xfrm>
          <a:prstGeom prst="rect">
            <a:avLst/>
          </a:prstGeom>
          <a:noFill/>
          <a:ln>
            <a:noFill/>
          </a:ln>
        </p:spPr>
        <p:txBody>
          <a:bodyPr spcFirstLastPara="1" wrap="square" lIns="91425" tIns="45700" rIns="91425" bIns="45700" anchor="t" anchorCtr="0">
            <a:noAutofit/>
          </a:bodyPr>
          <a:lstStyle>
            <a:lvl1pPr marL="457200" lvl="0" indent="-350520" algn="l">
              <a:lnSpc>
                <a:spcPct val="120000"/>
              </a:lnSpc>
              <a:spcBef>
                <a:spcPts val="600"/>
              </a:spcBef>
              <a:spcAft>
                <a:spcPts val="0"/>
              </a:spcAft>
              <a:buClr>
                <a:srgbClr val="4696D2"/>
              </a:buClr>
              <a:buSzPts val="1920"/>
              <a:buChar char="•"/>
              <a:defRPr>
                <a:solidFill>
                  <a:srgbClr val="0C0C0C"/>
                </a:solidFill>
              </a:defRPr>
            </a:lvl1pPr>
            <a:lvl2pPr marL="914400" lvl="1" indent="-330200" algn="l">
              <a:lnSpc>
                <a:spcPct val="120000"/>
              </a:lnSpc>
              <a:spcBef>
                <a:spcPts val="600"/>
              </a:spcBef>
              <a:spcAft>
                <a:spcPts val="0"/>
              </a:spcAft>
              <a:buClr>
                <a:srgbClr val="4696D2"/>
              </a:buClr>
              <a:buSzPts val="1600"/>
              <a:buChar char="•"/>
              <a:defRPr>
                <a:solidFill>
                  <a:srgbClr val="0C0C0C"/>
                </a:solidFill>
              </a:defRPr>
            </a:lvl2pPr>
            <a:lvl3pPr marL="1371600" lvl="2" indent="-320039" algn="l">
              <a:lnSpc>
                <a:spcPct val="120000"/>
              </a:lnSpc>
              <a:spcBef>
                <a:spcPts val="600"/>
              </a:spcBef>
              <a:spcAft>
                <a:spcPts val="0"/>
              </a:spcAft>
              <a:buClr>
                <a:srgbClr val="4696D2"/>
              </a:buClr>
              <a:buSzPts val="1440"/>
              <a:buChar char="•"/>
              <a:defRPr>
                <a:solidFill>
                  <a:srgbClr val="0C0C0C"/>
                </a:solidFill>
              </a:defRPr>
            </a:lvl3pPr>
            <a:lvl4pPr marL="1828800" lvl="3" indent="-309880" algn="l">
              <a:lnSpc>
                <a:spcPct val="120000"/>
              </a:lnSpc>
              <a:spcBef>
                <a:spcPts val="600"/>
              </a:spcBef>
              <a:spcAft>
                <a:spcPts val="0"/>
              </a:spcAft>
              <a:buClr>
                <a:srgbClr val="4696D2"/>
              </a:buClr>
              <a:buSzPts val="1280"/>
              <a:buChar char="•"/>
              <a:defRPr>
                <a:solidFill>
                  <a:srgbClr val="0C0C0C"/>
                </a:solidFill>
              </a:defRPr>
            </a:lvl4pPr>
            <a:lvl5pPr marL="2286000" lvl="4" indent="-309879" algn="l">
              <a:lnSpc>
                <a:spcPct val="12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03"/>
          <p:cNvSpPr txBox="1">
            <a:spLocks noGrp="1"/>
          </p:cNvSpPr>
          <p:nvPr>
            <p:ph type="body" idx="2"/>
          </p:nvPr>
        </p:nvSpPr>
        <p:spPr>
          <a:xfrm>
            <a:off x="6172200" y="1825625"/>
            <a:ext cx="5181600" cy="3868039"/>
          </a:xfrm>
          <a:prstGeom prst="rect">
            <a:avLst/>
          </a:prstGeom>
          <a:noFill/>
          <a:ln>
            <a:noFill/>
          </a:ln>
        </p:spPr>
        <p:txBody>
          <a:bodyPr spcFirstLastPara="1" wrap="square" lIns="91425" tIns="45700" rIns="91425" bIns="45700" anchor="t" anchorCtr="0">
            <a:noAutofit/>
          </a:bodyPr>
          <a:lstStyle>
            <a:lvl1pPr marL="457200" lvl="0" indent="-350520" algn="l">
              <a:lnSpc>
                <a:spcPct val="110000"/>
              </a:lnSpc>
              <a:spcBef>
                <a:spcPts val="600"/>
              </a:spcBef>
              <a:spcAft>
                <a:spcPts val="0"/>
              </a:spcAft>
              <a:buClr>
                <a:srgbClr val="4696D2"/>
              </a:buClr>
              <a:buSzPts val="1920"/>
              <a:buChar char="•"/>
              <a:defRPr>
                <a:solidFill>
                  <a:srgbClr val="0C0C0C"/>
                </a:solidFill>
              </a:defRPr>
            </a:lvl1pPr>
            <a:lvl2pPr marL="914400" lvl="1" indent="-330200" algn="l">
              <a:lnSpc>
                <a:spcPct val="110000"/>
              </a:lnSpc>
              <a:spcBef>
                <a:spcPts val="600"/>
              </a:spcBef>
              <a:spcAft>
                <a:spcPts val="0"/>
              </a:spcAft>
              <a:buClr>
                <a:srgbClr val="4696D2"/>
              </a:buClr>
              <a:buSzPts val="1600"/>
              <a:buChar char="•"/>
              <a:defRPr>
                <a:solidFill>
                  <a:srgbClr val="0C0C0C"/>
                </a:solidFill>
              </a:defRPr>
            </a:lvl2pPr>
            <a:lvl3pPr marL="1371600" lvl="2" indent="-320039" algn="l">
              <a:lnSpc>
                <a:spcPct val="110000"/>
              </a:lnSpc>
              <a:spcBef>
                <a:spcPts val="600"/>
              </a:spcBef>
              <a:spcAft>
                <a:spcPts val="0"/>
              </a:spcAft>
              <a:buClr>
                <a:srgbClr val="4696D2"/>
              </a:buClr>
              <a:buSzPts val="1440"/>
              <a:buChar char="•"/>
              <a:defRPr>
                <a:solidFill>
                  <a:srgbClr val="0C0C0C"/>
                </a:solidFill>
              </a:defRPr>
            </a:lvl3pPr>
            <a:lvl4pPr marL="1828800" lvl="3" indent="-309880" algn="l">
              <a:lnSpc>
                <a:spcPct val="120000"/>
              </a:lnSpc>
              <a:spcBef>
                <a:spcPts val="600"/>
              </a:spcBef>
              <a:spcAft>
                <a:spcPts val="0"/>
              </a:spcAft>
              <a:buClr>
                <a:srgbClr val="4696D2"/>
              </a:buClr>
              <a:buSzPts val="1280"/>
              <a:buChar char="•"/>
              <a:defRPr>
                <a:solidFill>
                  <a:srgbClr val="0C0C0C"/>
                </a:solidFill>
              </a:defRPr>
            </a:lvl4pPr>
            <a:lvl5pPr marL="2286000" lvl="4" indent="-309879" algn="l">
              <a:lnSpc>
                <a:spcPct val="11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103"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51"/>
        <p:cNvGrpSpPr/>
        <p:nvPr/>
      </p:nvGrpSpPr>
      <p:grpSpPr>
        <a:xfrm>
          <a:off x="0" y="0"/>
          <a:ext cx="0" cy="0"/>
          <a:chOff x="0" y="0"/>
          <a:chExt cx="0" cy="0"/>
        </a:xfrm>
      </p:grpSpPr>
      <p:pic>
        <p:nvPicPr>
          <p:cNvPr id="52" name="Google Shape;52;p96" descr="A picture containing text, windmill, device&#10;&#10;Description automatically generated"/>
          <p:cNvPicPr preferRelativeResize="0"/>
          <p:nvPr/>
        </p:nvPicPr>
        <p:blipFill rotWithShape="1">
          <a:blip r:embed="rId2">
            <a:alphaModFix/>
          </a:blip>
          <a:srcRect/>
          <a:stretch/>
        </p:blipFill>
        <p:spPr>
          <a:xfrm>
            <a:off x="-12700" y="-12700"/>
            <a:ext cx="12360886" cy="6959600"/>
          </a:xfrm>
          <a:prstGeom prst="rect">
            <a:avLst/>
          </a:prstGeom>
          <a:noFill/>
          <a:ln>
            <a:noFill/>
          </a:ln>
        </p:spPr>
      </p:pic>
      <p:pic>
        <p:nvPicPr>
          <p:cNvPr id="53" name="Google Shape;53;p96" descr="A picture containing text, windmill, device&#10;&#10;Description automatically generated"/>
          <p:cNvPicPr preferRelativeResize="0"/>
          <p:nvPr/>
        </p:nvPicPr>
        <p:blipFill rotWithShape="1">
          <a:blip r:embed="rId2">
            <a:alphaModFix/>
          </a:blip>
          <a:srcRect t="19854" b="20292"/>
          <a:stretch/>
        </p:blipFill>
        <p:spPr>
          <a:xfrm>
            <a:off x="0" y="0"/>
            <a:ext cx="12360886" cy="4165600"/>
          </a:xfrm>
          <a:prstGeom prst="rect">
            <a:avLst/>
          </a:prstGeom>
          <a:noFill/>
          <a:ln>
            <a:noFill/>
          </a:ln>
        </p:spPr>
      </p:pic>
      <p:sp>
        <p:nvSpPr>
          <p:cNvPr id="54" name="Google Shape;54;p96"/>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6"/>
          <p:cNvSpPr txBox="1">
            <a:spLocks noGrp="1"/>
          </p:cNvSpPr>
          <p:nvPr>
            <p:ph type="body" idx="1"/>
          </p:nvPr>
        </p:nvSpPr>
        <p:spPr>
          <a:xfrm>
            <a:off x="1524000" y="4622800"/>
            <a:ext cx="91440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888888"/>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7"/>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97"/>
          <p:cNvSpPr txBox="1">
            <a:spLocks noGrp="1"/>
          </p:cNvSpPr>
          <p:nvPr>
            <p:ph type="title"/>
          </p:nvPr>
        </p:nvSpPr>
        <p:spPr>
          <a:xfrm>
            <a:off x="839788" y="1238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600"/>
              </a:spcBef>
              <a:spcAft>
                <a:spcPts val="0"/>
              </a:spcAft>
              <a:buSzPts val="1920"/>
              <a:buNone/>
              <a:defRPr sz="2400" b="1">
                <a:solidFill>
                  <a:srgbClr val="4696D2"/>
                </a:solidFill>
              </a:defRPr>
            </a:lvl1pPr>
            <a:lvl2pPr marL="914400" lvl="1" indent="-228600" algn="l">
              <a:lnSpc>
                <a:spcPct val="110000"/>
              </a:lnSpc>
              <a:spcBef>
                <a:spcPts val="600"/>
              </a:spcBef>
              <a:spcAft>
                <a:spcPts val="0"/>
              </a:spcAft>
              <a:buSzPts val="1600"/>
              <a:buNone/>
              <a:defRPr sz="2000" b="1"/>
            </a:lvl2pPr>
            <a:lvl3pPr marL="1371600" lvl="2" indent="-228600" algn="l">
              <a:lnSpc>
                <a:spcPct val="110000"/>
              </a:lnSpc>
              <a:spcBef>
                <a:spcPts val="600"/>
              </a:spcBef>
              <a:spcAft>
                <a:spcPts val="0"/>
              </a:spcAft>
              <a:buSzPts val="1440"/>
              <a:buNone/>
              <a:defRPr sz="1800" b="1"/>
            </a:lvl3pPr>
            <a:lvl4pPr marL="1828800" lvl="3" indent="-228600" algn="l">
              <a:lnSpc>
                <a:spcPct val="110000"/>
              </a:lnSpc>
              <a:spcBef>
                <a:spcPts val="600"/>
              </a:spcBef>
              <a:spcAft>
                <a:spcPts val="0"/>
              </a:spcAft>
              <a:buSzPts val="1280"/>
              <a:buNone/>
              <a:defRPr sz="1600" b="1"/>
            </a:lvl4pPr>
            <a:lvl5pPr marL="2286000" lvl="4" indent="-228600" algn="l">
              <a:lnSpc>
                <a:spcPct val="110000"/>
              </a:lnSpc>
              <a:spcBef>
                <a:spcPts val="600"/>
              </a:spcBef>
              <a:spcAft>
                <a:spcPts val="0"/>
              </a:spcAft>
              <a:buSzPts val="128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97"/>
          <p:cNvSpPr txBox="1">
            <a:spLocks noGrp="1"/>
          </p:cNvSpPr>
          <p:nvPr>
            <p:ph type="body" idx="2"/>
          </p:nvPr>
        </p:nvSpPr>
        <p:spPr>
          <a:xfrm>
            <a:off x="839788" y="2505075"/>
            <a:ext cx="5157787" cy="3261741"/>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600"/>
              </a:spcBef>
              <a:spcAft>
                <a:spcPts val="0"/>
              </a:spcAft>
              <a:buSzPts val="1440"/>
              <a:buChar char="•"/>
              <a:defRPr/>
            </a:lvl1pPr>
            <a:lvl2pPr marL="914400" lvl="1" indent="-320040" algn="l">
              <a:lnSpc>
                <a:spcPct val="110000"/>
              </a:lnSpc>
              <a:spcBef>
                <a:spcPts val="600"/>
              </a:spcBef>
              <a:spcAft>
                <a:spcPts val="0"/>
              </a:spcAft>
              <a:buSzPts val="1440"/>
              <a:buChar char="•"/>
              <a:defRPr/>
            </a:lvl2pPr>
            <a:lvl3pPr marL="1371600" lvl="2" indent="-320039" algn="l">
              <a:lnSpc>
                <a:spcPct val="110000"/>
              </a:lnSpc>
              <a:spcBef>
                <a:spcPts val="600"/>
              </a:spcBef>
              <a:spcAft>
                <a:spcPts val="0"/>
              </a:spcAft>
              <a:buSzPts val="1440"/>
              <a:buChar char="•"/>
              <a:defRPr/>
            </a:lvl3pPr>
            <a:lvl4pPr marL="1828800" lvl="3" indent="-320039" algn="l">
              <a:lnSpc>
                <a:spcPct val="110000"/>
              </a:lnSpc>
              <a:spcBef>
                <a:spcPts val="600"/>
              </a:spcBef>
              <a:spcAft>
                <a:spcPts val="0"/>
              </a:spcAft>
              <a:buSzPts val="1440"/>
              <a:buChar char="•"/>
              <a:defRPr/>
            </a:lvl4pPr>
            <a:lvl5pPr marL="2286000" lvl="4" indent="-320039" algn="l">
              <a:lnSpc>
                <a:spcPct val="110000"/>
              </a:lnSpc>
              <a:spcBef>
                <a:spcPts val="600"/>
              </a:spcBef>
              <a:spcAft>
                <a:spcPts val="0"/>
              </a:spcAft>
              <a:buSzPts val="144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9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600"/>
              </a:spcBef>
              <a:spcAft>
                <a:spcPts val="0"/>
              </a:spcAft>
              <a:buSzPts val="1920"/>
              <a:buNone/>
              <a:defRPr sz="2400" b="1">
                <a:solidFill>
                  <a:srgbClr val="4696D2"/>
                </a:solidFill>
              </a:defRPr>
            </a:lvl1pPr>
            <a:lvl2pPr marL="914400" lvl="1" indent="-228600" algn="l">
              <a:lnSpc>
                <a:spcPct val="110000"/>
              </a:lnSpc>
              <a:spcBef>
                <a:spcPts val="600"/>
              </a:spcBef>
              <a:spcAft>
                <a:spcPts val="0"/>
              </a:spcAft>
              <a:buSzPts val="1600"/>
              <a:buNone/>
              <a:defRPr sz="2000" b="1"/>
            </a:lvl2pPr>
            <a:lvl3pPr marL="1371600" lvl="2" indent="-228600" algn="l">
              <a:lnSpc>
                <a:spcPct val="110000"/>
              </a:lnSpc>
              <a:spcBef>
                <a:spcPts val="600"/>
              </a:spcBef>
              <a:spcAft>
                <a:spcPts val="0"/>
              </a:spcAft>
              <a:buSzPts val="1440"/>
              <a:buNone/>
              <a:defRPr sz="1800" b="1"/>
            </a:lvl3pPr>
            <a:lvl4pPr marL="1828800" lvl="3" indent="-228600" algn="l">
              <a:lnSpc>
                <a:spcPct val="110000"/>
              </a:lnSpc>
              <a:spcBef>
                <a:spcPts val="600"/>
              </a:spcBef>
              <a:spcAft>
                <a:spcPts val="0"/>
              </a:spcAft>
              <a:buSzPts val="1280"/>
              <a:buNone/>
              <a:defRPr sz="1600" b="1"/>
            </a:lvl4pPr>
            <a:lvl5pPr marL="2286000" lvl="4" indent="-228600" algn="l">
              <a:lnSpc>
                <a:spcPct val="110000"/>
              </a:lnSpc>
              <a:spcBef>
                <a:spcPts val="600"/>
              </a:spcBef>
              <a:spcAft>
                <a:spcPts val="0"/>
              </a:spcAft>
              <a:buSzPts val="128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97"/>
          <p:cNvSpPr txBox="1">
            <a:spLocks noGrp="1"/>
          </p:cNvSpPr>
          <p:nvPr>
            <p:ph type="body" idx="4"/>
          </p:nvPr>
        </p:nvSpPr>
        <p:spPr>
          <a:xfrm>
            <a:off x="6172200" y="2505075"/>
            <a:ext cx="5183188" cy="3261741"/>
          </a:xfrm>
          <a:prstGeom prst="rect">
            <a:avLst/>
          </a:prstGeom>
          <a:noFill/>
          <a:ln>
            <a:noFill/>
          </a:ln>
        </p:spPr>
        <p:txBody>
          <a:bodyPr spcFirstLastPara="1" wrap="square" lIns="91425" tIns="45700" rIns="91425" bIns="45700" anchor="t" anchorCtr="0">
            <a:normAutofit/>
          </a:bodyPr>
          <a:lstStyle>
            <a:lvl1pPr marL="457200" lvl="0" indent="-320040" algn="l">
              <a:lnSpc>
                <a:spcPct val="110000"/>
              </a:lnSpc>
              <a:spcBef>
                <a:spcPts val="600"/>
              </a:spcBef>
              <a:spcAft>
                <a:spcPts val="0"/>
              </a:spcAft>
              <a:buSzPts val="1440"/>
              <a:buChar char="•"/>
              <a:defRPr/>
            </a:lvl1pPr>
            <a:lvl2pPr marL="914400" lvl="1" indent="-320040" algn="l">
              <a:lnSpc>
                <a:spcPct val="110000"/>
              </a:lnSpc>
              <a:spcBef>
                <a:spcPts val="600"/>
              </a:spcBef>
              <a:spcAft>
                <a:spcPts val="0"/>
              </a:spcAft>
              <a:buSzPts val="1440"/>
              <a:buChar char="•"/>
              <a:defRPr/>
            </a:lvl2pPr>
            <a:lvl3pPr marL="1371600" lvl="2" indent="-320039" algn="l">
              <a:lnSpc>
                <a:spcPct val="110000"/>
              </a:lnSpc>
              <a:spcBef>
                <a:spcPts val="600"/>
              </a:spcBef>
              <a:spcAft>
                <a:spcPts val="0"/>
              </a:spcAft>
              <a:buSzPts val="1440"/>
              <a:buChar char="•"/>
              <a:defRPr/>
            </a:lvl3pPr>
            <a:lvl4pPr marL="1828800" lvl="3" indent="-320039" algn="l">
              <a:lnSpc>
                <a:spcPct val="110000"/>
              </a:lnSpc>
              <a:spcBef>
                <a:spcPts val="600"/>
              </a:spcBef>
              <a:spcAft>
                <a:spcPts val="0"/>
              </a:spcAft>
              <a:buSzPts val="1440"/>
              <a:buChar char="•"/>
              <a:defRPr/>
            </a:lvl4pPr>
            <a:lvl5pPr marL="2286000" lvl="4" indent="-320039" algn="l">
              <a:lnSpc>
                <a:spcPct val="110000"/>
              </a:lnSpc>
              <a:spcBef>
                <a:spcPts val="600"/>
              </a:spcBef>
              <a:spcAft>
                <a:spcPts val="0"/>
              </a:spcAft>
              <a:buSzPts val="144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3" name="Google Shape;63;p97"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64"/>
        <p:cNvGrpSpPr/>
        <p:nvPr/>
      </p:nvGrpSpPr>
      <p:grpSpPr>
        <a:xfrm>
          <a:off x="0" y="0"/>
          <a:ext cx="0" cy="0"/>
          <a:chOff x="0" y="0"/>
          <a:chExt cx="0" cy="0"/>
        </a:xfrm>
      </p:grpSpPr>
      <p:sp>
        <p:nvSpPr>
          <p:cNvPr id="65" name="Google Shape;65;p100"/>
          <p:cNvSpPr/>
          <p:nvPr/>
        </p:nvSpPr>
        <p:spPr>
          <a:xfrm>
            <a:off x="-1" y="0"/>
            <a:ext cx="12192001" cy="1573308"/>
          </a:xfrm>
          <a:prstGeom prst="rect">
            <a:avLst/>
          </a:prstGeom>
          <a:solidFill>
            <a:srgbClr val="25408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100"/>
          <p:cNvSpPr txBox="1">
            <a:spLocks noGrp="1"/>
          </p:cNvSpPr>
          <p:nvPr>
            <p:ph type="title"/>
          </p:nvPr>
        </p:nvSpPr>
        <p:spPr>
          <a:xfrm>
            <a:off x="838200" y="1238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0"/>
          <p:cNvSpPr txBox="1">
            <a:spLocks noGrp="1"/>
          </p:cNvSpPr>
          <p:nvPr>
            <p:ph type="body" idx="1"/>
          </p:nvPr>
        </p:nvSpPr>
        <p:spPr>
          <a:xfrm>
            <a:off x="838200" y="1825625"/>
            <a:ext cx="10515600" cy="391453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Clr>
                <a:srgbClr val="4696D2"/>
              </a:buClr>
              <a:buSzPts val="1440"/>
              <a:buNone/>
              <a:defRPr sz="1800" i="1">
                <a:solidFill>
                  <a:srgbClr val="3F3F3F"/>
                </a:solidFill>
              </a:defRPr>
            </a:lvl1pPr>
            <a:lvl2pPr marL="914400" lvl="1" indent="-228600" algn="l">
              <a:lnSpc>
                <a:spcPct val="110000"/>
              </a:lnSpc>
              <a:spcBef>
                <a:spcPts val="1800"/>
              </a:spcBef>
              <a:spcAft>
                <a:spcPts val="0"/>
              </a:spcAft>
              <a:buClr>
                <a:srgbClr val="4696D2"/>
              </a:buClr>
              <a:buSzPts val="1600"/>
              <a:buNone/>
              <a:defRPr>
                <a:solidFill>
                  <a:srgbClr val="0C0C0C"/>
                </a:solidFill>
              </a:defRPr>
            </a:lvl2pPr>
            <a:lvl3pPr marL="1371600" lvl="2" indent="-320039" algn="l">
              <a:lnSpc>
                <a:spcPct val="110000"/>
              </a:lnSpc>
              <a:spcBef>
                <a:spcPts val="600"/>
              </a:spcBef>
              <a:spcAft>
                <a:spcPts val="0"/>
              </a:spcAft>
              <a:buClr>
                <a:srgbClr val="4696D2"/>
              </a:buClr>
              <a:buSzPts val="1440"/>
              <a:buChar char="•"/>
              <a:defRPr>
                <a:solidFill>
                  <a:srgbClr val="0C0C0C"/>
                </a:solidFill>
              </a:defRPr>
            </a:lvl3pPr>
            <a:lvl4pPr marL="1828800" lvl="3" indent="-309880" algn="l">
              <a:lnSpc>
                <a:spcPct val="110000"/>
              </a:lnSpc>
              <a:spcBef>
                <a:spcPts val="600"/>
              </a:spcBef>
              <a:spcAft>
                <a:spcPts val="0"/>
              </a:spcAft>
              <a:buClr>
                <a:srgbClr val="4696D2"/>
              </a:buClr>
              <a:buSzPts val="1280"/>
              <a:buChar char="•"/>
              <a:defRPr>
                <a:solidFill>
                  <a:srgbClr val="0C0C0C"/>
                </a:solidFill>
              </a:defRPr>
            </a:lvl4pPr>
            <a:lvl5pPr marL="2286000" lvl="4" indent="-309879" algn="l">
              <a:lnSpc>
                <a:spcPct val="110000"/>
              </a:lnSpc>
              <a:spcBef>
                <a:spcPts val="600"/>
              </a:spcBef>
              <a:spcAft>
                <a:spcPts val="0"/>
              </a:spcAft>
              <a:buClr>
                <a:srgbClr val="4696D2"/>
              </a:buClr>
              <a:buSzPts val="1280"/>
              <a:buChar char="•"/>
              <a:defRPr>
                <a:solidFill>
                  <a:srgbClr val="0C0C0C"/>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8" name="Google Shape;68;p100" descr="A picture containing logo&#10;&#10;Description automatically generated"/>
          <p:cNvPicPr preferRelativeResize="0"/>
          <p:nvPr/>
        </p:nvPicPr>
        <p:blipFill rotWithShape="1">
          <a:blip r:embed="rId2">
            <a:alphaModFix/>
          </a:blip>
          <a:srcRect/>
          <a:stretch/>
        </p:blipFill>
        <p:spPr>
          <a:xfrm>
            <a:off x="838200" y="6146800"/>
            <a:ext cx="1759710" cy="3695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5408F"/>
              </a:buClr>
              <a:buSzPts val="3600"/>
              <a:buFont typeface="Arial"/>
              <a:buNone/>
              <a:defRPr sz="3600" b="1" i="0" u="none" strike="noStrike" cap="none">
                <a:solidFill>
                  <a:srgbClr val="25408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2"/>
          <p:cNvSpPr txBox="1">
            <a:spLocks noGrp="1"/>
          </p:cNvSpPr>
          <p:nvPr>
            <p:ph type="body" idx="1"/>
          </p:nvPr>
        </p:nvSpPr>
        <p:spPr>
          <a:xfrm>
            <a:off x="838200" y="1825625"/>
            <a:ext cx="10515600" cy="3904615"/>
          </a:xfrm>
          <a:prstGeom prst="rect">
            <a:avLst/>
          </a:prstGeom>
          <a:noFill/>
          <a:ln>
            <a:noFill/>
          </a:ln>
        </p:spPr>
        <p:txBody>
          <a:bodyPr spcFirstLastPara="1" wrap="square" lIns="91425" tIns="45700" rIns="91425" bIns="45700" anchor="t" anchorCtr="0">
            <a:normAutofit/>
          </a:bodyPr>
          <a:lstStyle>
            <a:lvl1pPr marL="457200" marR="0" lvl="0" indent="-350520" algn="l" rtl="0">
              <a:lnSpc>
                <a:spcPct val="110000"/>
              </a:lnSpc>
              <a:spcBef>
                <a:spcPts val="600"/>
              </a:spcBef>
              <a:spcAft>
                <a:spcPts val="0"/>
              </a:spcAft>
              <a:buClr>
                <a:srgbClr val="4696D2"/>
              </a:buClr>
              <a:buSzPts val="1920"/>
              <a:buFont typeface="Arial"/>
              <a:buChar char="•"/>
              <a:defRPr sz="2400" b="0" i="0" u="none" strike="noStrike" cap="none">
                <a:solidFill>
                  <a:srgbClr val="0C0C0C"/>
                </a:solidFill>
                <a:latin typeface="Arial"/>
                <a:ea typeface="Arial"/>
                <a:cs typeface="Arial"/>
                <a:sym typeface="Arial"/>
              </a:defRPr>
            </a:lvl1pPr>
            <a:lvl2pPr marL="914400" marR="0" lvl="1" indent="-330200" algn="l" rtl="0">
              <a:lnSpc>
                <a:spcPct val="110000"/>
              </a:lnSpc>
              <a:spcBef>
                <a:spcPts val="600"/>
              </a:spcBef>
              <a:spcAft>
                <a:spcPts val="0"/>
              </a:spcAft>
              <a:buClr>
                <a:srgbClr val="4696D2"/>
              </a:buClr>
              <a:buSzPts val="1600"/>
              <a:buFont typeface="Arial"/>
              <a:buChar char="•"/>
              <a:defRPr sz="2000" b="0" i="0" u="none" strike="noStrike" cap="none">
                <a:solidFill>
                  <a:srgbClr val="0C0C0C"/>
                </a:solidFill>
                <a:latin typeface="Arial"/>
                <a:ea typeface="Arial"/>
                <a:cs typeface="Arial"/>
                <a:sym typeface="Arial"/>
              </a:defRPr>
            </a:lvl2pPr>
            <a:lvl3pPr marL="1371600" marR="0" lvl="2" indent="-320039" algn="l" rtl="0">
              <a:lnSpc>
                <a:spcPct val="110000"/>
              </a:lnSpc>
              <a:spcBef>
                <a:spcPts val="600"/>
              </a:spcBef>
              <a:spcAft>
                <a:spcPts val="0"/>
              </a:spcAft>
              <a:buClr>
                <a:srgbClr val="4696D2"/>
              </a:buClr>
              <a:buSzPts val="1440"/>
              <a:buFont typeface="Arial"/>
              <a:buChar char="•"/>
              <a:defRPr sz="1800" b="0" i="0" u="none" strike="noStrike" cap="none">
                <a:solidFill>
                  <a:srgbClr val="0C0C0C"/>
                </a:solidFill>
                <a:latin typeface="Arial"/>
                <a:ea typeface="Arial"/>
                <a:cs typeface="Arial"/>
                <a:sym typeface="Arial"/>
              </a:defRPr>
            </a:lvl3pPr>
            <a:lvl4pPr marL="1828800" marR="0" lvl="3" indent="-309880" algn="l" rtl="0">
              <a:lnSpc>
                <a:spcPct val="110000"/>
              </a:lnSpc>
              <a:spcBef>
                <a:spcPts val="600"/>
              </a:spcBef>
              <a:spcAft>
                <a:spcPts val="0"/>
              </a:spcAft>
              <a:buClr>
                <a:srgbClr val="4696D2"/>
              </a:buClr>
              <a:buSzPts val="1280"/>
              <a:buFont typeface="Arial"/>
              <a:buChar char="•"/>
              <a:defRPr sz="1600" b="0" i="0" u="none" strike="noStrike" cap="none">
                <a:solidFill>
                  <a:srgbClr val="0C0C0C"/>
                </a:solidFill>
                <a:latin typeface="Arial"/>
                <a:ea typeface="Arial"/>
                <a:cs typeface="Arial"/>
                <a:sym typeface="Arial"/>
              </a:defRPr>
            </a:lvl4pPr>
            <a:lvl5pPr marL="2286000" marR="0" lvl="4" indent="-309879" algn="l" rtl="0">
              <a:lnSpc>
                <a:spcPct val="110000"/>
              </a:lnSpc>
              <a:spcBef>
                <a:spcPts val="600"/>
              </a:spcBef>
              <a:spcAft>
                <a:spcPts val="0"/>
              </a:spcAft>
              <a:buClr>
                <a:srgbClr val="4696D2"/>
              </a:buClr>
              <a:buSzPts val="1280"/>
              <a:buFont typeface="Arial"/>
              <a:buChar char="•"/>
              <a:defRPr sz="1600" b="0" i="0" u="none" strike="noStrike" cap="none">
                <a:solidFill>
                  <a:srgbClr val="0C0C0C"/>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upportcdconelab.org/toolbox/pillar-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supportcdconelab.org/toolbox/pillar-3/"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775386" y="1950718"/>
            <a:ext cx="9244914" cy="333248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6000"/>
              <a:buFont typeface="Arial"/>
              <a:buNone/>
            </a:pPr>
            <a:r>
              <a:rPr lang="en-US"/>
              <a:t>ASCP Negotiation &amp; Advocacy Toolbox</a:t>
            </a:r>
            <a:endParaRPr/>
          </a:p>
        </p:txBody>
      </p:sp>
      <p:sp>
        <p:nvSpPr>
          <p:cNvPr id="94" name="Google Shape;94;p1"/>
          <p:cNvSpPr txBox="1">
            <a:spLocks noGrp="1"/>
          </p:cNvSpPr>
          <p:nvPr>
            <p:ph type="subTitle" idx="1"/>
          </p:nvPr>
        </p:nvSpPr>
        <p:spPr>
          <a:xfrm>
            <a:off x="876300" y="5384800"/>
            <a:ext cx="7457803" cy="134111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58963"/>
              </a:buClr>
              <a:buSzPts val="1600"/>
              <a:buFont typeface="Arial"/>
              <a:buNone/>
            </a:pPr>
            <a:r>
              <a:rPr lang="en-US"/>
              <a:t>A </a:t>
            </a:r>
            <a:r>
              <a:rPr lang="en-US" b="1" i="1"/>
              <a:t>roadmap</a:t>
            </a:r>
            <a:r>
              <a:rPr lang="en-US"/>
              <a:t> to demonstrating the value of the laboratory to advocate for your laboratory equipment and staffing needs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7"/>
          <p:cNvSpPr txBox="1">
            <a:spLocks noGrp="1"/>
          </p:cNvSpPr>
          <p:nvPr>
            <p:ph type="title"/>
          </p:nvPr>
        </p:nvSpPr>
        <p:spPr>
          <a:xfrm>
            <a:off x="838200" y="1238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Advocate for Staff and Equipment –</a:t>
            </a:r>
            <a:br>
              <a:rPr lang="en-US" dirty="0"/>
            </a:br>
            <a:r>
              <a:rPr lang="en-US" b="0" dirty="0"/>
              <a:t>Examples of QSE Categories and Tools </a:t>
            </a:r>
            <a:endParaRPr dirty="0"/>
          </a:p>
        </p:txBody>
      </p:sp>
      <p:grpSp>
        <p:nvGrpSpPr>
          <p:cNvPr id="210" name="Google Shape;210;p17" descr="boxes that have info regarding the topic quality "/>
          <p:cNvGrpSpPr/>
          <p:nvPr/>
        </p:nvGrpSpPr>
        <p:grpSpPr>
          <a:xfrm>
            <a:off x="422550" y="1922530"/>
            <a:ext cx="11313182" cy="3773934"/>
            <a:chOff x="1373" y="474502"/>
            <a:chExt cx="11313182" cy="3773934"/>
          </a:xfrm>
        </p:grpSpPr>
        <p:sp>
          <p:nvSpPr>
            <p:cNvPr id="211" name="Google Shape;211;p17"/>
            <p:cNvSpPr/>
            <p:nvPr/>
          </p:nvSpPr>
          <p:spPr>
            <a:xfrm>
              <a:off x="1373" y="474502"/>
              <a:ext cx="3213469" cy="110471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txBox="1"/>
            <p:nvPr/>
          </p:nvSpPr>
          <p:spPr>
            <a:xfrm>
              <a:off x="33729" y="506858"/>
              <a:ext cx="3148757" cy="1039998"/>
            </a:xfrm>
            <a:prstGeom prst="rect">
              <a:avLst/>
            </a:prstGeom>
            <a:noFill/>
            <a:ln>
              <a:noFill/>
            </a:ln>
          </p:spPr>
          <p:txBody>
            <a:bodyPr spcFirstLastPara="1" wrap="square" lIns="68575" tIns="45700" rIns="68575"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200" b="0" i="0" u="none" strike="noStrike" cap="none" dirty="0">
                  <a:solidFill>
                    <a:schemeClr val="lt1"/>
                  </a:solidFill>
                  <a:latin typeface="Arial"/>
                  <a:ea typeface="Arial"/>
                  <a:cs typeface="Arial"/>
                  <a:sym typeface="Arial"/>
                </a:rPr>
                <a:t>Organization</a:t>
              </a:r>
              <a:endParaRPr sz="3200" b="0" i="0" u="none" strike="noStrike" cap="none" dirty="0">
                <a:solidFill>
                  <a:schemeClr val="lt1"/>
                </a:solidFill>
                <a:latin typeface="Arial"/>
                <a:ea typeface="Arial"/>
                <a:cs typeface="Arial"/>
                <a:sym typeface="Arial"/>
              </a:endParaRPr>
            </a:p>
          </p:txBody>
        </p:sp>
        <p:sp>
          <p:nvSpPr>
            <p:cNvPr id="213" name="Google Shape;213;p17"/>
            <p:cNvSpPr/>
            <p:nvPr/>
          </p:nvSpPr>
          <p:spPr>
            <a:xfrm>
              <a:off x="322720" y="1579212"/>
              <a:ext cx="321346" cy="1384362"/>
            </a:xfrm>
            <a:custGeom>
              <a:avLst/>
              <a:gdLst/>
              <a:ahLst/>
              <a:cxnLst/>
              <a:rect l="l" t="t" r="r" b="b"/>
              <a:pathLst>
                <a:path w="120000" h="120000" extrusionOk="0">
                  <a:moveTo>
                    <a:pt x="0" y="0"/>
                  </a:moveTo>
                  <a:lnTo>
                    <a:pt x="0" y="120000"/>
                  </a:lnTo>
                  <a:lnTo>
                    <a:pt x="120000" y="120000"/>
                  </a:lnTo>
                </a:path>
              </a:pathLst>
            </a:custGeom>
            <a:noFill/>
            <a:ln w="25400" cap="flat" cmpd="sng">
              <a:solidFill>
                <a:srgbClr val="345A99"/>
              </a:solidFill>
              <a:prstDash val="solid"/>
              <a:round/>
              <a:headEnd type="none" w="sm" len="sm"/>
              <a:tailEnd type="none" w="sm" len="sm"/>
            </a:ln>
          </p:spPr>
          <p:txBody>
            <a:bodyPr/>
            <a:lstStyle/>
            <a:p>
              <a:endParaRPr lang="en-US"/>
            </a:p>
          </p:txBody>
        </p:sp>
        <p:sp>
          <p:nvSpPr>
            <p:cNvPr id="214" name="Google Shape;214;p17"/>
            <p:cNvSpPr/>
            <p:nvPr/>
          </p:nvSpPr>
          <p:spPr>
            <a:xfrm>
              <a:off x="644067" y="1980896"/>
              <a:ext cx="2570775" cy="1965358"/>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7"/>
            <p:cNvSpPr txBox="1"/>
            <p:nvPr/>
          </p:nvSpPr>
          <p:spPr>
            <a:xfrm>
              <a:off x="759193" y="2285631"/>
              <a:ext cx="2455649" cy="1850232"/>
            </a:xfrm>
            <a:prstGeom prst="rect">
              <a:avLst/>
            </a:prstGeom>
            <a:noFill/>
            <a:ln>
              <a:noFill/>
            </a:ln>
          </p:spPr>
          <p:txBody>
            <a:bodyPr spcFirstLastPara="1" wrap="square" lIns="41900" tIns="27925" rIns="41900" bIns="27925"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1" i="0" u="none" strike="noStrike" cap="none" dirty="0">
                  <a:solidFill>
                    <a:srgbClr val="000000"/>
                  </a:solidFill>
                  <a:latin typeface="Arial"/>
                  <a:ea typeface="Arial"/>
                  <a:cs typeface="Arial"/>
                  <a:sym typeface="Arial"/>
                </a:rPr>
                <a:t>Productivity</a:t>
              </a:r>
              <a:endParaRPr sz="2200" b="1" i="0" u="none" strike="noStrike" cap="none" dirty="0">
                <a:solidFill>
                  <a:srgbClr val="000000"/>
                </a:solidFill>
                <a:latin typeface="Arial"/>
                <a:ea typeface="Arial"/>
                <a:cs typeface="Arial"/>
                <a:sym typeface="Arial"/>
              </a:endParaRPr>
            </a:p>
            <a:p>
              <a:pPr marL="171450" marR="0" lvl="1" indent="-171450" algn="l" rtl="0">
                <a:lnSpc>
                  <a:spcPct val="90000"/>
                </a:lnSpc>
                <a:spcBef>
                  <a:spcPts val="770"/>
                </a:spcBef>
                <a:spcAft>
                  <a:spcPts val="0"/>
                </a:spcAft>
                <a:buClr>
                  <a:srgbClr val="000000"/>
                </a:buClr>
                <a:buSzPts val="1700"/>
                <a:buFont typeface="Arial"/>
                <a:buChar char="•"/>
              </a:pPr>
              <a:r>
                <a:rPr lang="en-US" sz="1700" b="0" i="0" u="none" strike="noStrike" cap="none" dirty="0">
                  <a:solidFill>
                    <a:srgbClr val="000000"/>
                  </a:solidFill>
                  <a:latin typeface="Arial"/>
                  <a:ea typeface="Arial"/>
                  <a:cs typeface="Arial"/>
                  <a:sym typeface="Arial"/>
                </a:rPr>
                <a:t>Advocate for additional staffing and automation/increased analyzer capacity </a:t>
              </a:r>
              <a:endParaRPr sz="1700" b="0" i="0" u="none" strike="noStrike" cap="none" dirty="0">
                <a:solidFill>
                  <a:srgbClr val="000000"/>
                </a:solidFill>
                <a:latin typeface="Arial"/>
                <a:ea typeface="Arial"/>
                <a:cs typeface="Arial"/>
                <a:sym typeface="Arial"/>
              </a:endParaRPr>
            </a:p>
          </p:txBody>
        </p:sp>
        <p:sp>
          <p:nvSpPr>
            <p:cNvPr id="216" name="Google Shape;216;p17"/>
            <p:cNvSpPr/>
            <p:nvPr/>
          </p:nvSpPr>
          <p:spPr>
            <a:xfrm>
              <a:off x="4018210" y="474502"/>
              <a:ext cx="3213469" cy="110471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txBox="1"/>
            <p:nvPr/>
          </p:nvSpPr>
          <p:spPr>
            <a:xfrm>
              <a:off x="4050566" y="506858"/>
              <a:ext cx="3148757" cy="1039998"/>
            </a:xfrm>
            <a:prstGeom prst="rect">
              <a:avLst/>
            </a:prstGeom>
            <a:noFill/>
            <a:ln>
              <a:noFill/>
            </a:ln>
          </p:spPr>
          <p:txBody>
            <a:bodyPr spcFirstLastPara="1" wrap="square" lIns="68575" tIns="45700" rIns="68575"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200" b="0" i="0" u="none" strike="noStrike" cap="none" dirty="0">
                  <a:solidFill>
                    <a:schemeClr val="lt1"/>
                  </a:solidFill>
                  <a:latin typeface="Arial"/>
                  <a:ea typeface="Arial"/>
                  <a:cs typeface="Arial"/>
                  <a:sym typeface="Arial"/>
                </a:rPr>
                <a:t>Customer Focus</a:t>
              </a:r>
              <a:endParaRPr sz="3200" b="0" i="0" u="none" strike="noStrike" cap="none" dirty="0">
                <a:solidFill>
                  <a:schemeClr val="lt1"/>
                </a:solidFill>
                <a:latin typeface="Arial"/>
                <a:ea typeface="Arial"/>
                <a:cs typeface="Arial"/>
                <a:sym typeface="Arial"/>
              </a:endParaRPr>
            </a:p>
          </p:txBody>
        </p:sp>
        <p:sp>
          <p:nvSpPr>
            <p:cNvPr id="218" name="Google Shape;218;p17"/>
            <p:cNvSpPr/>
            <p:nvPr/>
          </p:nvSpPr>
          <p:spPr>
            <a:xfrm>
              <a:off x="4339557" y="1579212"/>
              <a:ext cx="321346" cy="1384362"/>
            </a:xfrm>
            <a:custGeom>
              <a:avLst/>
              <a:gdLst/>
              <a:ahLst/>
              <a:cxnLst/>
              <a:rect l="l" t="t" r="r" b="b"/>
              <a:pathLst>
                <a:path w="120000" h="120000" extrusionOk="0">
                  <a:moveTo>
                    <a:pt x="0" y="0"/>
                  </a:moveTo>
                  <a:lnTo>
                    <a:pt x="0" y="120000"/>
                  </a:lnTo>
                  <a:lnTo>
                    <a:pt x="120000" y="120000"/>
                  </a:lnTo>
                </a:path>
              </a:pathLst>
            </a:custGeom>
            <a:noFill/>
            <a:ln w="25400" cap="flat" cmpd="sng">
              <a:solidFill>
                <a:srgbClr val="345A99"/>
              </a:solidFill>
              <a:prstDash val="solid"/>
              <a:round/>
              <a:headEnd type="none" w="sm" len="sm"/>
              <a:tailEnd type="none" w="sm" len="sm"/>
            </a:ln>
          </p:spPr>
          <p:txBody>
            <a:bodyPr/>
            <a:lstStyle/>
            <a:p>
              <a:endParaRPr lang="en-US"/>
            </a:p>
          </p:txBody>
        </p:sp>
        <p:sp>
          <p:nvSpPr>
            <p:cNvPr id="219" name="Google Shape;219;p17"/>
            <p:cNvSpPr/>
            <p:nvPr/>
          </p:nvSpPr>
          <p:spPr>
            <a:xfrm>
              <a:off x="4660904" y="1980896"/>
              <a:ext cx="2570775" cy="1965358"/>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txBox="1"/>
            <p:nvPr/>
          </p:nvSpPr>
          <p:spPr>
            <a:xfrm>
              <a:off x="4833593" y="2267020"/>
              <a:ext cx="2455649" cy="1850232"/>
            </a:xfrm>
            <a:prstGeom prst="rect">
              <a:avLst/>
            </a:prstGeom>
            <a:noFill/>
            <a:ln>
              <a:noFill/>
            </a:ln>
          </p:spPr>
          <p:txBody>
            <a:bodyPr spcFirstLastPara="1" wrap="square" lIns="41900" tIns="27925" rIns="41900" bIns="27925"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1" i="0" u="none" strike="noStrike" cap="none" dirty="0">
                  <a:solidFill>
                    <a:srgbClr val="000000"/>
                  </a:solidFill>
                  <a:latin typeface="Arial"/>
                  <a:ea typeface="Arial"/>
                  <a:cs typeface="Arial"/>
                  <a:sym typeface="Arial"/>
                </a:rPr>
                <a:t>Lab Requests</a:t>
              </a:r>
              <a:endParaRPr sz="2200" b="1" i="0" u="none" strike="noStrike" cap="none" dirty="0">
                <a:solidFill>
                  <a:srgbClr val="000000"/>
                </a:solidFill>
                <a:latin typeface="Arial"/>
                <a:ea typeface="Arial"/>
                <a:cs typeface="Arial"/>
                <a:sym typeface="Arial"/>
              </a:endParaRPr>
            </a:p>
            <a:p>
              <a:pPr marL="171450" marR="0" lvl="1" indent="-171450" algn="l" rtl="0">
                <a:lnSpc>
                  <a:spcPct val="90000"/>
                </a:lnSpc>
                <a:spcBef>
                  <a:spcPts val="770"/>
                </a:spcBef>
                <a:spcAft>
                  <a:spcPts val="0"/>
                </a:spcAft>
                <a:buClr>
                  <a:srgbClr val="000000"/>
                </a:buClr>
                <a:buSzPts val="1700"/>
                <a:buFont typeface="Arial"/>
                <a:buChar char="•"/>
              </a:pPr>
              <a:r>
                <a:rPr lang="en-US" sz="1700" b="0" i="0" u="none" strike="noStrike" cap="none" dirty="0">
                  <a:solidFill>
                    <a:srgbClr val="000000"/>
                  </a:solidFill>
                  <a:latin typeface="Arial"/>
                  <a:ea typeface="Arial"/>
                  <a:cs typeface="Arial"/>
                  <a:sym typeface="Arial"/>
                </a:rPr>
                <a:t>Advocate for additional staff and equipment/tests to support requests</a:t>
              </a:r>
              <a:endParaRPr sz="1700" b="0" i="0" u="none" strike="noStrike" cap="none" dirty="0">
                <a:solidFill>
                  <a:srgbClr val="000000"/>
                </a:solidFill>
                <a:latin typeface="Arial"/>
                <a:ea typeface="Arial"/>
                <a:cs typeface="Arial"/>
                <a:sym typeface="Arial"/>
              </a:endParaRPr>
            </a:p>
          </p:txBody>
        </p:sp>
        <p:sp>
          <p:nvSpPr>
            <p:cNvPr id="221" name="Google Shape;221;p17"/>
            <p:cNvSpPr/>
            <p:nvPr/>
          </p:nvSpPr>
          <p:spPr>
            <a:xfrm>
              <a:off x="8035047" y="474502"/>
              <a:ext cx="3213469" cy="110471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7"/>
            <p:cNvSpPr txBox="1"/>
            <p:nvPr/>
          </p:nvSpPr>
          <p:spPr>
            <a:xfrm>
              <a:off x="8067403" y="506858"/>
              <a:ext cx="3148757" cy="1039998"/>
            </a:xfrm>
            <a:prstGeom prst="rect">
              <a:avLst/>
            </a:prstGeom>
            <a:noFill/>
            <a:ln>
              <a:noFill/>
            </a:ln>
          </p:spPr>
          <p:txBody>
            <a:bodyPr spcFirstLastPara="1" wrap="square" lIns="68575" tIns="45700" rIns="68575"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200" b="0" i="0" u="none" strike="noStrike" cap="none" dirty="0">
                  <a:solidFill>
                    <a:schemeClr val="lt1"/>
                  </a:solidFill>
                  <a:latin typeface="Arial"/>
                  <a:ea typeface="Arial"/>
                  <a:cs typeface="Arial"/>
                  <a:sym typeface="Arial"/>
                </a:rPr>
                <a:t>Facilities and Safety</a:t>
              </a:r>
              <a:endParaRPr sz="3200" b="0" i="0" u="none" strike="noStrike" cap="none" dirty="0">
                <a:solidFill>
                  <a:schemeClr val="lt1"/>
                </a:solidFill>
                <a:latin typeface="Arial"/>
                <a:ea typeface="Arial"/>
                <a:cs typeface="Arial"/>
                <a:sym typeface="Arial"/>
              </a:endParaRPr>
            </a:p>
          </p:txBody>
        </p:sp>
        <p:sp>
          <p:nvSpPr>
            <p:cNvPr id="223" name="Google Shape;223;p17"/>
            <p:cNvSpPr/>
            <p:nvPr/>
          </p:nvSpPr>
          <p:spPr>
            <a:xfrm>
              <a:off x="8356394" y="1579212"/>
              <a:ext cx="321346" cy="1384362"/>
            </a:xfrm>
            <a:custGeom>
              <a:avLst/>
              <a:gdLst/>
              <a:ahLst/>
              <a:cxnLst/>
              <a:rect l="l" t="t" r="r" b="b"/>
              <a:pathLst>
                <a:path w="120000" h="120000" extrusionOk="0">
                  <a:moveTo>
                    <a:pt x="0" y="0"/>
                  </a:moveTo>
                  <a:lnTo>
                    <a:pt x="0" y="120000"/>
                  </a:lnTo>
                  <a:lnTo>
                    <a:pt x="120000" y="120000"/>
                  </a:lnTo>
                </a:path>
              </a:pathLst>
            </a:custGeom>
            <a:noFill/>
            <a:ln w="25400" cap="flat" cmpd="sng">
              <a:solidFill>
                <a:srgbClr val="345A99"/>
              </a:solidFill>
              <a:prstDash val="solid"/>
              <a:round/>
              <a:headEnd type="none" w="sm" len="sm"/>
              <a:tailEnd type="none" w="sm" len="sm"/>
            </a:ln>
          </p:spPr>
          <p:txBody>
            <a:bodyPr/>
            <a:lstStyle/>
            <a:p>
              <a:endParaRPr lang="en-US"/>
            </a:p>
          </p:txBody>
        </p:sp>
        <p:sp>
          <p:nvSpPr>
            <p:cNvPr id="224" name="Google Shape;224;p17"/>
            <p:cNvSpPr/>
            <p:nvPr/>
          </p:nvSpPr>
          <p:spPr>
            <a:xfrm>
              <a:off x="8677741" y="1980895"/>
              <a:ext cx="2570775" cy="2267541"/>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txBox="1"/>
            <p:nvPr/>
          </p:nvSpPr>
          <p:spPr>
            <a:xfrm>
              <a:off x="8858906" y="2157807"/>
              <a:ext cx="2455649" cy="1850232"/>
            </a:xfrm>
            <a:prstGeom prst="rect">
              <a:avLst/>
            </a:prstGeom>
            <a:noFill/>
            <a:ln>
              <a:noFill/>
            </a:ln>
          </p:spPr>
          <p:txBody>
            <a:bodyPr spcFirstLastPara="1" wrap="square" lIns="41900" tIns="27925" rIns="41900" bIns="27925" anchor="t"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1" i="0" u="none" strike="noStrike" cap="none" dirty="0">
                  <a:solidFill>
                    <a:srgbClr val="000000"/>
                  </a:solidFill>
                  <a:latin typeface="Arial"/>
                  <a:ea typeface="Arial"/>
                  <a:cs typeface="Arial"/>
                  <a:sym typeface="Arial"/>
                </a:rPr>
                <a:t>Safety Report / Improvement Form</a:t>
              </a:r>
              <a:endParaRPr sz="2200" b="1" i="0" u="none" strike="noStrike" cap="none" dirty="0">
                <a:solidFill>
                  <a:srgbClr val="000000"/>
                </a:solidFill>
                <a:latin typeface="Arial"/>
                <a:ea typeface="Arial"/>
                <a:cs typeface="Arial"/>
                <a:sym typeface="Arial"/>
              </a:endParaRPr>
            </a:p>
            <a:p>
              <a:pPr marL="171450" marR="0" lvl="1" indent="-171450" algn="l" rtl="0">
                <a:lnSpc>
                  <a:spcPct val="90000"/>
                </a:lnSpc>
                <a:spcBef>
                  <a:spcPts val="770"/>
                </a:spcBef>
                <a:spcAft>
                  <a:spcPts val="0"/>
                </a:spcAft>
                <a:buClr>
                  <a:srgbClr val="000000"/>
                </a:buClr>
                <a:buSzPts val="1700"/>
                <a:buFont typeface="Arial"/>
                <a:buChar char="•"/>
              </a:pPr>
              <a:r>
                <a:rPr lang="en-US" sz="1700" b="0" i="0" u="none" strike="noStrike" cap="none" dirty="0">
                  <a:solidFill>
                    <a:srgbClr val="000000"/>
                  </a:solidFill>
                  <a:latin typeface="Arial"/>
                  <a:ea typeface="Arial"/>
                  <a:cs typeface="Arial"/>
                  <a:sym typeface="Arial"/>
                </a:rPr>
                <a:t>Advocate for additional staff and improved technologies/supplies</a:t>
              </a:r>
              <a:endParaRPr dirty="0"/>
            </a:p>
          </p:txBody>
        </p:sp>
      </p:grpSp>
      <p:grpSp>
        <p:nvGrpSpPr>
          <p:cNvPr id="2" name="Group 1">
            <a:extLst>
              <a:ext uri="{FF2B5EF4-FFF2-40B4-BE49-F238E27FC236}">
                <a16:creationId xmlns:a16="http://schemas.microsoft.com/office/drawing/2014/main" id="{495060A1-CF13-E320-6953-E24D6164C3C4}"/>
              </a:ext>
              <a:ext uri="{C183D7F6-B498-43B3-948B-1728B52AA6E4}">
                <adec:decorative xmlns:adec="http://schemas.microsoft.com/office/drawing/2017/decorative" val="1"/>
              </a:ext>
            </a:extLst>
          </p:cNvPr>
          <p:cNvGrpSpPr/>
          <p:nvPr/>
        </p:nvGrpSpPr>
        <p:grpSpPr>
          <a:xfrm>
            <a:off x="9972041" y="-5136"/>
            <a:ext cx="2219959" cy="914400"/>
            <a:chOff x="8524241" y="0"/>
            <a:chExt cx="2219959" cy="914400"/>
          </a:xfrm>
        </p:grpSpPr>
        <p:sp>
          <p:nvSpPr>
            <p:cNvPr id="3" name="Rectangle 2">
              <a:extLst>
                <a:ext uri="{FF2B5EF4-FFF2-40B4-BE49-F238E27FC236}">
                  <a16:creationId xmlns:a16="http://schemas.microsoft.com/office/drawing/2014/main" id="{25709A3F-3FF4-B6F5-31E9-CB39ED1C8E90}"/>
                </a:ext>
              </a:extLst>
            </p:cNvPr>
            <p:cNvSpPr/>
            <p:nvPr/>
          </p:nvSpPr>
          <p:spPr>
            <a:xfrm>
              <a:off x="8524241" y="0"/>
              <a:ext cx="2219959" cy="9144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C64A3D-4EF1-E59A-85C5-C3071CEBB438}"/>
                </a:ext>
              </a:extLst>
            </p:cNvPr>
            <p:cNvSpPr txBox="1"/>
            <p:nvPr/>
          </p:nvSpPr>
          <p:spPr>
            <a:xfrm>
              <a:off x="9426587" y="110300"/>
              <a:ext cx="1235063" cy="692497"/>
            </a:xfrm>
            <a:prstGeom prst="rect">
              <a:avLst/>
            </a:prstGeom>
            <a:noFill/>
          </p:spPr>
          <p:txBody>
            <a:bodyPr wrap="square" rtlCol="0">
              <a:spAutoFit/>
            </a:bodyPr>
            <a:lstStyle/>
            <a:p>
              <a:r>
                <a:rPr lang="en-US" b="1" dirty="0">
                  <a:solidFill>
                    <a:schemeClr val="bg1"/>
                  </a:solidFill>
                  <a:hlinkClick r:id="rId3"/>
                </a:rPr>
                <a:t>RESOURCE AVAILABLE</a:t>
              </a:r>
              <a:br>
                <a:rPr lang="en-US" sz="1100" b="1" dirty="0">
                  <a:solidFill>
                    <a:schemeClr val="bg1"/>
                  </a:solidFill>
                  <a:hlinkClick r:id="rId3"/>
                </a:rPr>
              </a:br>
              <a:r>
                <a:rPr lang="en-US" sz="1100" b="1" dirty="0">
                  <a:solidFill>
                    <a:schemeClr val="bg1"/>
                  </a:solidFill>
                  <a:hlinkClick r:id="rId3"/>
                </a:rPr>
                <a:t>to download </a:t>
              </a:r>
              <a:endParaRPr lang="en-US" sz="1100" b="1" dirty="0">
                <a:solidFill>
                  <a:schemeClr val="bg1"/>
                </a:solidFill>
              </a:endParaRPr>
            </a:p>
          </p:txBody>
        </p:sp>
        <p:grpSp>
          <p:nvGrpSpPr>
            <p:cNvPr id="5" name="Group 4">
              <a:extLst>
                <a:ext uri="{FF2B5EF4-FFF2-40B4-BE49-F238E27FC236}">
                  <a16:creationId xmlns:a16="http://schemas.microsoft.com/office/drawing/2014/main" id="{B676B072-4B54-1CA7-F139-4899F643DDE2}"/>
                </a:ext>
              </a:extLst>
            </p:cNvPr>
            <p:cNvGrpSpPr/>
            <p:nvPr/>
          </p:nvGrpSpPr>
          <p:grpSpPr>
            <a:xfrm>
              <a:off x="8678473" y="110300"/>
              <a:ext cx="692497" cy="692497"/>
              <a:chOff x="8678473" y="110300"/>
              <a:chExt cx="692497" cy="692497"/>
            </a:xfrm>
          </p:grpSpPr>
          <p:sp>
            <p:nvSpPr>
              <p:cNvPr id="6" name="Oval 5">
                <a:extLst>
                  <a:ext uri="{FF2B5EF4-FFF2-40B4-BE49-F238E27FC236}">
                    <a16:creationId xmlns:a16="http://schemas.microsoft.com/office/drawing/2014/main" id="{D9FD33C6-C9ED-CE45-81BB-F74657445C5B}"/>
                  </a:ext>
                </a:extLst>
              </p:cNvPr>
              <p:cNvSpPr/>
              <p:nvPr/>
            </p:nvSpPr>
            <p:spPr>
              <a:xfrm>
                <a:off x="8678473" y="110300"/>
                <a:ext cx="692497" cy="69249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6796422-3C37-6EE4-D389-9E109B39E59A}"/>
                  </a:ext>
                </a:extLst>
              </p:cNvPr>
              <p:cNvGrpSpPr/>
              <p:nvPr/>
            </p:nvGrpSpPr>
            <p:grpSpPr>
              <a:xfrm>
                <a:off x="8859520" y="242390"/>
                <a:ext cx="316230" cy="449636"/>
                <a:chOff x="8859520" y="242389"/>
                <a:chExt cx="365760" cy="520061"/>
              </a:xfrm>
            </p:grpSpPr>
            <p:sp>
              <p:nvSpPr>
                <p:cNvPr id="8" name="Down Arrow 7">
                  <a:extLst>
                    <a:ext uri="{FF2B5EF4-FFF2-40B4-BE49-F238E27FC236}">
                      <a16:creationId xmlns:a16="http://schemas.microsoft.com/office/drawing/2014/main" id="{95637AB6-C67C-17B6-37DA-458EAC79DEBD}"/>
                    </a:ext>
                  </a:extLst>
                </p:cNvPr>
                <p:cNvSpPr/>
                <p:nvPr/>
              </p:nvSpPr>
              <p:spPr>
                <a:xfrm>
                  <a:off x="8859520" y="242389"/>
                  <a:ext cx="365760" cy="418011"/>
                </a:xfrm>
                <a:prstGeom prst="downArrow">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2EF2FA-14C6-0A08-7E46-26C7873E9AD7}"/>
                    </a:ext>
                  </a:extLst>
                </p:cNvPr>
                <p:cNvSpPr/>
                <p:nvPr/>
              </p:nvSpPr>
              <p:spPr>
                <a:xfrm>
                  <a:off x="8859520" y="660400"/>
                  <a:ext cx="365760" cy="102050"/>
                </a:xfrm>
                <a:prstGeom prst="rect">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ct val="111111"/>
              <a:buFont typeface="Arial"/>
              <a:buNone/>
            </a:pPr>
            <a:r>
              <a:rPr lang="en-US" dirty="0"/>
              <a:t>How to Use QSE Information to Support Negotiation </a:t>
            </a:r>
            <a:br>
              <a:rPr lang="en-US" dirty="0"/>
            </a:br>
            <a:r>
              <a:rPr lang="en-US" dirty="0"/>
              <a:t>and Advocacy for Your Laboratory</a:t>
            </a:r>
            <a:endParaRPr dirty="0"/>
          </a:p>
        </p:txBody>
      </p:sp>
      <p:sp>
        <p:nvSpPr>
          <p:cNvPr id="3" name="Text Placeholder 2">
            <a:extLst>
              <a:ext uri="{FF2B5EF4-FFF2-40B4-BE49-F238E27FC236}">
                <a16:creationId xmlns:a16="http://schemas.microsoft.com/office/drawing/2014/main" id="{EF7E66C9-1F02-9250-3841-49860DDD3641}"/>
              </a:ext>
            </a:extLst>
          </p:cNvPr>
          <p:cNvSpPr>
            <a:spLocks noGrp="1"/>
          </p:cNvSpPr>
          <p:nvPr>
            <p:ph type="body" idx="1"/>
          </p:nvPr>
        </p:nvSpPr>
        <p:spPr>
          <a:xfrm>
            <a:off x="838200" y="1825625"/>
            <a:ext cx="1520687" cy="3914538"/>
          </a:xfrm>
        </p:spPr>
        <p:txBody>
          <a:bodyPr>
            <a:normAutofit/>
          </a:bodyPr>
          <a:lstStyle/>
          <a:p>
            <a:pPr marL="106680" indent="0">
              <a:buNone/>
            </a:pPr>
            <a:r>
              <a:rPr lang="en-US" sz="1800" b="1" dirty="0"/>
              <a:t>Need: </a:t>
            </a:r>
            <a:r>
              <a:rPr lang="en-US" sz="1800" dirty="0"/>
              <a:t>Additional Staffing </a:t>
            </a:r>
          </a:p>
        </p:txBody>
      </p:sp>
      <p:graphicFrame>
        <p:nvGraphicFramePr>
          <p:cNvPr id="232" name="Google Shape;232;p1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2362078"/>
              </p:ext>
            </p:extLst>
          </p:nvPr>
        </p:nvGraphicFramePr>
        <p:xfrm>
          <a:off x="2504661" y="1937924"/>
          <a:ext cx="8849141" cy="3925153"/>
        </p:xfrm>
        <a:graphic>
          <a:graphicData uri="http://schemas.openxmlformats.org/drawingml/2006/table">
            <a:tbl>
              <a:tblPr firstRow="1" bandRow="1">
                <a:tableStyleId>{07912397-C02F-4A7B-9F06-B5D53998C4FC}</a:tableStyleId>
              </a:tblPr>
              <a:tblGrid>
                <a:gridCol w="1669774">
                  <a:extLst>
                    <a:ext uri="{9D8B030D-6E8A-4147-A177-3AD203B41FA5}">
                      <a16:colId xmlns:a16="http://schemas.microsoft.com/office/drawing/2014/main" val="20001"/>
                    </a:ext>
                  </a:extLst>
                </a:gridCol>
                <a:gridCol w="1072777">
                  <a:extLst>
                    <a:ext uri="{9D8B030D-6E8A-4147-A177-3AD203B41FA5}">
                      <a16:colId xmlns:a16="http://schemas.microsoft.com/office/drawing/2014/main" val="20002"/>
                    </a:ext>
                  </a:extLst>
                </a:gridCol>
                <a:gridCol w="916330">
                  <a:extLst>
                    <a:ext uri="{9D8B030D-6E8A-4147-A177-3AD203B41FA5}">
                      <a16:colId xmlns:a16="http://schemas.microsoft.com/office/drawing/2014/main" val="20003"/>
                    </a:ext>
                  </a:extLst>
                </a:gridCol>
                <a:gridCol w="1038052">
                  <a:extLst>
                    <a:ext uri="{9D8B030D-6E8A-4147-A177-3AD203B41FA5}">
                      <a16:colId xmlns:a16="http://schemas.microsoft.com/office/drawing/2014/main" val="20004"/>
                    </a:ext>
                  </a:extLst>
                </a:gridCol>
                <a:gridCol w="1038052">
                  <a:extLst>
                    <a:ext uri="{9D8B030D-6E8A-4147-A177-3AD203B41FA5}">
                      <a16:colId xmlns:a16="http://schemas.microsoft.com/office/drawing/2014/main" val="20005"/>
                    </a:ext>
                  </a:extLst>
                </a:gridCol>
                <a:gridCol w="1038052">
                  <a:extLst>
                    <a:ext uri="{9D8B030D-6E8A-4147-A177-3AD203B41FA5}">
                      <a16:colId xmlns:a16="http://schemas.microsoft.com/office/drawing/2014/main" val="20006"/>
                    </a:ext>
                  </a:extLst>
                </a:gridCol>
                <a:gridCol w="1038052">
                  <a:extLst>
                    <a:ext uri="{9D8B030D-6E8A-4147-A177-3AD203B41FA5}">
                      <a16:colId xmlns:a16="http://schemas.microsoft.com/office/drawing/2014/main" val="20007"/>
                    </a:ext>
                  </a:extLst>
                </a:gridCol>
                <a:gridCol w="1038052">
                  <a:extLst>
                    <a:ext uri="{9D8B030D-6E8A-4147-A177-3AD203B41FA5}">
                      <a16:colId xmlns:a16="http://schemas.microsoft.com/office/drawing/2014/main" val="20008"/>
                    </a:ext>
                  </a:extLst>
                </a:gridCol>
              </a:tblGrid>
              <a:tr h="424476">
                <a:tc>
                  <a:txBody>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en-US" sz="1200" u="none" strike="noStrike" cap="none" dirty="0"/>
                        <a:t>Metric</a:t>
                      </a:r>
                    </a:p>
                  </a:txBody>
                  <a:tcPr marL="79053" marR="79053" marT="39526" marB="39526"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US" sz="1200" u="none" strike="noStrike" cap="none" dirty="0"/>
                        <a:t>Change</a:t>
                      </a:r>
                    </a:p>
                  </a:txBody>
                  <a:tcPr marL="79053" marR="79053" marT="39526" marB="39526"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US" sz="1200" u="none" strike="noStrike" cap="none" dirty="0"/>
                        <a:t>When it becomes an indicator</a:t>
                      </a:r>
                    </a:p>
                  </a:txBody>
                  <a:tcPr marL="79053" marR="79053" marT="39526" marB="39526"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200" u="none" strike="noStrike" cap="none" dirty="0"/>
                        <a:t>Indication of Automation Issue (lacking / failure)</a:t>
                      </a:r>
                      <a:endParaRPr sz="120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200" u="none" strike="noStrike" cap="none" dirty="0"/>
                        <a:t>Indication of Burnout / Turnover &amp; Additional Costs</a:t>
                      </a:r>
                      <a:endParaRPr sz="120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200" u="none" strike="noStrike" cap="none" dirty="0"/>
                        <a:t>Indication of Task / Volume Overload</a:t>
                      </a:r>
                      <a:endParaRPr sz="120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200" u="none" strike="noStrike" cap="none" dirty="0"/>
                        <a:t>Indication of Inability to Focus on Tasks</a:t>
                      </a:r>
                      <a:endParaRPr sz="120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200" u="none" strike="noStrike" cap="none" dirty="0"/>
                        <a:t>Indication of Variances from Policies/ Procedures</a:t>
                      </a:r>
                      <a:endParaRPr sz="1200" u="none" strike="noStrike" cap="none" dirty="0"/>
                    </a:p>
                  </a:txBody>
                  <a:tcPr marL="79061" marR="79061" marT="39531" marB="39531" anchor="ctr"/>
                </a:tc>
                <a:extLst>
                  <a:ext uri="{0D108BD9-81ED-4DB2-BD59-A6C34878D82A}">
                    <a16:rowId xmlns:a16="http://schemas.microsoft.com/office/drawing/2014/main" val="373572814"/>
                  </a:ext>
                </a:extLst>
              </a:tr>
              <a:tr h="424476">
                <a:tc>
                  <a:txBody>
                    <a:bodyPr/>
                    <a:lstStyle/>
                    <a:p>
                      <a:pPr marL="0" marR="0" lvl="0" indent="0" algn="l" rtl="0">
                        <a:lnSpc>
                          <a:spcPct val="100000"/>
                        </a:lnSpc>
                        <a:spcBef>
                          <a:spcPts val="0"/>
                        </a:spcBef>
                        <a:spcAft>
                          <a:spcPts val="0"/>
                        </a:spcAft>
                        <a:buClr>
                          <a:srgbClr val="000000"/>
                        </a:buClr>
                        <a:buSzPts val="1800"/>
                        <a:buFont typeface="Arial"/>
                        <a:buNone/>
                      </a:pPr>
                      <a:r>
                        <a:rPr lang="en-US" sz="1200" b="0" u="none" strike="noStrike" cap="none" dirty="0">
                          <a:solidFill>
                            <a:srgbClr val="000000"/>
                          </a:solidFill>
                          <a:sym typeface="Arial"/>
                        </a:rPr>
                        <a:t>Productivity</a:t>
                      </a:r>
                      <a:endParaRPr sz="1200" b="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1920"/>
                        <a:buFont typeface="Arial"/>
                        <a:buNone/>
                      </a:pPr>
                      <a:r>
                        <a:rPr lang="en-US" sz="1200" b="0" u="none" strike="noStrike" cap="none" dirty="0"/>
                        <a:t>↑</a:t>
                      </a:r>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b="0" u="none" strike="noStrike" cap="none" dirty="0"/>
                        <a:t>Early</a:t>
                      </a:r>
                      <a:endParaRPr sz="1200" b="0" i="0" u="none" strike="noStrike" cap="none" dirty="0">
                        <a:solidFill>
                          <a:srgbClr val="000000"/>
                        </a:solidFill>
                        <a:latin typeface="Arial"/>
                        <a:ea typeface="Arial"/>
                        <a:cs typeface="Arial"/>
                        <a:sym typeface="Arial"/>
                      </a:endParaRPr>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t>🗹</a:t>
                      </a:r>
                      <a:endParaRPr sz="1200" b="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t>🗹</a:t>
                      </a:r>
                      <a:endParaRPr sz="1200" b="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t>🗹</a:t>
                      </a:r>
                      <a:endParaRPr sz="1200" b="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t>◻</a:t>
                      </a:r>
                      <a:endParaRPr sz="1200" b="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t>◻</a:t>
                      </a:r>
                      <a:endParaRPr sz="1200" b="0" u="none" strike="noStrike" cap="none" dirty="0"/>
                    </a:p>
                  </a:txBody>
                  <a:tcPr marL="79061" marR="79061" marT="39531" marB="39531" anchor="ctr"/>
                </a:tc>
                <a:extLst>
                  <a:ext uri="{0D108BD9-81ED-4DB2-BD59-A6C34878D82A}">
                    <a16:rowId xmlns:a16="http://schemas.microsoft.com/office/drawing/2014/main" val="10002"/>
                  </a:ext>
                </a:extLst>
              </a:tr>
              <a:tr h="681422">
                <a:tc>
                  <a:txBody>
                    <a:bodyPr/>
                    <a:lstStyle/>
                    <a:p>
                      <a:pPr marL="0" marR="0" lvl="0" indent="0" algn="l" rtl="0">
                        <a:lnSpc>
                          <a:spcPct val="100000"/>
                        </a:lnSpc>
                        <a:spcBef>
                          <a:spcPts val="0"/>
                        </a:spcBef>
                        <a:spcAft>
                          <a:spcPts val="0"/>
                        </a:spcAft>
                        <a:buClr>
                          <a:srgbClr val="000000"/>
                        </a:buClr>
                        <a:buSzPts val="1800"/>
                        <a:buFont typeface="Arial"/>
                        <a:buNone/>
                      </a:pPr>
                      <a:r>
                        <a:rPr lang="en-US" sz="1200" b="0" u="none" strike="noStrike" cap="none"/>
                        <a:t>New tests/services</a:t>
                      </a:r>
                      <a:endParaRPr sz="1200" u="none" strike="noStrike" cap="none"/>
                    </a:p>
                    <a:p>
                      <a:pPr marL="0" marR="0" lvl="0" indent="0" algn="l" rtl="0">
                        <a:lnSpc>
                          <a:spcPct val="100000"/>
                        </a:lnSpc>
                        <a:spcBef>
                          <a:spcPts val="0"/>
                        </a:spcBef>
                        <a:spcAft>
                          <a:spcPts val="0"/>
                        </a:spcAft>
                        <a:buClr>
                          <a:srgbClr val="000000"/>
                        </a:buClr>
                        <a:buSzPts val="1800"/>
                        <a:buFont typeface="Arial"/>
                        <a:buNone/>
                      </a:pPr>
                      <a:r>
                        <a:rPr lang="en-US" sz="1200" b="0" u="none" strike="noStrike" cap="none"/>
                        <a:t>Lab requests</a:t>
                      </a:r>
                      <a:endParaRPr sz="1200" u="none" strike="noStrike" cap="none"/>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1920"/>
                        <a:buFont typeface="Arial"/>
                        <a:buNone/>
                      </a:pPr>
                      <a:r>
                        <a:rPr lang="en-US" sz="1200" b="0" u="none" strike="noStrike" cap="none" dirty="0"/>
                        <a:t>↑</a:t>
                      </a:r>
                    </a:p>
                    <a:p>
                      <a:pPr marL="0" marR="0" lvl="0" indent="0" algn="ctr" rtl="0">
                        <a:lnSpc>
                          <a:spcPct val="100000"/>
                        </a:lnSpc>
                        <a:spcBef>
                          <a:spcPts val="0"/>
                        </a:spcBef>
                        <a:spcAft>
                          <a:spcPts val="0"/>
                        </a:spcAft>
                        <a:buClr>
                          <a:srgbClr val="000000"/>
                        </a:buClr>
                        <a:buSzPts val="1920"/>
                        <a:buFont typeface="Arial"/>
                        <a:buNone/>
                      </a:pPr>
                      <a:r>
                        <a:rPr lang="en-US" sz="1200" b="0" u="none" strike="noStrike" cap="none" dirty="0"/>
                        <a:t>↑</a:t>
                      </a:r>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b="0" u="none" strike="noStrike" cap="none" dirty="0">
                          <a:solidFill>
                            <a:srgbClr val="000000"/>
                          </a:solidFill>
                          <a:sym typeface="Arial"/>
                        </a:rPr>
                        <a:t>Early</a:t>
                      </a:r>
                      <a:endParaRPr sz="120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a:t>◻</a:t>
                      </a:r>
                      <a:endParaRPr sz="1200" b="0" u="none" strike="noStrike" cap="none"/>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t>◻</a:t>
                      </a:r>
                      <a:endParaRPr sz="1200" b="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a:solidFill>
                            <a:srgbClr val="000000"/>
                          </a:solidFill>
                          <a:sym typeface="Arial"/>
                        </a:rPr>
                        <a:t>🗹</a:t>
                      </a:r>
                      <a:endParaRPr sz="1200" b="0" u="none" strike="noStrike" cap="none"/>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t>◻</a:t>
                      </a:r>
                      <a:endParaRPr sz="1200" b="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t>◻</a:t>
                      </a:r>
                      <a:endParaRPr sz="1200" b="0" u="none" strike="noStrike" cap="none" dirty="0"/>
                    </a:p>
                  </a:txBody>
                  <a:tcPr marL="79061" marR="79061" marT="39531" marB="39531" anchor="ctr"/>
                </a:tc>
                <a:extLst>
                  <a:ext uri="{0D108BD9-81ED-4DB2-BD59-A6C34878D82A}">
                    <a16:rowId xmlns:a16="http://schemas.microsoft.com/office/drawing/2014/main" val="10003"/>
                  </a:ext>
                </a:extLst>
              </a:tr>
              <a:tr h="681422">
                <a:tc>
                  <a:txBody>
                    <a:bodyPr/>
                    <a:lstStyle/>
                    <a:p>
                      <a:pPr marL="0" marR="0" lvl="0" indent="0" algn="l" rtl="0">
                        <a:lnSpc>
                          <a:spcPct val="100000"/>
                        </a:lnSpc>
                        <a:spcBef>
                          <a:spcPts val="0"/>
                        </a:spcBef>
                        <a:spcAft>
                          <a:spcPts val="0"/>
                        </a:spcAft>
                        <a:buClr>
                          <a:srgbClr val="000000"/>
                        </a:buClr>
                        <a:buSzPts val="1800"/>
                        <a:buFont typeface="Arial"/>
                        <a:buNone/>
                      </a:pPr>
                      <a:r>
                        <a:rPr lang="en-US" sz="1200" b="0" u="none" strike="noStrike" cap="none" dirty="0"/>
                        <a:t>Errors</a:t>
                      </a:r>
                      <a:endParaRPr sz="12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200" b="0" u="none" strike="noStrike" cap="none" dirty="0"/>
                        <a:t>Safety report</a:t>
                      </a:r>
                      <a:endParaRPr sz="120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1920"/>
                        <a:buFont typeface="Arial"/>
                        <a:buNone/>
                      </a:pPr>
                      <a:r>
                        <a:rPr lang="en-US" sz="1200" b="0" u="none" strike="noStrike" cap="none" dirty="0"/>
                        <a:t>↑</a:t>
                      </a:r>
                    </a:p>
                    <a:p>
                      <a:pPr marL="0" marR="0" lvl="0" indent="0" algn="ctr" rtl="0">
                        <a:lnSpc>
                          <a:spcPct val="100000"/>
                        </a:lnSpc>
                        <a:spcBef>
                          <a:spcPts val="0"/>
                        </a:spcBef>
                        <a:spcAft>
                          <a:spcPts val="0"/>
                        </a:spcAft>
                        <a:buClr>
                          <a:srgbClr val="000000"/>
                        </a:buClr>
                        <a:buSzPts val="1920"/>
                        <a:buFont typeface="Arial"/>
                        <a:buNone/>
                      </a:pPr>
                      <a:r>
                        <a:rPr lang="en-US" sz="1200" b="0" u="none" strike="noStrike" cap="none" dirty="0"/>
                        <a:t>↑</a:t>
                      </a:r>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b="0" u="none" strike="noStrike" cap="none" dirty="0"/>
                        <a:t>Later</a:t>
                      </a:r>
                      <a:endParaRPr sz="1200" b="0" i="0" u="none" strike="noStrike" cap="none" dirty="0">
                        <a:solidFill>
                          <a:srgbClr val="000000"/>
                        </a:solidFill>
                        <a:latin typeface="Arial"/>
                        <a:ea typeface="Arial"/>
                        <a:cs typeface="Arial"/>
                        <a:sym typeface="Arial"/>
                      </a:endParaRPr>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a:solidFill>
                            <a:srgbClr val="000000"/>
                          </a:solidFill>
                          <a:sym typeface="Arial"/>
                        </a:rPr>
                        <a:t>🗹</a:t>
                      </a:r>
                      <a:endParaRPr sz="1200" b="0" u="none" strike="noStrike" cap="none"/>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solidFill>
                            <a:srgbClr val="000000"/>
                          </a:solidFill>
                          <a:sym typeface="Arial"/>
                        </a:rPr>
                        <a:t>🗹</a:t>
                      </a:r>
                      <a:endParaRPr sz="1200" b="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a:solidFill>
                            <a:srgbClr val="000000"/>
                          </a:solidFill>
                          <a:sym typeface="Arial"/>
                        </a:rPr>
                        <a:t>🗹</a:t>
                      </a:r>
                      <a:endParaRPr sz="1200" b="0" u="none" strike="noStrike" cap="none"/>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solidFill>
                            <a:srgbClr val="000000"/>
                          </a:solidFill>
                          <a:sym typeface="Arial"/>
                        </a:rPr>
                        <a:t>🗹</a:t>
                      </a:r>
                      <a:endParaRPr sz="1200" b="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solidFill>
                            <a:srgbClr val="000000"/>
                          </a:solidFill>
                          <a:sym typeface="Arial"/>
                        </a:rPr>
                        <a:t>🗹</a:t>
                      </a:r>
                      <a:endParaRPr sz="1200" b="0" u="none" strike="noStrike" cap="none" dirty="0"/>
                    </a:p>
                  </a:txBody>
                  <a:tcPr marL="79061" marR="79061" marT="39531" marB="39531" anchor="ctr"/>
                </a:tc>
                <a:extLst>
                  <a:ext uri="{0D108BD9-81ED-4DB2-BD59-A6C34878D82A}">
                    <a16:rowId xmlns:a16="http://schemas.microsoft.com/office/drawing/2014/main" val="10004"/>
                  </a:ext>
                </a:extLst>
              </a:tr>
              <a:tr h="424476">
                <a:tc>
                  <a:txBody>
                    <a:bodyPr/>
                    <a:lstStyle/>
                    <a:p>
                      <a:pPr marL="0" marR="0" lvl="0" indent="0" algn="l" rtl="0">
                        <a:lnSpc>
                          <a:spcPct val="100000"/>
                        </a:lnSpc>
                        <a:spcBef>
                          <a:spcPts val="0"/>
                        </a:spcBef>
                        <a:spcAft>
                          <a:spcPts val="0"/>
                        </a:spcAft>
                        <a:buClr>
                          <a:srgbClr val="000000"/>
                        </a:buClr>
                        <a:buSzPts val="1800"/>
                        <a:buFont typeface="Arial"/>
                        <a:buNone/>
                      </a:pPr>
                      <a:r>
                        <a:rPr lang="en-US" sz="1200" b="0" u="none" strike="noStrike" cap="none"/>
                        <a:t>Engagement survey</a:t>
                      </a:r>
                      <a:endParaRPr sz="1200" u="none" strike="noStrike" cap="none"/>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1200" b="0" u="none" strike="noStrike" cap="none" dirty="0"/>
                        <a:t>↓</a:t>
                      </a:r>
                      <a:endParaRPr sz="1200" b="0" i="0" u="none" strike="noStrike" cap="none" dirty="0">
                        <a:solidFill>
                          <a:srgbClr val="000000"/>
                        </a:solidFill>
                        <a:latin typeface="Arial"/>
                        <a:ea typeface="Arial"/>
                        <a:cs typeface="Arial"/>
                        <a:sym typeface="Arial"/>
                      </a:endParaRPr>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b="0" u="none" strike="noStrike" cap="none" dirty="0">
                          <a:solidFill>
                            <a:srgbClr val="000000"/>
                          </a:solidFill>
                          <a:sym typeface="Arial"/>
                        </a:rPr>
                        <a:t>Later</a:t>
                      </a:r>
                      <a:endParaRPr sz="120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a:solidFill>
                            <a:srgbClr val="000000"/>
                          </a:solidFill>
                          <a:sym typeface="Arial"/>
                        </a:rPr>
                        <a:t>🗹</a:t>
                      </a:r>
                      <a:endParaRPr sz="1200" b="0" u="none" strike="noStrike" cap="none"/>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a:solidFill>
                            <a:srgbClr val="000000"/>
                          </a:solidFill>
                          <a:sym typeface="Arial"/>
                        </a:rPr>
                        <a:t>🗹</a:t>
                      </a:r>
                      <a:endParaRPr sz="1200" b="0" u="none" strike="noStrike" cap="none"/>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solidFill>
                            <a:srgbClr val="000000"/>
                          </a:solidFill>
                          <a:sym typeface="Arial"/>
                        </a:rPr>
                        <a:t>🗹</a:t>
                      </a:r>
                      <a:endParaRPr sz="1200" b="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a:solidFill>
                            <a:srgbClr val="000000"/>
                          </a:solidFill>
                          <a:sym typeface="Arial"/>
                        </a:rPr>
                        <a:t>🗹</a:t>
                      </a:r>
                      <a:endParaRPr sz="1200" b="0" u="none" strike="noStrike" cap="none"/>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solidFill>
                            <a:srgbClr val="000000"/>
                          </a:solidFill>
                          <a:sym typeface="Arial"/>
                        </a:rPr>
                        <a:t>🗹</a:t>
                      </a:r>
                      <a:endParaRPr sz="1200" b="0" u="none" strike="noStrike" cap="none" dirty="0"/>
                    </a:p>
                  </a:txBody>
                  <a:tcPr marL="79061" marR="79061" marT="39531" marB="39531" anchor="ctr"/>
                </a:tc>
                <a:extLst>
                  <a:ext uri="{0D108BD9-81ED-4DB2-BD59-A6C34878D82A}">
                    <a16:rowId xmlns:a16="http://schemas.microsoft.com/office/drawing/2014/main" val="10005"/>
                  </a:ext>
                </a:extLst>
              </a:tr>
              <a:tr h="537015">
                <a:tc>
                  <a:txBody>
                    <a:bodyPr/>
                    <a:lstStyle/>
                    <a:p>
                      <a:pPr marL="0" marR="0" lvl="0" indent="0" algn="l" rtl="0">
                        <a:lnSpc>
                          <a:spcPct val="100000"/>
                        </a:lnSpc>
                        <a:spcBef>
                          <a:spcPts val="0"/>
                        </a:spcBef>
                        <a:spcAft>
                          <a:spcPts val="0"/>
                        </a:spcAft>
                        <a:buClr>
                          <a:srgbClr val="000000"/>
                        </a:buClr>
                        <a:buSzPts val="1800"/>
                        <a:buFont typeface="Arial"/>
                        <a:buNone/>
                      </a:pPr>
                      <a:r>
                        <a:rPr lang="en-US" sz="1200" b="0" u="none" strike="noStrike" cap="none" dirty="0"/>
                        <a:t>Customer satisfaction</a:t>
                      </a:r>
                      <a:endParaRPr sz="120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1200" b="0" u="none" strike="noStrike" cap="none" dirty="0"/>
                        <a:t>↓</a:t>
                      </a:r>
                      <a:endParaRPr sz="1200" b="0" i="0" u="none" strike="noStrike" cap="none" dirty="0">
                        <a:solidFill>
                          <a:srgbClr val="000000"/>
                        </a:solidFill>
                        <a:latin typeface="Arial"/>
                        <a:ea typeface="Arial"/>
                        <a:cs typeface="Arial"/>
                        <a:sym typeface="Arial"/>
                      </a:endParaRPr>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u="none" strike="noStrike" cap="none" dirty="0"/>
                        <a:t>Later</a:t>
                      </a:r>
                      <a:endParaRPr sz="120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a:t>◻</a:t>
                      </a:r>
                      <a:endParaRPr sz="1200" b="0" u="none" strike="noStrike" cap="none"/>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a:t>◻</a:t>
                      </a:r>
                      <a:endParaRPr sz="1200" b="0" u="none" strike="noStrike" cap="none"/>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a:solidFill>
                            <a:srgbClr val="000000"/>
                          </a:solidFill>
                          <a:sym typeface="Arial"/>
                        </a:rPr>
                        <a:t>🗹</a:t>
                      </a:r>
                      <a:endParaRPr sz="1200" b="0" u="none" strike="noStrike" cap="none"/>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solidFill>
                            <a:srgbClr val="000000"/>
                          </a:solidFill>
                          <a:sym typeface="Arial"/>
                        </a:rPr>
                        <a:t>🗹</a:t>
                      </a:r>
                      <a:endParaRPr sz="1200" b="0" u="none" strike="noStrike" cap="none" dirty="0"/>
                    </a:p>
                  </a:txBody>
                  <a:tcPr marL="79061" marR="79061" marT="39531" marB="39531"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solidFill>
                            <a:srgbClr val="000000"/>
                          </a:solidFill>
                          <a:sym typeface="Arial"/>
                        </a:rPr>
                        <a:t>🗹</a:t>
                      </a:r>
                      <a:endParaRPr sz="1200" b="0" u="none" strike="noStrike" cap="none" dirty="0"/>
                    </a:p>
                  </a:txBody>
                  <a:tcPr marL="79061" marR="79061" marT="39531" marB="39531" anchor="ct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title"/>
          </p:nvPr>
        </p:nvSpPr>
        <p:spPr>
          <a:xfrm>
            <a:off x="838200" y="1238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How to Use QSE Information to Support Negotiation </a:t>
            </a:r>
            <a:br>
              <a:rPr lang="en-US" dirty="0"/>
            </a:br>
            <a:r>
              <a:rPr lang="en-US" dirty="0"/>
              <a:t>and Advocacy for Your Laboratory</a:t>
            </a:r>
            <a:r>
              <a:rPr lang="en-US" sz="800" dirty="0"/>
              <a:t>1</a:t>
            </a:r>
            <a:endParaRPr sz="800" dirty="0"/>
          </a:p>
        </p:txBody>
      </p:sp>
      <p:graphicFrame>
        <p:nvGraphicFramePr>
          <p:cNvPr id="238" name="Google Shape;238;p16">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2828903"/>
              </p:ext>
            </p:extLst>
          </p:nvPr>
        </p:nvGraphicFramePr>
        <p:xfrm>
          <a:off x="2504661" y="1937924"/>
          <a:ext cx="8733182" cy="3686731"/>
        </p:xfrm>
        <a:graphic>
          <a:graphicData uri="http://schemas.openxmlformats.org/drawingml/2006/table">
            <a:tbl>
              <a:tblPr firstRow="1" bandRow="1">
                <a:noFill/>
                <a:tableStyleId>{07912397-C02F-4A7B-9F06-B5D53998C4FC}</a:tableStyleId>
              </a:tblPr>
              <a:tblGrid>
                <a:gridCol w="2012305">
                  <a:extLst>
                    <a:ext uri="{9D8B030D-6E8A-4147-A177-3AD203B41FA5}">
                      <a16:colId xmlns:a16="http://schemas.microsoft.com/office/drawing/2014/main" val="20001"/>
                    </a:ext>
                  </a:extLst>
                </a:gridCol>
                <a:gridCol w="793242">
                  <a:extLst>
                    <a:ext uri="{9D8B030D-6E8A-4147-A177-3AD203B41FA5}">
                      <a16:colId xmlns:a16="http://schemas.microsoft.com/office/drawing/2014/main" val="20002"/>
                    </a:ext>
                  </a:extLst>
                </a:gridCol>
                <a:gridCol w="917970">
                  <a:extLst>
                    <a:ext uri="{9D8B030D-6E8A-4147-A177-3AD203B41FA5}">
                      <a16:colId xmlns:a16="http://schemas.microsoft.com/office/drawing/2014/main" val="20003"/>
                    </a:ext>
                  </a:extLst>
                </a:gridCol>
                <a:gridCol w="1001933">
                  <a:extLst>
                    <a:ext uri="{9D8B030D-6E8A-4147-A177-3AD203B41FA5}">
                      <a16:colId xmlns:a16="http://schemas.microsoft.com/office/drawing/2014/main" val="20004"/>
                    </a:ext>
                  </a:extLst>
                </a:gridCol>
                <a:gridCol w="1001933">
                  <a:extLst>
                    <a:ext uri="{9D8B030D-6E8A-4147-A177-3AD203B41FA5}">
                      <a16:colId xmlns:a16="http://schemas.microsoft.com/office/drawing/2014/main" val="20005"/>
                    </a:ext>
                  </a:extLst>
                </a:gridCol>
                <a:gridCol w="1001933">
                  <a:extLst>
                    <a:ext uri="{9D8B030D-6E8A-4147-A177-3AD203B41FA5}">
                      <a16:colId xmlns:a16="http://schemas.microsoft.com/office/drawing/2014/main" val="20006"/>
                    </a:ext>
                  </a:extLst>
                </a:gridCol>
                <a:gridCol w="1001933">
                  <a:extLst>
                    <a:ext uri="{9D8B030D-6E8A-4147-A177-3AD203B41FA5}">
                      <a16:colId xmlns:a16="http://schemas.microsoft.com/office/drawing/2014/main" val="20007"/>
                    </a:ext>
                  </a:extLst>
                </a:gridCol>
                <a:gridCol w="1001933">
                  <a:extLst>
                    <a:ext uri="{9D8B030D-6E8A-4147-A177-3AD203B41FA5}">
                      <a16:colId xmlns:a16="http://schemas.microsoft.com/office/drawing/2014/main" val="20008"/>
                    </a:ext>
                  </a:extLst>
                </a:gridCol>
              </a:tblGrid>
              <a:tr h="584716">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dirty="0"/>
                        <a:t>Metric</a:t>
                      </a:r>
                      <a:endParaRPr sz="1200" u="none" strike="noStrike" cap="none" dirty="0"/>
                    </a:p>
                  </a:txBody>
                  <a:tcPr marL="83530" marR="83530" marT="41765" marB="4176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200" u="none" strike="noStrike" cap="none" dirty="0"/>
                        <a:t>Change</a:t>
                      </a:r>
                      <a:endParaRPr sz="1200" u="none" strike="noStrike" cap="none" dirty="0"/>
                    </a:p>
                  </a:txBody>
                  <a:tcPr marL="83530" marR="83530" marT="41765" marB="4176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200" u="none" strike="noStrike" cap="none" dirty="0"/>
                        <a:t>When it becomes an indicator</a:t>
                      </a:r>
                      <a:endParaRPr sz="1200" u="none" strike="noStrike" cap="none" dirty="0"/>
                    </a:p>
                  </a:txBody>
                  <a:tcPr marL="83530" marR="83530" marT="41765" marB="41765"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200" u="none" strike="noStrike" cap="none" dirty="0"/>
                        <a:t>Factor: Automation Issue (lacking / failure)</a:t>
                      </a:r>
                      <a:endParaRPr sz="1200"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200" u="none" strike="noStrike" cap="none" dirty="0"/>
                        <a:t>Factor: Burnout / Turnover &amp; Additional Costs</a:t>
                      </a:r>
                      <a:endParaRPr sz="1200"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200" u="none" strike="noStrike" cap="none" dirty="0"/>
                        <a:t>Factor: Task / Volume Overload</a:t>
                      </a:r>
                      <a:endParaRPr sz="1200"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200" u="none" strike="noStrike" cap="none" dirty="0"/>
                        <a:t>Factor: Inability to Focus on Tasks</a:t>
                      </a:r>
                      <a:endParaRPr sz="1200"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US" sz="1200" u="none" strike="noStrike" cap="none" dirty="0"/>
                        <a:t>Factor: Variances from Policies/ Procedures</a:t>
                      </a:r>
                      <a:endParaRPr sz="1200" u="none" strike="noStrike" cap="none" dirty="0"/>
                    </a:p>
                  </a:txBody>
                  <a:tcPr marL="83539" marR="83539" marT="41769" marB="41769" anchor="ctr"/>
                </a:tc>
                <a:extLst>
                  <a:ext uri="{0D108BD9-81ED-4DB2-BD59-A6C34878D82A}">
                    <a16:rowId xmlns:a16="http://schemas.microsoft.com/office/drawing/2014/main" val="3022748752"/>
                  </a:ext>
                </a:extLst>
              </a:tr>
              <a:tr h="584716">
                <a:tc>
                  <a:txBody>
                    <a:bodyPr/>
                    <a:lstStyle/>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t>Lab requests / New test</a:t>
                      </a:r>
                      <a:endParaRPr sz="1200"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1920"/>
                        <a:buFont typeface="Arial"/>
                        <a:buNone/>
                      </a:pPr>
                      <a:r>
                        <a:rPr lang="en-US" sz="1200" b="1" u="none" strike="noStrike" cap="none" dirty="0"/>
                        <a:t>↑</a:t>
                      </a:r>
                      <a:endParaRPr sz="1200" b="1"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b="0" u="none" strike="noStrike" cap="none" dirty="0"/>
                        <a:t>Early</a:t>
                      </a:r>
                      <a:endParaRPr sz="1200" b="0" i="0" u="none" strike="noStrike" cap="none" dirty="0">
                        <a:solidFill>
                          <a:srgbClr val="000000"/>
                        </a:solidFill>
                        <a:latin typeface="Arial"/>
                        <a:ea typeface="Arial"/>
                        <a:cs typeface="Arial"/>
                        <a:sym typeface="Arial"/>
                      </a:endParaRPr>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i="0" u="none" strike="noStrike" cap="none" dirty="0">
                          <a:solidFill>
                            <a:srgbClr val="000000"/>
                          </a:solidFill>
                          <a:latin typeface="Arial"/>
                          <a:ea typeface="Arial"/>
                          <a:cs typeface="Arial"/>
                          <a:sym typeface="Arial"/>
                        </a:rPr>
                        <a:t>🗹</a:t>
                      </a:r>
                      <a:endParaRPr sz="1200"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a:t>◻</a:t>
                      </a:r>
                      <a:endParaRPr sz="1200" b="0" u="none" strike="noStrike" cap="none"/>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i="0" u="none" strike="noStrike" cap="none" dirty="0">
                          <a:solidFill>
                            <a:srgbClr val="000000"/>
                          </a:solidFill>
                          <a:latin typeface="Arial"/>
                          <a:ea typeface="Arial"/>
                          <a:cs typeface="Arial"/>
                          <a:sym typeface="Arial"/>
                        </a:rPr>
                        <a:t>🗹</a:t>
                      </a:r>
                      <a:endParaRPr sz="1200"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i="0" u="none" strike="noStrike" cap="none">
                          <a:solidFill>
                            <a:srgbClr val="000000"/>
                          </a:solidFill>
                          <a:latin typeface="Arial"/>
                          <a:ea typeface="Arial"/>
                          <a:cs typeface="Arial"/>
                          <a:sym typeface="Arial"/>
                        </a:rPr>
                        <a:t>🗹</a:t>
                      </a:r>
                      <a:endParaRPr sz="1200" u="none" strike="noStrike" cap="none"/>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t>◻</a:t>
                      </a:r>
                      <a:endParaRPr sz="1200" b="0" u="none" strike="noStrike" cap="none" dirty="0"/>
                    </a:p>
                  </a:txBody>
                  <a:tcPr marL="83539" marR="83539" marT="41769" marB="41769" anchor="ctr"/>
                </a:tc>
                <a:extLst>
                  <a:ext uri="{0D108BD9-81ED-4DB2-BD59-A6C34878D82A}">
                    <a16:rowId xmlns:a16="http://schemas.microsoft.com/office/drawing/2014/main" val="10002"/>
                  </a:ext>
                </a:extLst>
              </a:tr>
              <a:tr h="835304">
                <a:tc>
                  <a:txBody>
                    <a:bodyPr/>
                    <a:lstStyle/>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t>Nonscheduled maintenance records</a:t>
                      </a:r>
                      <a:endParaRPr sz="12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t>Percent downtime</a:t>
                      </a:r>
                      <a:endParaRPr sz="1200" u="none" strike="noStrike" cap="none" dirty="0"/>
                    </a:p>
                  </a:txBody>
                  <a:tcPr marL="83539" marR="83539" marT="41769" marB="41769"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920"/>
                        <a:buFont typeface="Arial"/>
                        <a:buNone/>
                        <a:tabLst/>
                        <a:defRPr/>
                      </a:pPr>
                      <a:r>
                        <a:rPr lang="en-US" sz="1200" b="1" u="none" strike="noStrike" cap="none" dirty="0"/>
                        <a:t>↑</a:t>
                      </a:r>
                    </a:p>
                    <a:p>
                      <a:pPr marL="0" marR="0" lvl="0" indent="0" algn="ctr" defTabSz="914400" rtl="0" eaLnBrk="1" fontAlgn="auto" latinLnBrk="0" hangingPunct="1">
                        <a:lnSpc>
                          <a:spcPct val="100000"/>
                        </a:lnSpc>
                        <a:spcBef>
                          <a:spcPts val="0"/>
                        </a:spcBef>
                        <a:spcAft>
                          <a:spcPts val="0"/>
                        </a:spcAft>
                        <a:buClr>
                          <a:srgbClr val="000000"/>
                        </a:buClr>
                        <a:buSzPts val="1920"/>
                        <a:buFont typeface="Arial"/>
                        <a:buNone/>
                        <a:tabLst/>
                        <a:defRPr/>
                      </a:pPr>
                      <a:r>
                        <a:rPr lang="en-US" sz="1200" b="1" u="none" strike="noStrike" cap="none" dirty="0"/>
                        <a:t>↑</a:t>
                      </a:r>
                    </a:p>
                    <a:p>
                      <a:pPr marL="0" marR="0" lvl="0" indent="0" algn="ctr" rtl="0">
                        <a:lnSpc>
                          <a:spcPct val="100000"/>
                        </a:lnSpc>
                        <a:spcBef>
                          <a:spcPts val="0"/>
                        </a:spcBef>
                        <a:spcAft>
                          <a:spcPts val="0"/>
                        </a:spcAft>
                        <a:buClr>
                          <a:srgbClr val="000000"/>
                        </a:buClr>
                        <a:buSzPts val="1920"/>
                        <a:buFont typeface="Arial"/>
                        <a:buNone/>
                      </a:pPr>
                      <a:endParaRPr sz="1200" b="1" u="none" strike="noStrike" cap="none" dirty="0"/>
                    </a:p>
                    <a:p>
                      <a:pPr marL="0" marR="0" lvl="0" indent="0" algn="ctr" rtl="0">
                        <a:lnSpc>
                          <a:spcPct val="100000"/>
                        </a:lnSpc>
                        <a:spcBef>
                          <a:spcPts val="0"/>
                        </a:spcBef>
                        <a:spcAft>
                          <a:spcPts val="0"/>
                        </a:spcAft>
                        <a:buClr>
                          <a:srgbClr val="000000"/>
                        </a:buClr>
                        <a:buSzPts val="1920"/>
                        <a:buFont typeface="Arial"/>
                        <a:buNone/>
                      </a:pPr>
                      <a:endParaRPr sz="1200" b="1"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b="0" u="none" strike="noStrike" cap="none"/>
                        <a:t>Later</a:t>
                      </a:r>
                      <a:endParaRPr sz="1200" b="0" i="0" u="none" strike="noStrike" cap="none">
                        <a:solidFill>
                          <a:srgbClr val="000000"/>
                        </a:solidFill>
                        <a:latin typeface="Arial"/>
                        <a:ea typeface="Arial"/>
                        <a:cs typeface="Arial"/>
                        <a:sym typeface="Arial"/>
                      </a:endParaRPr>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t>◻</a:t>
                      </a:r>
                      <a:endParaRPr sz="1200" b="0"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i="0" u="none" strike="noStrike" cap="none" dirty="0">
                          <a:solidFill>
                            <a:srgbClr val="000000"/>
                          </a:solidFill>
                          <a:latin typeface="Arial"/>
                          <a:ea typeface="Arial"/>
                          <a:cs typeface="Arial"/>
                          <a:sym typeface="Arial"/>
                        </a:rPr>
                        <a:t>🗹</a:t>
                      </a:r>
                      <a:endParaRPr sz="1200"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i="0" u="none" strike="noStrike" cap="none" dirty="0">
                          <a:solidFill>
                            <a:srgbClr val="000000"/>
                          </a:solidFill>
                          <a:latin typeface="Arial"/>
                          <a:ea typeface="Arial"/>
                          <a:cs typeface="Arial"/>
                          <a:sym typeface="Arial"/>
                        </a:rPr>
                        <a:t>🗹</a:t>
                      </a:r>
                      <a:endParaRPr sz="1200"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i="0" u="none" strike="noStrike" cap="none" dirty="0">
                          <a:solidFill>
                            <a:srgbClr val="000000"/>
                          </a:solidFill>
                          <a:latin typeface="Arial"/>
                          <a:ea typeface="Arial"/>
                          <a:cs typeface="Arial"/>
                          <a:sym typeface="Arial"/>
                        </a:rPr>
                        <a:t>🗹</a:t>
                      </a:r>
                      <a:endParaRPr sz="1200"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i="0" u="none" strike="noStrike" cap="none" dirty="0">
                          <a:solidFill>
                            <a:srgbClr val="000000"/>
                          </a:solidFill>
                          <a:latin typeface="Arial"/>
                          <a:ea typeface="Arial"/>
                          <a:cs typeface="Arial"/>
                          <a:sym typeface="Arial"/>
                        </a:rPr>
                        <a:t>🗹</a:t>
                      </a:r>
                      <a:endParaRPr sz="1200" u="none" strike="noStrike" cap="none" dirty="0"/>
                    </a:p>
                  </a:txBody>
                  <a:tcPr marL="83539" marR="83539" marT="41769" marB="41769" anchor="ctr"/>
                </a:tc>
                <a:extLst>
                  <a:ext uri="{0D108BD9-81ED-4DB2-BD59-A6C34878D82A}">
                    <a16:rowId xmlns:a16="http://schemas.microsoft.com/office/drawing/2014/main" val="10003"/>
                  </a:ext>
                </a:extLst>
              </a:tr>
              <a:tr h="1085893">
                <a:tc>
                  <a:txBody>
                    <a:bodyPr/>
                    <a:lstStyle/>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t>Product Variance Notices</a:t>
                      </a:r>
                      <a:endParaRPr sz="1200" u="none" strike="noStrike" cap="none" dirty="0"/>
                    </a:p>
                    <a:p>
                      <a:pPr marL="0" marR="0" lvl="0" indent="0" algn="l" rtl="0">
                        <a:lnSpc>
                          <a:spcPct val="100000"/>
                        </a:lnSpc>
                        <a:spcBef>
                          <a:spcPts val="0"/>
                        </a:spcBef>
                        <a:spcAft>
                          <a:spcPts val="0"/>
                        </a:spcAft>
                        <a:buClr>
                          <a:srgbClr val="000000"/>
                        </a:buClr>
                        <a:buSzPts val="1800"/>
                        <a:buFont typeface="Arial"/>
                        <a:buNone/>
                      </a:pPr>
                      <a:r>
                        <a:rPr lang="en-US" sz="1200" u="none" strike="noStrike" cap="none" dirty="0"/>
                        <a:t>Reagent issues / backorder logs</a:t>
                      </a:r>
                      <a:endParaRPr sz="1200" u="none" strike="noStrike" cap="none" dirty="0"/>
                    </a:p>
                  </a:txBody>
                  <a:tcPr marL="83539" marR="83539" marT="41769" marB="41769"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920"/>
                        <a:buFont typeface="Arial"/>
                        <a:buNone/>
                        <a:tabLst/>
                        <a:defRPr/>
                      </a:pPr>
                      <a:r>
                        <a:rPr lang="en-US" sz="1200" b="1" u="none" strike="noStrike" cap="none" dirty="0"/>
                        <a:t>↑</a:t>
                      </a:r>
                    </a:p>
                    <a:p>
                      <a:pPr marL="0" marR="0" lvl="0" indent="0" algn="ctr" defTabSz="914400" rtl="0" eaLnBrk="1" fontAlgn="auto" latinLnBrk="0" hangingPunct="1">
                        <a:lnSpc>
                          <a:spcPct val="100000"/>
                        </a:lnSpc>
                        <a:spcBef>
                          <a:spcPts val="0"/>
                        </a:spcBef>
                        <a:spcAft>
                          <a:spcPts val="0"/>
                        </a:spcAft>
                        <a:buClr>
                          <a:srgbClr val="000000"/>
                        </a:buClr>
                        <a:buSzPts val="1920"/>
                        <a:buFont typeface="Arial"/>
                        <a:buNone/>
                        <a:tabLst/>
                        <a:defRPr/>
                      </a:pPr>
                      <a:r>
                        <a:rPr lang="en-US" sz="1200" b="1" u="none" strike="noStrike" cap="none" dirty="0"/>
                        <a:t>↑</a:t>
                      </a:r>
                    </a:p>
                    <a:p>
                      <a:pPr marL="0" marR="0" lvl="0" indent="0" algn="ctr" rtl="0">
                        <a:lnSpc>
                          <a:spcPct val="100000"/>
                        </a:lnSpc>
                        <a:spcBef>
                          <a:spcPts val="0"/>
                        </a:spcBef>
                        <a:spcAft>
                          <a:spcPts val="0"/>
                        </a:spcAft>
                        <a:buClr>
                          <a:srgbClr val="000000"/>
                        </a:buClr>
                        <a:buSzPts val="1920"/>
                        <a:buFont typeface="Arial"/>
                        <a:buNone/>
                      </a:pPr>
                      <a:endParaRPr lang="en-US" sz="1200" b="1"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sz="1200" b="0" u="none" strike="noStrike" cap="none"/>
                        <a:t>Later</a:t>
                      </a:r>
                      <a:endParaRPr sz="1200" b="0" i="0" u="none" strike="noStrike" cap="none">
                        <a:solidFill>
                          <a:srgbClr val="000000"/>
                        </a:solidFill>
                        <a:latin typeface="Arial"/>
                        <a:ea typeface="Arial"/>
                        <a:cs typeface="Arial"/>
                        <a:sym typeface="Arial"/>
                      </a:endParaRPr>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a:t>◻</a:t>
                      </a:r>
                      <a:endParaRPr sz="1200" b="0" u="none" strike="noStrike" cap="none"/>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i="0" u="none" strike="noStrike" cap="none">
                          <a:solidFill>
                            <a:srgbClr val="000000"/>
                          </a:solidFill>
                          <a:latin typeface="Arial"/>
                          <a:ea typeface="Arial"/>
                          <a:cs typeface="Arial"/>
                          <a:sym typeface="Arial"/>
                        </a:rPr>
                        <a:t>🗹</a:t>
                      </a:r>
                      <a:endParaRPr sz="1200" u="none" strike="noStrike" cap="none"/>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i="0" u="none" strike="noStrike" cap="none">
                          <a:solidFill>
                            <a:srgbClr val="000000"/>
                          </a:solidFill>
                          <a:latin typeface="Arial"/>
                          <a:ea typeface="Arial"/>
                          <a:cs typeface="Arial"/>
                          <a:sym typeface="Arial"/>
                        </a:rPr>
                        <a:t>🗹</a:t>
                      </a:r>
                      <a:endParaRPr sz="1200" u="none" strike="noStrike" cap="none"/>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i="0" u="none" strike="noStrike" cap="none" dirty="0">
                          <a:solidFill>
                            <a:srgbClr val="000000"/>
                          </a:solidFill>
                          <a:latin typeface="Arial"/>
                          <a:ea typeface="Arial"/>
                          <a:cs typeface="Arial"/>
                          <a:sym typeface="Arial"/>
                        </a:rPr>
                        <a:t>🗹</a:t>
                      </a:r>
                      <a:endParaRPr sz="1200" u="none" strike="noStrike" cap="none" dirty="0"/>
                    </a:p>
                  </a:txBody>
                  <a:tcPr marL="83539" marR="83539" marT="41769" marB="41769"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1200" b="0" u="none" strike="noStrike" cap="none" dirty="0"/>
                        <a:t>◻</a:t>
                      </a:r>
                      <a:endParaRPr sz="1200" b="0" u="none" strike="noStrike" cap="none" dirty="0"/>
                    </a:p>
                  </a:txBody>
                  <a:tcPr marL="83539" marR="83539" marT="41769" marB="41769" anchor="ctr"/>
                </a:tc>
                <a:extLst>
                  <a:ext uri="{0D108BD9-81ED-4DB2-BD59-A6C34878D82A}">
                    <a16:rowId xmlns:a16="http://schemas.microsoft.com/office/drawing/2014/main" val="10004"/>
                  </a:ext>
                </a:extLst>
              </a:tr>
            </a:tbl>
          </a:graphicData>
        </a:graphic>
      </p:graphicFrame>
      <p:sp>
        <p:nvSpPr>
          <p:cNvPr id="2" name="Text Placeholder 2">
            <a:extLst>
              <a:ext uri="{FF2B5EF4-FFF2-40B4-BE49-F238E27FC236}">
                <a16:creationId xmlns:a16="http://schemas.microsoft.com/office/drawing/2014/main" id="{035CB3CD-5B34-CF28-4BFD-E783986DFD5A}"/>
              </a:ext>
            </a:extLst>
          </p:cNvPr>
          <p:cNvSpPr>
            <a:spLocks noGrp="1"/>
          </p:cNvSpPr>
          <p:nvPr>
            <p:ph type="body" idx="1"/>
          </p:nvPr>
        </p:nvSpPr>
        <p:spPr>
          <a:xfrm>
            <a:off x="838200" y="1825625"/>
            <a:ext cx="1520687" cy="3914538"/>
          </a:xfrm>
        </p:spPr>
        <p:txBody>
          <a:bodyPr>
            <a:normAutofit/>
          </a:bodyPr>
          <a:lstStyle/>
          <a:p>
            <a:pPr marL="106680" indent="0">
              <a:buNone/>
            </a:pPr>
            <a:r>
              <a:rPr lang="en-US" sz="1800" b="1" dirty="0"/>
              <a:t>Need: </a:t>
            </a:r>
            <a:r>
              <a:rPr lang="en-US" sz="1800" u="none" strike="noStrike" cap="none" dirty="0"/>
              <a:t>Capital funds - new analyzer</a:t>
            </a:r>
            <a:endParaRPr lang="en-US" sz="1300" u="none" strike="noStrike" cap="non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73"/>
          <p:cNvSpPr txBox="1">
            <a:spLocks noGrp="1"/>
          </p:cNvSpPr>
          <p:nvPr>
            <p:ph type="title"/>
          </p:nvPr>
        </p:nvSpPr>
        <p:spPr>
          <a:xfrm>
            <a:off x="226203" y="2515394"/>
            <a:ext cx="2239411"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Arial"/>
              <a:buNone/>
            </a:pPr>
            <a:r>
              <a:rPr lang="en-US"/>
              <a:t>How to achieve quality?</a:t>
            </a:r>
            <a:endParaRPr/>
          </a:p>
        </p:txBody>
      </p:sp>
      <p:grpSp>
        <p:nvGrpSpPr>
          <p:cNvPr id="244" name="Google Shape;244;p73" descr="boxes that have info regarding the topic quality "/>
          <p:cNvGrpSpPr/>
          <p:nvPr/>
        </p:nvGrpSpPr>
        <p:grpSpPr>
          <a:xfrm>
            <a:off x="3437020" y="865405"/>
            <a:ext cx="8400312" cy="5127190"/>
            <a:chOff x="-126440" y="0"/>
            <a:chExt cx="8555782" cy="5965824"/>
          </a:xfrm>
        </p:grpSpPr>
        <p:cxnSp>
          <p:nvCxnSpPr>
            <p:cNvPr id="245" name="Google Shape;245;p73"/>
            <p:cNvCxnSpPr/>
            <p:nvPr/>
          </p:nvCxnSpPr>
          <p:spPr>
            <a:xfrm>
              <a:off x="0" y="0"/>
              <a:ext cx="8429342"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46" name="Google Shape;246;p73"/>
            <p:cNvSpPr/>
            <p:nvPr/>
          </p:nvSpPr>
          <p:spPr>
            <a:xfrm>
              <a:off x="0" y="0"/>
              <a:ext cx="1685868" cy="2982912"/>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47" name="Google Shape;247;p73"/>
            <p:cNvSpPr txBox="1"/>
            <p:nvPr/>
          </p:nvSpPr>
          <p:spPr>
            <a:xfrm>
              <a:off x="-126440" y="0"/>
              <a:ext cx="1685868" cy="2982912"/>
            </a:xfrm>
            <a:prstGeom prst="rect">
              <a:avLst/>
            </a:prstGeom>
            <a:solidFill>
              <a:schemeClr val="lt1"/>
            </a:solid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Develop laboratory quality structure and align with Organizational Quality</a:t>
              </a:r>
              <a:endParaRPr sz="2000" b="0" i="0" u="none" strike="noStrike" cap="none" dirty="0">
                <a:solidFill>
                  <a:srgbClr val="000000"/>
                </a:solidFill>
                <a:latin typeface="Arial"/>
                <a:ea typeface="Arial"/>
                <a:cs typeface="Arial"/>
                <a:sym typeface="Arial"/>
              </a:endParaRPr>
            </a:p>
          </p:txBody>
        </p:sp>
        <p:sp>
          <p:nvSpPr>
            <p:cNvPr id="248" name="Google Shape;248;p73"/>
            <p:cNvSpPr/>
            <p:nvPr/>
          </p:nvSpPr>
          <p:spPr>
            <a:xfrm>
              <a:off x="1812308" y="46608"/>
              <a:ext cx="6617033" cy="93216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49" name="Google Shape;249;p73"/>
            <p:cNvSpPr txBox="1"/>
            <p:nvPr/>
          </p:nvSpPr>
          <p:spPr>
            <a:xfrm>
              <a:off x="1812308" y="46608"/>
              <a:ext cx="6617033" cy="932160"/>
            </a:xfrm>
            <a:prstGeom prst="rect">
              <a:avLst/>
            </a:prstGeom>
            <a:solidFill>
              <a:schemeClr val="lt1"/>
            </a:solid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600" b="0" i="0" u="none" strike="noStrike" cap="none">
                  <a:solidFill>
                    <a:srgbClr val="000000"/>
                  </a:solidFill>
                  <a:latin typeface="Arial"/>
                  <a:ea typeface="Arial"/>
                  <a:cs typeface="Arial"/>
                  <a:sym typeface="Arial"/>
                </a:rPr>
                <a:t>Quality Steering Committee</a:t>
              </a:r>
              <a:endParaRPr sz="1600" b="0" i="0" u="none" strike="noStrike" cap="none">
                <a:solidFill>
                  <a:srgbClr val="000000"/>
                </a:solidFill>
                <a:latin typeface="Arial"/>
                <a:ea typeface="Arial"/>
                <a:cs typeface="Arial"/>
                <a:sym typeface="Arial"/>
              </a:endParaRPr>
            </a:p>
          </p:txBody>
        </p:sp>
        <p:cxnSp>
          <p:nvCxnSpPr>
            <p:cNvPr id="250" name="Google Shape;250;p73"/>
            <p:cNvCxnSpPr/>
            <p:nvPr/>
          </p:nvCxnSpPr>
          <p:spPr>
            <a:xfrm>
              <a:off x="1685868" y="978768"/>
              <a:ext cx="6743473" cy="0"/>
            </a:xfrm>
            <a:prstGeom prst="straightConnector1">
              <a:avLst/>
            </a:prstGeom>
            <a:noFill/>
            <a:ln w="25400" cap="flat" cmpd="sng">
              <a:solidFill>
                <a:srgbClr val="BFC8E3"/>
              </a:solidFill>
              <a:prstDash val="solid"/>
              <a:round/>
              <a:headEnd type="none" w="sm" len="sm"/>
              <a:tailEnd type="none" w="sm" len="sm"/>
            </a:ln>
          </p:spPr>
        </p:cxnSp>
        <p:sp>
          <p:nvSpPr>
            <p:cNvPr id="251" name="Google Shape;251;p73"/>
            <p:cNvSpPr/>
            <p:nvPr/>
          </p:nvSpPr>
          <p:spPr>
            <a:xfrm>
              <a:off x="1812308" y="1025376"/>
              <a:ext cx="6617033" cy="93216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52" name="Google Shape;252;p73"/>
            <p:cNvSpPr txBox="1"/>
            <p:nvPr/>
          </p:nvSpPr>
          <p:spPr>
            <a:xfrm>
              <a:off x="1812308" y="1025376"/>
              <a:ext cx="6617033" cy="932160"/>
            </a:xfrm>
            <a:prstGeom prst="rect">
              <a:avLst/>
            </a:prstGeom>
            <a:solidFill>
              <a:schemeClr val="lt1"/>
            </a:solid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600" b="0" i="0" u="none" strike="noStrike" cap="none">
                  <a:solidFill>
                    <a:srgbClr val="000000"/>
                  </a:solidFill>
                  <a:latin typeface="Arial"/>
                  <a:ea typeface="Arial"/>
                  <a:cs typeface="Arial"/>
                  <a:sym typeface="Arial"/>
                </a:rPr>
                <a:t>Quality Assurance Committee</a:t>
              </a:r>
              <a:endParaRPr sz="1600" b="0" i="0" u="none" strike="noStrike" cap="none">
                <a:solidFill>
                  <a:srgbClr val="000000"/>
                </a:solidFill>
                <a:latin typeface="Arial"/>
                <a:ea typeface="Arial"/>
                <a:cs typeface="Arial"/>
                <a:sym typeface="Arial"/>
              </a:endParaRPr>
            </a:p>
          </p:txBody>
        </p:sp>
        <p:cxnSp>
          <p:nvCxnSpPr>
            <p:cNvPr id="253" name="Google Shape;253;p73"/>
            <p:cNvCxnSpPr/>
            <p:nvPr/>
          </p:nvCxnSpPr>
          <p:spPr>
            <a:xfrm>
              <a:off x="1685868" y="1957536"/>
              <a:ext cx="6743473" cy="0"/>
            </a:xfrm>
            <a:prstGeom prst="straightConnector1">
              <a:avLst/>
            </a:prstGeom>
            <a:noFill/>
            <a:ln w="25400" cap="flat" cmpd="sng">
              <a:solidFill>
                <a:srgbClr val="BFC8E3"/>
              </a:solidFill>
              <a:prstDash val="solid"/>
              <a:round/>
              <a:headEnd type="none" w="sm" len="sm"/>
              <a:tailEnd type="none" w="sm" len="sm"/>
            </a:ln>
          </p:spPr>
        </p:cxnSp>
        <p:sp>
          <p:nvSpPr>
            <p:cNvPr id="254" name="Google Shape;254;p73"/>
            <p:cNvSpPr/>
            <p:nvPr/>
          </p:nvSpPr>
          <p:spPr>
            <a:xfrm>
              <a:off x="1812308" y="2004144"/>
              <a:ext cx="6617033" cy="93216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55" name="Google Shape;255;p73"/>
            <p:cNvSpPr txBox="1"/>
            <p:nvPr/>
          </p:nvSpPr>
          <p:spPr>
            <a:xfrm>
              <a:off x="1812308" y="2004144"/>
              <a:ext cx="6617033" cy="932160"/>
            </a:xfrm>
            <a:prstGeom prst="rect">
              <a:avLst/>
            </a:prstGeom>
            <a:solidFill>
              <a:schemeClr val="lt1"/>
            </a:solid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600" b="0" i="0" u="none" strike="noStrike" cap="none" dirty="0">
                  <a:solidFill>
                    <a:srgbClr val="000000"/>
                  </a:solidFill>
                  <a:latin typeface="Arial"/>
                  <a:ea typeface="Arial"/>
                  <a:cs typeface="Arial"/>
                  <a:sym typeface="Arial"/>
                </a:rPr>
                <a:t>Process Improvement Committee</a:t>
              </a:r>
              <a:endParaRPr sz="1600" b="0" i="0" u="none" strike="noStrike" cap="none" dirty="0">
                <a:solidFill>
                  <a:srgbClr val="000000"/>
                </a:solidFill>
                <a:latin typeface="Arial"/>
                <a:ea typeface="Arial"/>
                <a:cs typeface="Arial"/>
                <a:sym typeface="Arial"/>
              </a:endParaRPr>
            </a:p>
          </p:txBody>
        </p:sp>
        <p:cxnSp>
          <p:nvCxnSpPr>
            <p:cNvPr id="256" name="Google Shape;256;p73"/>
            <p:cNvCxnSpPr/>
            <p:nvPr/>
          </p:nvCxnSpPr>
          <p:spPr>
            <a:xfrm>
              <a:off x="1685868" y="2936304"/>
              <a:ext cx="6743473" cy="0"/>
            </a:xfrm>
            <a:prstGeom prst="straightConnector1">
              <a:avLst/>
            </a:prstGeom>
            <a:noFill/>
            <a:ln w="25400" cap="flat" cmpd="sng">
              <a:solidFill>
                <a:srgbClr val="BFC8E3"/>
              </a:solidFill>
              <a:prstDash val="solid"/>
              <a:round/>
              <a:headEnd type="none" w="sm" len="sm"/>
              <a:tailEnd type="none" w="sm" len="sm"/>
            </a:ln>
          </p:spPr>
        </p:cxnSp>
        <p:cxnSp>
          <p:nvCxnSpPr>
            <p:cNvPr id="257" name="Google Shape;257;p73"/>
            <p:cNvCxnSpPr/>
            <p:nvPr/>
          </p:nvCxnSpPr>
          <p:spPr>
            <a:xfrm>
              <a:off x="0" y="2982912"/>
              <a:ext cx="8429342"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58" name="Google Shape;258;p73"/>
            <p:cNvSpPr/>
            <p:nvPr/>
          </p:nvSpPr>
          <p:spPr>
            <a:xfrm>
              <a:off x="0" y="2982912"/>
              <a:ext cx="1685868" cy="2982912"/>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59" name="Google Shape;259;p73"/>
            <p:cNvSpPr txBox="1"/>
            <p:nvPr/>
          </p:nvSpPr>
          <p:spPr>
            <a:xfrm>
              <a:off x="-126440" y="2982912"/>
              <a:ext cx="1685868" cy="2982912"/>
            </a:xfrm>
            <a:prstGeom prst="rect">
              <a:avLst/>
            </a:prstGeom>
            <a:solidFill>
              <a:schemeClr val="lt1"/>
            </a:solid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Build a robust quality plan / system</a:t>
              </a:r>
              <a:endParaRPr sz="2000" b="0" i="0" u="none" strike="noStrike" cap="none" dirty="0">
                <a:solidFill>
                  <a:srgbClr val="000000"/>
                </a:solidFill>
                <a:latin typeface="Arial"/>
                <a:ea typeface="Arial"/>
                <a:cs typeface="Arial"/>
                <a:sym typeface="Arial"/>
              </a:endParaRPr>
            </a:p>
          </p:txBody>
        </p:sp>
        <p:sp>
          <p:nvSpPr>
            <p:cNvPr id="260" name="Google Shape;260;p73"/>
            <p:cNvSpPr/>
            <p:nvPr/>
          </p:nvSpPr>
          <p:spPr>
            <a:xfrm>
              <a:off x="1812308" y="3006398"/>
              <a:ext cx="6617033" cy="469721"/>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61" name="Google Shape;261;p73"/>
            <p:cNvSpPr txBox="1"/>
            <p:nvPr/>
          </p:nvSpPr>
          <p:spPr>
            <a:xfrm>
              <a:off x="1812308" y="3006398"/>
              <a:ext cx="6617033" cy="469721"/>
            </a:xfrm>
            <a:prstGeom prst="rect">
              <a:avLst/>
            </a:prstGeom>
            <a:solidFill>
              <a:schemeClr val="lt1"/>
            </a:solid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600" b="0" i="0" u="none" strike="noStrike" cap="none" dirty="0">
                  <a:solidFill>
                    <a:srgbClr val="000000"/>
                  </a:solidFill>
                  <a:latin typeface="Arial"/>
                  <a:ea typeface="Arial"/>
                  <a:cs typeface="Arial"/>
                  <a:sym typeface="Arial"/>
                </a:rPr>
                <a:t>Annual Quality Report</a:t>
              </a:r>
              <a:endParaRPr sz="1600" b="0" i="0" u="none" strike="noStrike" cap="none" dirty="0">
                <a:solidFill>
                  <a:srgbClr val="000000"/>
                </a:solidFill>
                <a:latin typeface="Arial"/>
                <a:ea typeface="Arial"/>
                <a:cs typeface="Arial"/>
                <a:sym typeface="Arial"/>
              </a:endParaRPr>
            </a:p>
          </p:txBody>
        </p:sp>
        <p:cxnSp>
          <p:nvCxnSpPr>
            <p:cNvPr id="262" name="Google Shape;262;p73"/>
            <p:cNvCxnSpPr/>
            <p:nvPr/>
          </p:nvCxnSpPr>
          <p:spPr>
            <a:xfrm>
              <a:off x="1685868" y="3476119"/>
              <a:ext cx="6743473" cy="0"/>
            </a:xfrm>
            <a:prstGeom prst="straightConnector1">
              <a:avLst/>
            </a:prstGeom>
            <a:noFill/>
            <a:ln w="25400" cap="flat" cmpd="sng">
              <a:solidFill>
                <a:srgbClr val="BFC8E3"/>
              </a:solidFill>
              <a:prstDash val="solid"/>
              <a:round/>
              <a:headEnd type="none" w="sm" len="sm"/>
              <a:tailEnd type="none" w="sm" len="sm"/>
            </a:ln>
          </p:spPr>
        </p:cxnSp>
        <p:sp>
          <p:nvSpPr>
            <p:cNvPr id="263" name="Google Shape;263;p73"/>
            <p:cNvSpPr/>
            <p:nvPr/>
          </p:nvSpPr>
          <p:spPr>
            <a:xfrm>
              <a:off x="1812308" y="3499605"/>
              <a:ext cx="6617033" cy="469721"/>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64" name="Google Shape;264;p73"/>
            <p:cNvSpPr txBox="1"/>
            <p:nvPr/>
          </p:nvSpPr>
          <p:spPr>
            <a:xfrm>
              <a:off x="1812308" y="3499605"/>
              <a:ext cx="6617033" cy="469721"/>
            </a:xfrm>
            <a:prstGeom prst="rect">
              <a:avLst/>
            </a:prstGeom>
            <a:solidFill>
              <a:schemeClr val="lt1"/>
            </a:solid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600" b="0" i="0" u="none" strike="noStrike" cap="none" dirty="0">
                  <a:solidFill>
                    <a:srgbClr val="000000"/>
                  </a:solidFill>
                  <a:latin typeface="Arial"/>
                  <a:ea typeface="Arial"/>
                  <a:cs typeface="Arial"/>
                  <a:sym typeface="Arial"/>
                </a:rPr>
                <a:t>Develop meaningful quality metrics </a:t>
              </a:r>
              <a:endParaRPr sz="1600" b="0" i="0" u="none" strike="noStrike" cap="none" dirty="0">
                <a:solidFill>
                  <a:srgbClr val="000000"/>
                </a:solidFill>
                <a:latin typeface="Arial"/>
                <a:ea typeface="Arial"/>
                <a:cs typeface="Arial"/>
                <a:sym typeface="Arial"/>
              </a:endParaRPr>
            </a:p>
          </p:txBody>
        </p:sp>
        <p:cxnSp>
          <p:nvCxnSpPr>
            <p:cNvPr id="265" name="Google Shape;265;p73"/>
            <p:cNvCxnSpPr/>
            <p:nvPr/>
          </p:nvCxnSpPr>
          <p:spPr>
            <a:xfrm>
              <a:off x="1685868" y="3969327"/>
              <a:ext cx="6743473" cy="0"/>
            </a:xfrm>
            <a:prstGeom prst="straightConnector1">
              <a:avLst/>
            </a:prstGeom>
            <a:noFill/>
            <a:ln w="25400" cap="flat" cmpd="sng">
              <a:solidFill>
                <a:srgbClr val="BFC8E3"/>
              </a:solidFill>
              <a:prstDash val="solid"/>
              <a:round/>
              <a:headEnd type="none" w="sm" len="sm"/>
              <a:tailEnd type="none" w="sm" len="sm"/>
            </a:ln>
          </p:spPr>
        </p:cxnSp>
        <p:sp>
          <p:nvSpPr>
            <p:cNvPr id="266" name="Google Shape;266;p73"/>
            <p:cNvSpPr/>
            <p:nvPr/>
          </p:nvSpPr>
          <p:spPr>
            <a:xfrm>
              <a:off x="1812308" y="3992813"/>
              <a:ext cx="6617033" cy="469721"/>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67" name="Google Shape;267;p73"/>
            <p:cNvSpPr txBox="1"/>
            <p:nvPr/>
          </p:nvSpPr>
          <p:spPr>
            <a:xfrm>
              <a:off x="1812308" y="3992813"/>
              <a:ext cx="6617033" cy="469721"/>
            </a:xfrm>
            <a:prstGeom prst="rect">
              <a:avLst/>
            </a:prstGeom>
            <a:solidFill>
              <a:schemeClr val="lt1"/>
            </a:solid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600" b="0" i="0" u="none" strike="noStrike" cap="none">
                  <a:solidFill>
                    <a:srgbClr val="000000"/>
                  </a:solidFill>
                  <a:latin typeface="Arial"/>
                  <a:ea typeface="Arial"/>
                  <a:cs typeface="Arial"/>
                  <a:sym typeface="Arial"/>
                </a:rPr>
                <a:t>Implement meaningful dashboards </a:t>
              </a:r>
              <a:endParaRPr sz="1600" b="0" i="0" u="none" strike="noStrike" cap="none">
                <a:solidFill>
                  <a:srgbClr val="000000"/>
                </a:solidFill>
                <a:latin typeface="Arial"/>
                <a:ea typeface="Arial"/>
                <a:cs typeface="Arial"/>
                <a:sym typeface="Arial"/>
              </a:endParaRPr>
            </a:p>
          </p:txBody>
        </p:sp>
        <p:cxnSp>
          <p:nvCxnSpPr>
            <p:cNvPr id="268" name="Google Shape;268;p73"/>
            <p:cNvCxnSpPr/>
            <p:nvPr/>
          </p:nvCxnSpPr>
          <p:spPr>
            <a:xfrm>
              <a:off x="1685868" y="4462534"/>
              <a:ext cx="6743473" cy="0"/>
            </a:xfrm>
            <a:prstGeom prst="straightConnector1">
              <a:avLst/>
            </a:prstGeom>
            <a:noFill/>
            <a:ln w="25400" cap="flat" cmpd="sng">
              <a:solidFill>
                <a:srgbClr val="BFC8E3"/>
              </a:solidFill>
              <a:prstDash val="solid"/>
              <a:round/>
              <a:headEnd type="none" w="sm" len="sm"/>
              <a:tailEnd type="none" w="sm" len="sm"/>
            </a:ln>
          </p:spPr>
        </p:cxnSp>
        <p:sp>
          <p:nvSpPr>
            <p:cNvPr id="269" name="Google Shape;269;p73"/>
            <p:cNvSpPr/>
            <p:nvPr/>
          </p:nvSpPr>
          <p:spPr>
            <a:xfrm>
              <a:off x="1812308" y="4486020"/>
              <a:ext cx="6617033" cy="469721"/>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70" name="Google Shape;270;p73"/>
            <p:cNvSpPr txBox="1"/>
            <p:nvPr/>
          </p:nvSpPr>
          <p:spPr>
            <a:xfrm>
              <a:off x="1812308" y="4486019"/>
              <a:ext cx="6617033" cy="772583"/>
            </a:xfrm>
            <a:prstGeom prst="rect">
              <a:avLst/>
            </a:prstGeom>
            <a:solidFill>
              <a:schemeClr val="lt1"/>
            </a:solid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600" b="0" i="0" u="none" strike="noStrike" cap="none" dirty="0">
                  <a:solidFill>
                    <a:srgbClr val="000000"/>
                  </a:solidFill>
                  <a:latin typeface="Arial"/>
                  <a:ea typeface="Arial"/>
                  <a:cs typeface="Arial"/>
                  <a:sym typeface="Arial"/>
                </a:rPr>
                <a:t>Department process improvement committee / goals, review quarterly</a:t>
              </a:r>
              <a:endParaRPr sz="1600" b="0" i="0" u="none" strike="noStrike" cap="none" dirty="0">
                <a:solidFill>
                  <a:srgbClr val="000000"/>
                </a:solidFill>
                <a:latin typeface="Arial"/>
                <a:ea typeface="Arial"/>
                <a:cs typeface="Arial"/>
                <a:sym typeface="Arial"/>
              </a:endParaRPr>
            </a:p>
          </p:txBody>
        </p:sp>
        <p:cxnSp>
          <p:nvCxnSpPr>
            <p:cNvPr id="271" name="Google Shape;271;p73"/>
            <p:cNvCxnSpPr/>
            <p:nvPr/>
          </p:nvCxnSpPr>
          <p:spPr>
            <a:xfrm>
              <a:off x="1685868" y="4955742"/>
              <a:ext cx="6743473" cy="0"/>
            </a:xfrm>
            <a:prstGeom prst="straightConnector1">
              <a:avLst/>
            </a:prstGeom>
            <a:noFill/>
            <a:ln w="25400" cap="flat" cmpd="sng">
              <a:solidFill>
                <a:srgbClr val="BFC8E3"/>
              </a:solidFill>
              <a:prstDash val="solid"/>
              <a:round/>
              <a:headEnd type="none" w="sm" len="sm"/>
              <a:tailEnd type="none" w="sm" len="sm"/>
            </a:ln>
          </p:spPr>
        </p:cxnSp>
        <p:sp>
          <p:nvSpPr>
            <p:cNvPr id="272" name="Google Shape;272;p73"/>
            <p:cNvSpPr/>
            <p:nvPr/>
          </p:nvSpPr>
          <p:spPr>
            <a:xfrm>
              <a:off x="1812308" y="4979228"/>
              <a:ext cx="6617033" cy="469721"/>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73" name="Google Shape;273;p73"/>
            <p:cNvSpPr txBox="1"/>
            <p:nvPr/>
          </p:nvSpPr>
          <p:spPr>
            <a:xfrm>
              <a:off x="1812308" y="4979228"/>
              <a:ext cx="6617033" cy="469721"/>
            </a:xfrm>
            <a:prstGeom prst="rect">
              <a:avLst/>
            </a:prstGeom>
            <a:solidFill>
              <a:schemeClr val="lt1"/>
            </a:solid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600" b="0" i="0" u="none" strike="noStrike" cap="none">
                  <a:solidFill>
                    <a:srgbClr val="000000"/>
                  </a:solidFill>
                  <a:latin typeface="Arial"/>
                  <a:ea typeface="Arial"/>
                  <a:cs typeface="Arial"/>
                  <a:sym typeface="Arial"/>
                </a:rPr>
                <a:t>Implement meaningful test utilization dashboards</a:t>
              </a:r>
              <a:endParaRPr sz="1600" b="0" i="0" u="none" strike="noStrike" cap="none">
                <a:solidFill>
                  <a:srgbClr val="000000"/>
                </a:solidFill>
                <a:latin typeface="Arial"/>
                <a:ea typeface="Arial"/>
                <a:cs typeface="Arial"/>
                <a:sym typeface="Arial"/>
              </a:endParaRPr>
            </a:p>
          </p:txBody>
        </p:sp>
        <p:cxnSp>
          <p:nvCxnSpPr>
            <p:cNvPr id="274" name="Google Shape;274;p73"/>
            <p:cNvCxnSpPr/>
            <p:nvPr/>
          </p:nvCxnSpPr>
          <p:spPr>
            <a:xfrm>
              <a:off x="1685868" y="5448949"/>
              <a:ext cx="6743473" cy="0"/>
            </a:xfrm>
            <a:prstGeom prst="straightConnector1">
              <a:avLst/>
            </a:prstGeom>
            <a:noFill/>
            <a:ln w="25400" cap="flat" cmpd="sng">
              <a:solidFill>
                <a:srgbClr val="BFC8E3"/>
              </a:solidFill>
              <a:prstDash val="solid"/>
              <a:round/>
              <a:headEnd type="none" w="sm" len="sm"/>
              <a:tailEnd type="none" w="sm" len="sm"/>
            </a:ln>
          </p:spPr>
        </p:cxnSp>
        <p:sp>
          <p:nvSpPr>
            <p:cNvPr id="275" name="Google Shape;275;p73"/>
            <p:cNvSpPr/>
            <p:nvPr/>
          </p:nvSpPr>
          <p:spPr>
            <a:xfrm>
              <a:off x="1812308" y="5472435"/>
              <a:ext cx="6617033" cy="469721"/>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76" name="Google Shape;276;p73"/>
            <p:cNvSpPr txBox="1"/>
            <p:nvPr/>
          </p:nvSpPr>
          <p:spPr>
            <a:xfrm>
              <a:off x="1812308" y="5472435"/>
              <a:ext cx="6617033" cy="469721"/>
            </a:xfrm>
            <a:prstGeom prst="rect">
              <a:avLst/>
            </a:prstGeom>
            <a:solidFill>
              <a:schemeClr val="lt1"/>
            </a:solid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600" b="0" i="0" u="none" strike="noStrike" cap="none">
                  <a:solidFill>
                    <a:srgbClr val="000000"/>
                  </a:solidFill>
                  <a:latin typeface="Arial"/>
                  <a:ea typeface="Arial"/>
                  <a:cs typeface="Arial"/>
                  <a:sym typeface="Arial"/>
                </a:rPr>
                <a:t>Share and involve laboratory team in QA metrics </a:t>
              </a:r>
              <a:endParaRPr sz="1600" b="0" i="0" u="none" strike="noStrike" cap="none">
                <a:solidFill>
                  <a:srgbClr val="000000"/>
                </a:solidFill>
                <a:latin typeface="Arial"/>
                <a:ea typeface="Arial"/>
                <a:cs typeface="Arial"/>
                <a:sym typeface="Arial"/>
              </a:endParaRPr>
            </a:p>
          </p:txBody>
        </p:sp>
        <p:cxnSp>
          <p:nvCxnSpPr>
            <p:cNvPr id="277" name="Google Shape;277;p73"/>
            <p:cNvCxnSpPr/>
            <p:nvPr/>
          </p:nvCxnSpPr>
          <p:spPr>
            <a:xfrm>
              <a:off x="1685868" y="5942156"/>
              <a:ext cx="6743473" cy="0"/>
            </a:xfrm>
            <a:prstGeom prst="straightConnector1">
              <a:avLst/>
            </a:prstGeom>
            <a:noFill/>
            <a:ln w="25400" cap="flat" cmpd="sng">
              <a:solidFill>
                <a:srgbClr val="BFC8E3"/>
              </a:solidFill>
              <a:prstDash val="solid"/>
              <a:round/>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74"/>
          <p:cNvSpPr txBox="1">
            <a:spLocks noGrp="1"/>
          </p:cNvSpPr>
          <p:nvPr>
            <p:ph type="title"/>
          </p:nvPr>
        </p:nvSpPr>
        <p:spPr>
          <a:xfrm>
            <a:off x="838200" y="295904"/>
            <a:ext cx="10515600" cy="11170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dirty="0"/>
              <a:t>Value of your lab in terms of quality</a:t>
            </a:r>
            <a:endParaRPr dirty="0"/>
          </a:p>
        </p:txBody>
      </p:sp>
      <p:grpSp>
        <p:nvGrpSpPr>
          <p:cNvPr id="283" name="Google Shape;283;p74" descr=" info regarding the topic quality "/>
          <p:cNvGrpSpPr/>
          <p:nvPr/>
        </p:nvGrpSpPr>
        <p:grpSpPr>
          <a:xfrm>
            <a:off x="1340675" y="1704352"/>
            <a:ext cx="9833422" cy="4727323"/>
            <a:chOff x="982409" y="2200"/>
            <a:chExt cx="9833422" cy="4727323"/>
          </a:xfrm>
        </p:grpSpPr>
        <p:sp>
          <p:nvSpPr>
            <p:cNvPr id="284" name="Google Shape;284;p74"/>
            <p:cNvSpPr/>
            <p:nvPr/>
          </p:nvSpPr>
          <p:spPr>
            <a:xfrm>
              <a:off x="982409" y="2200"/>
              <a:ext cx="1125571" cy="1125571"/>
            </a:xfrm>
            <a:prstGeom prst="chord">
              <a:avLst>
                <a:gd name="adj1" fmla="val 4800000"/>
                <a:gd name="adj2" fmla="val 1680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74"/>
            <p:cNvSpPr/>
            <p:nvPr/>
          </p:nvSpPr>
          <p:spPr>
            <a:xfrm>
              <a:off x="1094967" y="114757"/>
              <a:ext cx="900457" cy="900457"/>
            </a:xfrm>
            <a:prstGeom prst="pie">
              <a:avLst>
                <a:gd name="adj1" fmla="val 10800000"/>
                <a:gd name="adj2" fmla="val 1620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74"/>
            <p:cNvSpPr/>
            <p:nvPr/>
          </p:nvSpPr>
          <p:spPr>
            <a:xfrm rot="-5400000">
              <a:off x="-311997" y="2534736"/>
              <a:ext cx="3264157" cy="6753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74"/>
            <p:cNvSpPr txBox="1"/>
            <p:nvPr/>
          </p:nvSpPr>
          <p:spPr>
            <a:xfrm rot="-5400000">
              <a:off x="-311997" y="2534736"/>
              <a:ext cx="3264157" cy="675342"/>
            </a:xfrm>
            <a:prstGeom prst="rect">
              <a:avLst/>
            </a:prstGeom>
            <a:noFill/>
            <a:ln>
              <a:noFill/>
            </a:ln>
          </p:spPr>
          <p:txBody>
            <a:bodyPr spcFirstLastPara="1" wrap="square" lIns="0" tIns="0" rIns="0" bIns="0" anchor="b" anchorCtr="0">
              <a:noAutofit/>
            </a:bodyPr>
            <a:lstStyle/>
            <a:p>
              <a:pPr marL="0" marR="0" lvl="0" indent="0" algn="r" rtl="0">
                <a:lnSpc>
                  <a:spcPct val="90000"/>
                </a:lnSpc>
                <a:spcBef>
                  <a:spcPts val="0"/>
                </a:spcBef>
                <a:spcAft>
                  <a:spcPts val="0"/>
                </a:spcAft>
                <a:buClr>
                  <a:srgbClr val="000000"/>
                </a:buClr>
                <a:buSzPts val="2500"/>
                <a:buFont typeface="Arial"/>
                <a:buNone/>
              </a:pPr>
              <a:r>
                <a:rPr lang="en-US" sz="2500" b="0" i="0" u="none" strike="noStrike" cap="none">
                  <a:solidFill>
                    <a:srgbClr val="000000"/>
                  </a:solidFill>
                  <a:latin typeface="Arial"/>
                  <a:ea typeface="Arial"/>
                  <a:cs typeface="Arial"/>
                  <a:sym typeface="Arial"/>
                </a:rPr>
                <a:t>Quality metrics and outcomes</a:t>
              </a:r>
              <a:endParaRPr sz="2500" b="0" i="0" u="none" strike="noStrike" cap="none">
                <a:solidFill>
                  <a:srgbClr val="000000"/>
                </a:solidFill>
                <a:latin typeface="Arial"/>
                <a:ea typeface="Arial"/>
                <a:cs typeface="Arial"/>
                <a:sym typeface="Arial"/>
              </a:endParaRPr>
            </a:p>
          </p:txBody>
        </p:sp>
        <p:sp>
          <p:nvSpPr>
            <p:cNvPr id="288" name="Google Shape;288;p74"/>
            <p:cNvSpPr/>
            <p:nvPr/>
          </p:nvSpPr>
          <p:spPr>
            <a:xfrm>
              <a:off x="1770309" y="2200"/>
              <a:ext cx="3753735" cy="45022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74"/>
            <p:cNvSpPr txBox="1"/>
            <p:nvPr/>
          </p:nvSpPr>
          <p:spPr>
            <a:xfrm>
              <a:off x="1972644" y="2200"/>
              <a:ext cx="3888824" cy="4727323"/>
            </a:xfrm>
            <a:prstGeom prst="rect">
              <a:avLst/>
            </a:prstGeom>
            <a:noFill/>
            <a:ln>
              <a:noFill/>
            </a:ln>
          </p:spPr>
          <p:txBody>
            <a:bodyPr spcFirstLastPara="1" wrap="square" lIns="0" tIns="0" rIns="0" bIns="0" anchor="t" anchorCtr="0">
              <a:noAutofit/>
            </a:bodyPr>
            <a:lstStyle/>
            <a:p>
              <a:pPr marL="457200" marR="0" lvl="0" indent="-457200" algn="l" rtl="0">
                <a:lnSpc>
                  <a:spcPct val="90000"/>
                </a:lnSpc>
                <a:spcBef>
                  <a:spcPts val="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Lab analytics dashboards</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Cost of poor quality</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Blood utilization</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Morning AM labs (% resulted by </a:t>
              </a:r>
            </a:p>
            <a:p>
              <a:pPr marR="0" lvl="0" algn="l" rtl="0">
                <a:lnSpc>
                  <a:spcPct val="90000"/>
                </a:lnSpc>
                <a:spcBef>
                  <a:spcPts val="560"/>
                </a:spcBef>
                <a:spcAft>
                  <a:spcPts val="0"/>
                </a:spcAft>
                <a:buClr>
                  <a:srgbClr val="000000"/>
                </a:buClr>
                <a:buSzPts val="1600"/>
              </a:pPr>
              <a:r>
                <a:rPr lang="en-US" sz="1600" dirty="0"/>
                <a:t>        </a:t>
              </a:r>
              <a:r>
                <a:rPr lang="en-US" sz="1600" b="0" i="0" u="none" strike="noStrike" cap="none" dirty="0">
                  <a:solidFill>
                    <a:srgbClr val="000000"/>
                  </a:solidFill>
                  <a:latin typeface="Arial"/>
                  <a:ea typeface="Arial"/>
                  <a:cs typeface="Arial"/>
                  <a:sym typeface="Arial"/>
                </a:rPr>
                <a:t>8 AM / 9AM)</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Impact of TAT on LOS</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Positive cultures</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Non-conforming events (lab vs. nursing)</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Test utilization (underutilization and overutilization)</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Anatomic pathology metrics</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Patient wait times </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Customer satisfaction reports </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Blood culture contamination rates</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Pre-analytic errors report and recollection cost </a:t>
              </a:r>
              <a:endParaRPr sz="1600" b="0" i="0" u="none" strike="noStrike" cap="none" dirty="0">
                <a:solidFill>
                  <a:srgbClr val="000000"/>
                </a:solidFill>
                <a:latin typeface="Arial"/>
                <a:ea typeface="Arial"/>
                <a:cs typeface="Arial"/>
                <a:sym typeface="Arial"/>
              </a:endParaRPr>
            </a:p>
          </p:txBody>
        </p:sp>
        <p:sp>
          <p:nvSpPr>
            <p:cNvPr id="290" name="Google Shape;290;p74"/>
            <p:cNvSpPr/>
            <p:nvPr/>
          </p:nvSpPr>
          <p:spPr>
            <a:xfrm>
              <a:off x="6013737" y="2200"/>
              <a:ext cx="1125571" cy="1125571"/>
            </a:xfrm>
            <a:prstGeom prst="chord">
              <a:avLst>
                <a:gd name="adj1" fmla="val 4800000"/>
                <a:gd name="adj2" fmla="val 1680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74"/>
            <p:cNvSpPr/>
            <p:nvPr/>
          </p:nvSpPr>
          <p:spPr>
            <a:xfrm>
              <a:off x="6126294" y="114757"/>
              <a:ext cx="900457" cy="900457"/>
            </a:xfrm>
            <a:prstGeom prst="pie">
              <a:avLst>
                <a:gd name="adj1" fmla="val 5400000"/>
                <a:gd name="adj2" fmla="val 16200000"/>
              </a:avLst>
            </a:prstGeom>
            <a:solidFill>
              <a:srgbClr val="4372C3"/>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74"/>
            <p:cNvSpPr/>
            <p:nvPr/>
          </p:nvSpPr>
          <p:spPr>
            <a:xfrm rot="-5400000">
              <a:off x="4719330" y="2534736"/>
              <a:ext cx="3264157" cy="6753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74"/>
            <p:cNvSpPr txBox="1"/>
            <p:nvPr/>
          </p:nvSpPr>
          <p:spPr>
            <a:xfrm rot="-5400000">
              <a:off x="4719330" y="2534736"/>
              <a:ext cx="3264157" cy="675342"/>
            </a:xfrm>
            <a:prstGeom prst="rect">
              <a:avLst/>
            </a:prstGeom>
            <a:noFill/>
            <a:ln>
              <a:noFill/>
            </a:ln>
          </p:spPr>
          <p:txBody>
            <a:bodyPr spcFirstLastPara="1" wrap="square" lIns="0" tIns="0" rIns="0" bIns="0" anchor="b" anchorCtr="0">
              <a:noAutofit/>
            </a:bodyPr>
            <a:lstStyle/>
            <a:p>
              <a:pPr marL="0" marR="0" lvl="0" indent="0" algn="r" rtl="0">
                <a:lnSpc>
                  <a:spcPct val="90000"/>
                </a:lnSpc>
                <a:spcBef>
                  <a:spcPts val="0"/>
                </a:spcBef>
                <a:spcAft>
                  <a:spcPts val="0"/>
                </a:spcAft>
                <a:buClr>
                  <a:srgbClr val="000000"/>
                </a:buClr>
                <a:buSzPts val="2500"/>
                <a:buFont typeface="Arial"/>
                <a:buNone/>
              </a:pPr>
              <a:r>
                <a:rPr lang="en-US" sz="2500" b="0" i="0" u="none" strike="noStrike" cap="none">
                  <a:solidFill>
                    <a:srgbClr val="000000"/>
                  </a:solidFill>
                  <a:latin typeface="Arial"/>
                  <a:ea typeface="Arial"/>
                  <a:cs typeface="Arial"/>
                  <a:sym typeface="Arial"/>
                </a:rPr>
                <a:t>Accreditation</a:t>
              </a:r>
              <a:endParaRPr sz="2500" b="0" i="0" u="none" strike="noStrike" cap="none">
                <a:solidFill>
                  <a:srgbClr val="000000"/>
                </a:solidFill>
                <a:latin typeface="Arial"/>
                <a:ea typeface="Arial"/>
                <a:cs typeface="Arial"/>
                <a:sym typeface="Arial"/>
              </a:endParaRPr>
            </a:p>
          </p:txBody>
        </p:sp>
        <p:sp>
          <p:nvSpPr>
            <p:cNvPr id="294" name="Google Shape;294;p74"/>
            <p:cNvSpPr/>
            <p:nvPr/>
          </p:nvSpPr>
          <p:spPr>
            <a:xfrm>
              <a:off x="6801637" y="2200"/>
              <a:ext cx="3749368" cy="45022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74"/>
            <p:cNvSpPr txBox="1"/>
            <p:nvPr/>
          </p:nvSpPr>
          <p:spPr>
            <a:xfrm>
              <a:off x="7066463" y="2200"/>
              <a:ext cx="3749368" cy="4502285"/>
            </a:xfrm>
            <a:prstGeom prst="rect">
              <a:avLst/>
            </a:prstGeom>
            <a:noFill/>
            <a:ln>
              <a:noFill/>
            </a:ln>
          </p:spPr>
          <p:txBody>
            <a:bodyPr spcFirstLastPara="1" wrap="square" lIns="0" tIns="0" rIns="0" bIns="0" anchor="t" anchorCtr="0">
              <a:noAutofit/>
            </a:bodyPr>
            <a:lstStyle/>
            <a:p>
              <a:pPr marL="457200" marR="0" lvl="0" indent="-457200" algn="l" rtl="0">
                <a:lnSpc>
                  <a:spcPct val="90000"/>
                </a:lnSpc>
                <a:spcBef>
                  <a:spcPts val="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Promotes trust and confidence among senior leaders and healthcare providers</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Assures healthcare providers that the lab produces results that are reliable and accurate</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Successful laboratories can justify additional resources and space they need to maintain quality</a:t>
              </a:r>
              <a:endParaRPr sz="1600" b="0" i="0" u="none" strike="noStrike" cap="none" dirty="0">
                <a:solidFill>
                  <a:srgbClr val="000000"/>
                </a:solidFill>
                <a:latin typeface="Arial"/>
                <a:ea typeface="Arial"/>
                <a:cs typeface="Arial"/>
                <a:sym typeface="Arial"/>
              </a:endParaRPr>
            </a:p>
            <a:p>
              <a:pPr marL="457200" marR="0" lvl="0" indent="-457200" algn="l" rtl="0">
                <a:lnSpc>
                  <a:spcPct val="90000"/>
                </a:lnSpc>
                <a:spcBef>
                  <a:spcPts val="560"/>
                </a:spcBef>
                <a:spcAft>
                  <a:spcPts val="0"/>
                </a:spcAft>
                <a:buClr>
                  <a:srgbClr val="000000"/>
                </a:buClr>
                <a:buSzPts val="1600"/>
                <a:buFont typeface="Arial" panose="020B0604020202020204" pitchFamily="34" charset="0"/>
                <a:buChar char="•"/>
              </a:pPr>
              <a:r>
                <a:rPr lang="en-US" sz="1600" b="0" i="0" u="none" strike="noStrike" cap="none" dirty="0">
                  <a:solidFill>
                    <a:srgbClr val="000000"/>
                  </a:solidFill>
                  <a:latin typeface="Arial"/>
                  <a:ea typeface="Arial"/>
                  <a:cs typeface="Arial"/>
                  <a:sym typeface="Arial"/>
                </a:rPr>
                <a:t>Promotes lab visibility (Invite VPs, patient advocacy groups, laboratory leadership)</a:t>
              </a:r>
              <a:endParaRPr sz="1600" b="0" i="0" u="none" strike="noStrike" cap="none" dirty="0">
                <a:solidFill>
                  <a:srgbClr val="000000"/>
                </a:solidFill>
                <a:latin typeface="Arial"/>
                <a:ea typeface="Arial"/>
                <a:cs typeface="Arial"/>
                <a:sym typeface="Arial"/>
              </a:endParaRPr>
            </a:p>
          </p:txBody>
        </p:sp>
      </p:grpSp>
      <p:pic>
        <p:nvPicPr>
          <p:cNvPr id="296" name="Google Shape;296;p74" descr="Offer Value, Not Gimmicks – Trade Show Insights"/>
          <p:cNvPicPr preferRelativeResize="0"/>
          <p:nvPr/>
        </p:nvPicPr>
        <p:blipFill rotWithShape="1">
          <a:blip r:embed="rId3">
            <a:alphaModFix/>
          </a:blip>
          <a:srcRect l="7763" t="8502" r="6284" b="11091"/>
          <a:stretch/>
        </p:blipFill>
        <p:spPr>
          <a:xfrm>
            <a:off x="9572120" y="4574559"/>
            <a:ext cx="2277320" cy="2130397"/>
          </a:xfrm>
          <a:prstGeom prst="rect">
            <a:avLst/>
          </a:prstGeom>
          <a:noFill/>
          <a:ln>
            <a:no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0"/>
          <p:cNvSpPr txBox="1">
            <a:spLocks noGrp="1"/>
          </p:cNvSpPr>
          <p:nvPr>
            <p:ph type="title"/>
          </p:nvPr>
        </p:nvSpPr>
        <p:spPr>
          <a:xfrm>
            <a:off x="654744" y="518683"/>
            <a:ext cx="5399314" cy="54559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SzPts val="2800"/>
              <a:buNone/>
            </a:pPr>
            <a:r>
              <a:rPr lang="en-US" dirty="0"/>
              <a:t>Accreditation and Certification</a:t>
            </a:r>
            <a:endParaRPr dirty="0"/>
          </a:p>
        </p:txBody>
      </p:sp>
      <p:grpSp>
        <p:nvGrpSpPr>
          <p:cNvPr id="302" name="Google Shape;302;p10" descr="diagram that has info regarding the topic quality "/>
          <p:cNvGrpSpPr/>
          <p:nvPr/>
        </p:nvGrpSpPr>
        <p:grpSpPr>
          <a:xfrm>
            <a:off x="1535537" y="1417640"/>
            <a:ext cx="4446815" cy="4948571"/>
            <a:chOff x="603823" y="1114"/>
            <a:chExt cx="6160635" cy="6855770"/>
          </a:xfrm>
        </p:grpSpPr>
        <p:sp>
          <p:nvSpPr>
            <p:cNvPr id="303" name="Google Shape;303;p10"/>
            <p:cNvSpPr/>
            <p:nvPr/>
          </p:nvSpPr>
          <p:spPr>
            <a:xfrm>
              <a:off x="1029845" y="774703"/>
              <a:ext cx="5308592" cy="5308592"/>
            </a:xfrm>
            <a:prstGeom prst="blockArc">
              <a:avLst>
                <a:gd name="adj1" fmla="val 12600000"/>
                <a:gd name="adj2" fmla="val 16200000"/>
                <a:gd name="adj3" fmla="val 452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0"/>
            <p:cNvSpPr/>
            <p:nvPr/>
          </p:nvSpPr>
          <p:spPr>
            <a:xfrm>
              <a:off x="1029845" y="774703"/>
              <a:ext cx="5308592" cy="5308592"/>
            </a:xfrm>
            <a:prstGeom prst="blockArc">
              <a:avLst>
                <a:gd name="adj1" fmla="val 9000000"/>
                <a:gd name="adj2" fmla="val 12600000"/>
                <a:gd name="adj3" fmla="val 452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0"/>
            <p:cNvSpPr/>
            <p:nvPr/>
          </p:nvSpPr>
          <p:spPr>
            <a:xfrm>
              <a:off x="1029845" y="774703"/>
              <a:ext cx="5308592" cy="5308592"/>
            </a:xfrm>
            <a:prstGeom prst="blockArc">
              <a:avLst>
                <a:gd name="adj1" fmla="val 5400000"/>
                <a:gd name="adj2" fmla="val 9000000"/>
                <a:gd name="adj3" fmla="val 452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0"/>
            <p:cNvSpPr/>
            <p:nvPr/>
          </p:nvSpPr>
          <p:spPr>
            <a:xfrm>
              <a:off x="1029845" y="774703"/>
              <a:ext cx="5308592" cy="5308592"/>
            </a:xfrm>
            <a:prstGeom prst="blockArc">
              <a:avLst>
                <a:gd name="adj1" fmla="val 1800000"/>
                <a:gd name="adj2" fmla="val 5400000"/>
                <a:gd name="adj3" fmla="val 452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0"/>
            <p:cNvSpPr/>
            <p:nvPr/>
          </p:nvSpPr>
          <p:spPr>
            <a:xfrm>
              <a:off x="1029845" y="774703"/>
              <a:ext cx="5308592" cy="5308592"/>
            </a:xfrm>
            <a:prstGeom prst="blockArc">
              <a:avLst>
                <a:gd name="adj1" fmla="val 19800000"/>
                <a:gd name="adj2" fmla="val 1800000"/>
                <a:gd name="adj3" fmla="val 452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0"/>
            <p:cNvSpPr/>
            <p:nvPr/>
          </p:nvSpPr>
          <p:spPr>
            <a:xfrm>
              <a:off x="1029845" y="774703"/>
              <a:ext cx="5308592" cy="5308592"/>
            </a:xfrm>
            <a:prstGeom prst="blockArc">
              <a:avLst>
                <a:gd name="adj1" fmla="val 16200000"/>
                <a:gd name="adj2" fmla="val 19800000"/>
                <a:gd name="adj3" fmla="val 452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0"/>
            <p:cNvSpPr/>
            <p:nvPr/>
          </p:nvSpPr>
          <p:spPr>
            <a:xfrm>
              <a:off x="2493271" y="2238130"/>
              <a:ext cx="2381739" cy="2381739"/>
            </a:xfrm>
            <a:prstGeom prst="ellipse">
              <a:avLst/>
            </a:prstGeom>
            <a:solidFill>
              <a:srgbClr val="26408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0"/>
            <p:cNvSpPr txBox="1"/>
            <p:nvPr/>
          </p:nvSpPr>
          <p:spPr>
            <a:xfrm>
              <a:off x="2651564" y="2642895"/>
              <a:ext cx="2011014" cy="1684143"/>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1600" b="1" i="0" u="none" strike="noStrike" cap="none" dirty="0">
                  <a:solidFill>
                    <a:schemeClr val="bg1"/>
                  </a:solidFill>
                  <a:latin typeface="Arial"/>
                  <a:ea typeface="Arial"/>
                  <a:cs typeface="Arial"/>
                  <a:sym typeface="Arial"/>
                </a:rPr>
                <a:t>Examples of accreditation and certification</a:t>
              </a:r>
              <a:endParaRPr sz="1600" b="1" i="0" u="none" strike="noStrike" cap="none" dirty="0">
                <a:solidFill>
                  <a:schemeClr val="bg1"/>
                </a:solidFill>
                <a:latin typeface="Arial"/>
                <a:ea typeface="Arial"/>
                <a:cs typeface="Arial"/>
                <a:sym typeface="Arial"/>
              </a:endParaRPr>
            </a:p>
          </p:txBody>
        </p:sp>
        <p:sp>
          <p:nvSpPr>
            <p:cNvPr id="311" name="Google Shape;311;p10"/>
            <p:cNvSpPr/>
            <p:nvPr/>
          </p:nvSpPr>
          <p:spPr>
            <a:xfrm>
              <a:off x="2850532" y="1114"/>
              <a:ext cx="1667217" cy="1667217"/>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0"/>
            <p:cNvSpPr txBox="1"/>
            <p:nvPr/>
          </p:nvSpPr>
          <p:spPr>
            <a:xfrm>
              <a:off x="3094690" y="245272"/>
              <a:ext cx="1178901" cy="117890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ASCP</a:t>
              </a:r>
              <a:endParaRPr sz="1600" b="1" i="0" u="none" strike="noStrike" cap="none">
                <a:solidFill>
                  <a:schemeClr val="dk1"/>
                </a:solidFill>
                <a:latin typeface="Arial"/>
                <a:ea typeface="Arial"/>
                <a:cs typeface="Arial"/>
                <a:sym typeface="Arial"/>
              </a:endParaRPr>
            </a:p>
          </p:txBody>
        </p:sp>
        <p:sp>
          <p:nvSpPr>
            <p:cNvPr id="313" name="Google Shape;313;p10"/>
            <p:cNvSpPr/>
            <p:nvPr/>
          </p:nvSpPr>
          <p:spPr>
            <a:xfrm>
              <a:off x="5097241" y="1298252"/>
              <a:ext cx="1667217" cy="1667217"/>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0"/>
            <p:cNvSpPr txBox="1"/>
            <p:nvPr/>
          </p:nvSpPr>
          <p:spPr>
            <a:xfrm>
              <a:off x="5341399" y="1542410"/>
              <a:ext cx="1178901" cy="117890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TJC, CAP, AABB</a:t>
              </a:r>
              <a:endParaRPr sz="1600" b="1" i="0" u="none" strike="noStrike" cap="none">
                <a:solidFill>
                  <a:schemeClr val="dk1"/>
                </a:solidFill>
                <a:latin typeface="Arial"/>
                <a:ea typeface="Arial"/>
                <a:cs typeface="Arial"/>
                <a:sym typeface="Arial"/>
              </a:endParaRPr>
            </a:p>
          </p:txBody>
        </p:sp>
        <p:sp>
          <p:nvSpPr>
            <p:cNvPr id="315" name="Google Shape;315;p10"/>
            <p:cNvSpPr/>
            <p:nvPr/>
          </p:nvSpPr>
          <p:spPr>
            <a:xfrm>
              <a:off x="5097241" y="3892529"/>
              <a:ext cx="1667217" cy="1667217"/>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0"/>
            <p:cNvSpPr txBox="1"/>
            <p:nvPr/>
          </p:nvSpPr>
          <p:spPr>
            <a:xfrm>
              <a:off x="5341399" y="4136687"/>
              <a:ext cx="1178901" cy="117890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ISO 15189</a:t>
              </a:r>
              <a:endParaRPr sz="1600" b="1" i="0" u="none" strike="noStrike" cap="none">
                <a:solidFill>
                  <a:schemeClr val="dk1"/>
                </a:solidFill>
                <a:latin typeface="Arial"/>
                <a:ea typeface="Arial"/>
                <a:cs typeface="Arial"/>
                <a:sym typeface="Arial"/>
              </a:endParaRPr>
            </a:p>
          </p:txBody>
        </p:sp>
        <p:sp>
          <p:nvSpPr>
            <p:cNvPr id="317" name="Google Shape;317;p10"/>
            <p:cNvSpPr/>
            <p:nvPr/>
          </p:nvSpPr>
          <p:spPr>
            <a:xfrm>
              <a:off x="2850532" y="5189667"/>
              <a:ext cx="1667217" cy="1667217"/>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0"/>
            <p:cNvSpPr txBox="1"/>
            <p:nvPr/>
          </p:nvSpPr>
          <p:spPr>
            <a:xfrm>
              <a:off x="2896815" y="5422365"/>
              <a:ext cx="1567887" cy="1178901"/>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b="1" i="0" u="none" strike="noStrike" cap="none" dirty="0">
                  <a:solidFill>
                    <a:schemeClr val="dk1"/>
                  </a:solidFill>
                  <a:latin typeface="Arial"/>
                  <a:ea typeface="Arial"/>
                  <a:cs typeface="Arial"/>
                  <a:sym typeface="Arial"/>
                </a:rPr>
                <a:t>Leading Laboratories </a:t>
              </a:r>
              <a:endParaRPr b="1" i="0" u="none" strike="noStrike" cap="none" dirty="0">
                <a:solidFill>
                  <a:schemeClr val="dk1"/>
                </a:solidFill>
                <a:latin typeface="Arial"/>
                <a:ea typeface="Arial"/>
                <a:cs typeface="Arial"/>
                <a:sym typeface="Arial"/>
              </a:endParaRPr>
            </a:p>
          </p:txBody>
        </p:sp>
        <p:sp>
          <p:nvSpPr>
            <p:cNvPr id="319" name="Google Shape;319;p10"/>
            <p:cNvSpPr/>
            <p:nvPr/>
          </p:nvSpPr>
          <p:spPr>
            <a:xfrm>
              <a:off x="603823" y="3892529"/>
              <a:ext cx="1667217" cy="1667217"/>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0"/>
            <p:cNvSpPr txBox="1"/>
            <p:nvPr/>
          </p:nvSpPr>
          <p:spPr>
            <a:xfrm>
              <a:off x="847981" y="4136687"/>
              <a:ext cx="1178901" cy="117890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VP Six Sigma </a:t>
              </a:r>
              <a:endParaRPr sz="1600" b="1" i="0" u="none" strike="noStrike" cap="none" dirty="0">
                <a:solidFill>
                  <a:schemeClr val="dk1"/>
                </a:solidFill>
                <a:latin typeface="Arial"/>
                <a:ea typeface="Arial"/>
                <a:cs typeface="Arial"/>
                <a:sym typeface="Arial"/>
              </a:endParaRPr>
            </a:p>
          </p:txBody>
        </p:sp>
        <p:sp>
          <p:nvSpPr>
            <p:cNvPr id="321" name="Google Shape;321;p10"/>
            <p:cNvSpPr/>
            <p:nvPr/>
          </p:nvSpPr>
          <p:spPr>
            <a:xfrm>
              <a:off x="603823" y="1298252"/>
              <a:ext cx="1667217" cy="1667217"/>
            </a:xfrm>
            <a:prstGeom prst="ellipse">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0"/>
            <p:cNvSpPr txBox="1"/>
            <p:nvPr/>
          </p:nvSpPr>
          <p:spPr>
            <a:xfrm>
              <a:off x="847981" y="1542410"/>
              <a:ext cx="1178901" cy="117890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NAHQ CPHQ</a:t>
              </a:r>
              <a:endParaRPr sz="1600" b="1" i="0" u="none" strike="noStrike" cap="none">
                <a:solidFill>
                  <a:schemeClr val="dk1"/>
                </a:solidFill>
                <a:latin typeface="Arial"/>
                <a:ea typeface="Arial"/>
                <a:cs typeface="Arial"/>
                <a:sym typeface="Arial"/>
              </a:endParaRPr>
            </a:p>
          </p:txBody>
        </p:sp>
      </p:grpSp>
      <p:grpSp>
        <p:nvGrpSpPr>
          <p:cNvPr id="323" name="Google Shape;323;p10" descr="boxes that have info regarding the topic accreditation "/>
          <p:cNvGrpSpPr/>
          <p:nvPr/>
        </p:nvGrpSpPr>
        <p:grpSpPr>
          <a:xfrm>
            <a:off x="7527472" y="2186585"/>
            <a:ext cx="3866253" cy="4432316"/>
            <a:chOff x="0" y="154"/>
            <a:chExt cx="4446815" cy="5097879"/>
          </a:xfrm>
        </p:grpSpPr>
        <p:sp>
          <p:nvSpPr>
            <p:cNvPr id="324" name="Google Shape;324;p10"/>
            <p:cNvSpPr/>
            <p:nvPr/>
          </p:nvSpPr>
          <p:spPr>
            <a:xfrm>
              <a:off x="0" y="4595185"/>
              <a:ext cx="4446815" cy="502848"/>
            </a:xfrm>
            <a:prstGeom prst="rect">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0"/>
            <p:cNvSpPr txBox="1"/>
            <p:nvPr/>
          </p:nvSpPr>
          <p:spPr>
            <a:xfrm>
              <a:off x="0" y="4595185"/>
              <a:ext cx="4446815" cy="502848"/>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Surveillance and reassessment</a:t>
              </a:r>
              <a:endParaRPr sz="1700" b="1" i="0" u="none" strike="noStrike" cap="none">
                <a:solidFill>
                  <a:schemeClr val="lt1"/>
                </a:solidFill>
                <a:latin typeface="Arial"/>
                <a:ea typeface="Arial"/>
                <a:cs typeface="Arial"/>
                <a:sym typeface="Arial"/>
              </a:endParaRPr>
            </a:p>
          </p:txBody>
        </p:sp>
        <p:sp>
          <p:nvSpPr>
            <p:cNvPr id="326" name="Google Shape;326;p10"/>
            <p:cNvSpPr/>
            <p:nvPr/>
          </p:nvSpPr>
          <p:spPr>
            <a:xfrm rot="10800000">
              <a:off x="0" y="3829347"/>
              <a:ext cx="4446815" cy="773381"/>
            </a:xfrm>
            <a:prstGeom prst="upArrowCallout">
              <a:avLst>
                <a:gd name="adj1" fmla="val 25000"/>
                <a:gd name="adj2" fmla="val 25000"/>
                <a:gd name="adj3" fmla="val 25000"/>
                <a:gd name="adj4" fmla="val 64977"/>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0"/>
            <p:cNvSpPr txBox="1"/>
            <p:nvPr/>
          </p:nvSpPr>
          <p:spPr>
            <a:xfrm>
              <a:off x="0" y="3829347"/>
              <a:ext cx="4446815" cy="502520"/>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Accreditation decision</a:t>
              </a:r>
              <a:endParaRPr sz="1700" b="1" i="0" u="none" strike="noStrike" cap="none">
                <a:solidFill>
                  <a:schemeClr val="lt1"/>
                </a:solidFill>
                <a:latin typeface="Arial"/>
                <a:ea typeface="Arial"/>
                <a:cs typeface="Arial"/>
                <a:sym typeface="Arial"/>
              </a:endParaRPr>
            </a:p>
          </p:txBody>
        </p:sp>
        <p:sp>
          <p:nvSpPr>
            <p:cNvPr id="328" name="Google Shape;328;p10"/>
            <p:cNvSpPr/>
            <p:nvPr/>
          </p:nvSpPr>
          <p:spPr>
            <a:xfrm rot="10800000">
              <a:off x="0" y="3063508"/>
              <a:ext cx="4446815" cy="773381"/>
            </a:xfrm>
            <a:prstGeom prst="upArrowCallout">
              <a:avLst>
                <a:gd name="adj1" fmla="val 25000"/>
                <a:gd name="adj2" fmla="val 25000"/>
                <a:gd name="adj3" fmla="val 25000"/>
                <a:gd name="adj4" fmla="val 64977"/>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0"/>
            <p:cNvSpPr txBox="1"/>
            <p:nvPr/>
          </p:nvSpPr>
          <p:spPr>
            <a:xfrm>
              <a:off x="0" y="3063508"/>
              <a:ext cx="4446815" cy="502520"/>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Corrective action and/or follow-up visit</a:t>
              </a:r>
              <a:endParaRPr sz="1700" b="1" i="0" u="none" strike="noStrike" cap="none">
                <a:solidFill>
                  <a:schemeClr val="lt1"/>
                </a:solidFill>
                <a:latin typeface="Arial"/>
                <a:ea typeface="Arial"/>
                <a:cs typeface="Arial"/>
                <a:sym typeface="Arial"/>
              </a:endParaRPr>
            </a:p>
          </p:txBody>
        </p:sp>
        <p:sp>
          <p:nvSpPr>
            <p:cNvPr id="330" name="Google Shape;330;p10"/>
            <p:cNvSpPr/>
            <p:nvPr/>
          </p:nvSpPr>
          <p:spPr>
            <a:xfrm rot="10800000">
              <a:off x="0" y="2297670"/>
              <a:ext cx="4446815" cy="773381"/>
            </a:xfrm>
            <a:prstGeom prst="upArrowCallout">
              <a:avLst>
                <a:gd name="adj1" fmla="val 25000"/>
                <a:gd name="adj2" fmla="val 25000"/>
                <a:gd name="adj3" fmla="val 25000"/>
                <a:gd name="adj4" fmla="val 64977"/>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0"/>
            <p:cNvSpPr txBox="1"/>
            <p:nvPr/>
          </p:nvSpPr>
          <p:spPr>
            <a:xfrm>
              <a:off x="0" y="2297670"/>
              <a:ext cx="4446815" cy="502520"/>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Accreditation assessment</a:t>
              </a:r>
              <a:endParaRPr sz="1700" b="1" i="0" u="none" strike="noStrike" cap="none">
                <a:solidFill>
                  <a:schemeClr val="lt1"/>
                </a:solidFill>
                <a:latin typeface="Arial"/>
                <a:ea typeface="Arial"/>
                <a:cs typeface="Arial"/>
                <a:sym typeface="Arial"/>
              </a:endParaRPr>
            </a:p>
          </p:txBody>
        </p:sp>
        <p:sp>
          <p:nvSpPr>
            <p:cNvPr id="332" name="Google Shape;332;p10"/>
            <p:cNvSpPr/>
            <p:nvPr/>
          </p:nvSpPr>
          <p:spPr>
            <a:xfrm rot="10800000">
              <a:off x="0" y="1531831"/>
              <a:ext cx="4446815" cy="773381"/>
            </a:xfrm>
            <a:prstGeom prst="upArrowCallout">
              <a:avLst>
                <a:gd name="adj1" fmla="val 25000"/>
                <a:gd name="adj2" fmla="val 25000"/>
                <a:gd name="adj3" fmla="val 25000"/>
                <a:gd name="adj4" fmla="val 64977"/>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0"/>
            <p:cNvSpPr txBox="1"/>
            <p:nvPr/>
          </p:nvSpPr>
          <p:spPr>
            <a:xfrm>
              <a:off x="0" y="1531831"/>
              <a:ext cx="4446815" cy="502520"/>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Document review</a:t>
              </a:r>
              <a:endParaRPr sz="1700" b="1" i="0" u="none" strike="noStrike" cap="none">
                <a:solidFill>
                  <a:schemeClr val="lt1"/>
                </a:solidFill>
                <a:latin typeface="Arial"/>
                <a:ea typeface="Arial"/>
                <a:cs typeface="Arial"/>
                <a:sym typeface="Arial"/>
              </a:endParaRPr>
            </a:p>
          </p:txBody>
        </p:sp>
        <p:sp>
          <p:nvSpPr>
            <p:cNvPr id="334" name="Google Shape;334;p10"/>
            <p:cNvSpPr/>
            <p:nvPr/>
          </p:nvSpPr>
          <p:spPr>
            <a:xfrm rot="10800000">
              <a:off x="0" y="765992"/>
              <a:ext cx="4446815" cy="773381"/>
            </a:xfrm>
            <a:prstGeom prst="upArrowCallout">
              <a:avLst>
                <a:gd name="adj1" fmla="val 25000"/>
                <a:gd name="adj2" fmla="val 25000"/>
                <a:gd name="adj3" fmla="val 25000"/>
                <a:gd name="adj4" fmla="val 64977"/>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0"/>
            <p:cNvSpPr txBox="1"/>
            <p:nvPr/>
          </p:nvSpPr>
          <p:spPr>
            <a:xfrm>
              <a:off x="0" y="765992"/>
              <a:ext cx="4446815" cy="502520"/>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Application</a:t>
              </a:r>
              <a:endParaRPr sz="1700" b="1" i="0" u="none" strike="noStrike" cap="none">
                <a:solidFill>
                  <a:schemeClr val="lt1"/>
                </a:solidFill>
                <a:latin typeface="Arial"/>
                <a:ea typeface="Arial"/>
                <a:cs typeface="Arial"/>
                <a:sym typeface="Arial"/>
              </a:endParaRPr>
            </a:p>
          </p:txBody>
        </p:sp>
        <p:sp>
          <p:nvSpPr>
            <p:cNvPr id="336" name="Google Shape;336;p10"/>
            <p:cNvSpPr/>
            <p:nvPr/>
          </p:nvSpPr>
          <p:spPr>
            <a:xfrm rot="10800000">
              <a:off x="0" y="154"/>
              <a:ext cx="4446815" cy="773381"/>
            </a:xfrm>
            <a:prstGeom prst="upArrowCallout">
              <a:avLst>
                <a:gd name="adj1" fmla="val 25000"/>
                <a:gd name="adj2" fmla="val 25000"/>
                <a:gd name="adj3" fmla="val 25000"/>
                <a:gd name="adj4" fmla="val 64977"/>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0"/>
            <p:cNvSpPr txBox="1"/>
            <p:nvPr/>
          </p:nvSpPr>
          <p:spPr>
            <a:xfrm>
              <a:off x="0" y="154"/>
              <a:ext cx="4446815" cy="502520"/>
            </a:xfrm>
            <a:prstGeom prst="rect">
              <a:avLst/>
            </a:prstGeom>
            <a:noFill/>
            <a:ln>
              <a:noFill/>
            </a:ln>
          </p:spPr>
          <p:txBody>
            <a:bodyPr spcFirstLastPara="1" wrap="square" lIns="120900" tIns="120900" rIns="120900" bIns="12090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Quote</a:t>
              </a:r>
              <a:endParaRPr sz="1700" b="1" i="0" u="none" strike="noStrike" cap="none">
                <a:solidFill>
                  <a:schemeClr val="lt1"/>
                </a:solidFill>
                <a:latin typeface="Arial"/>
                <a:ea typeface="Arial"/>
                <a:cs typeface="Arial"/>
                <a:sym typeface="Arial"/>
              </a:endParaRPr>
            </a:p>
          </p:txBody>
        </p:sp>
      </p:grpSp>
      <p:sp>
        <p:nvSpPr>
          <p:cNvPr id="338" name="Google Shape;338;p10"/>
          <p:cNvSpPr txBox="1"/>
          <p:nvPr/>
        </p:nvSpPr>
        <p:spPr>
          <a:xfrm>
            <a:off x="7407729" y="1738534"/>
            <a:ext cx="478427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26408F"/>
                </a:solidFill>
                <a:latin typeface="Arial"/>
                <a:ea typeface="Arial"/>
                <a:cs typeface="Arial"/>
                <a:sym typeface="Arial"/>
              </a:rPr>
              <a:t>Process for Achieving Accreditation:</a:t>
            </a:r>
            <a:endParaRPr sz="1800" b="1" i="0" u="none" strike="noStrike" cap="none" dirty="0">
              <a:solidFill>
                <a:srgbClr val="26408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1"/>
          <p:cNvSpPr txBox="1">
            <a:spLocks noGrp="1"/>
          </p:cNvSpPr>
          <p:nvPr>
            <p:ph type="title"/>
          </p:nvPr>
        </p:nvSpPr>
        <p:spPr>
          <a:xfrm>
            <a:off x="838200" y="1238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a:t>Using Certifications and Accreditation for Visibility</a:t>
            </a:r>
            <a:endParaRPr/>
          </a:p>
        </p:txBody>
      </p:sp>
      <p:sp>
        <p:nvSpPr>
          <p:cNvPr id="345" name="Google Shape;345;p11"/>
          <p:cNvSpPr txBox="1">
            <a:spLocks noGrp="1"/>
          </p:cNvSpPr>
          <p:nvPr>
            <p:ph type="body" idx="1"/>
          </p:nvPr>
        </p:nvSpPr>
        <p:spPr>
          <a:xfrm>
            <a:off x="838200" y="1825625"/>
            <a:ext cx="3488870" cy="3366861"/>
          </a:xfrm>
          <a:prstGeom prst="rect">
            <a:avLst/>
          </a:prstGeom>
          <a:noFill/>
          <a:ln>
            <a:noFill/>
          </a:ln>
        </p:spPr>
        <p:txBody>
          <a:bodyPr spcFirstLastPara="1" wrap="square" lIns="91425" tIns="45700" rIns="91425" bIns="45700" anchor="ctr" anchorCtr="0">
            <a:normAutofit/>
          </a:bodyPr>
          <a:lstStyle/>
          <a:p>
            <a:pPr marL="106679" lvl="0" indent="0" rtl="0">
              <a:lnSpc>
                <a:spcPct val="110000"/>
              </a:lnSpc>
              <a:spcBef>
                <a:spcPts val="600"/>
              </a:spcBef>
              <a:spcAft>
                <a:spcPts val="0"/>
              </a:spcAft>
              <a:buSzPts val="1920"/>
              <a:buNone/>
            </a:pPr>
            <a:r>
              <a:rPr lang="en-US" dirty="0"/>
              <a:t>Obtaining certifications that bring value to the laboratory and are common in other areas of the hospital can garner more respect for the laboratory</a:t>
            </a:r>
            <a:endParaRPr dirty="0"/>
          </a:p>
        </p:txBody>
      </p:sp>
      <p:grpSp>
        <p:nvGrpSpPr>
          <p:cNvPr id="346" name="Google Shape;346;p11" descr="boxes that have info regarding the topic quality "/>
          <p:cNvGrpSpPr/>
          <p:nvPr/>
        </p:nvGrpSpPr>
        <p:grpSpPr>
          <a:xfrm>
            <a:off x="4330501" y="1889122"/>
            <a:ext cx="7160264" cy="4346838"/>
            <a:chOff x="3431" y="256265"/>
            <a:chExt cx="7160264" cy="4346838"/>
          </a:xfrm>
        </p:grpSpPr>
        <p:sp>
          <p:nvSpPr>
            <p:cNvPr id="347" name="Google Shape;347;p11"/>
            <p:cNvSpPr/>
            <p:nvPr/>
          </p:nvSpPr>
          <p:spPr>
            <a:xfrm>
              <a:off x="3431" y="1004740"/>
              <a:ext cx="1754966" cy="72579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1"/>
            <p:cNvSpPr txBox="1"/>
            <p:nvPr/>
          </p:nvSpPr>
          <p:spPr>
            <a:xfrm>
              <a:off x="3431" y="1004740"/>
              <a:ext cx="1754966" cy="725793"/>
            </a:xfrm>
            <a:prstGeom prst="rect">
              <a:avLst/>
            </a:prstGeom>
            <a:noFill/>
            <a:ln>
              <a:noFill/>
            </a:ln>
          </p:spPr>
          <p:txBody>
            <a:bodyPr spcFirstLastPara="1" wrap="square" lIns="163575" tIns="58400" rIns="163575" bIns="58400" anchor="ctr" anchorCtr="0">
              <a:noAutofit/>
            </a:bodyPr>
            <a:lstStyle/>
            <a:p>
              <a:pPr marL="0" marR="0" lvl="0" indent="0" algn="r" rtl="0">
                <a:lnSpc>
                  <a:spcPct val="9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Ensure Quality</a:t>
              </a:r>
              <a:endParaRPr sz="2300" b="0" i="0" u="none" strike="noStrike" cap="none">
                <a:solidFill>
                  <a:srgbClr val="000000"/>
                </a:solidFill>
                <a:latin typeface="Arial"/>
                <a:ea typeface="Arial"/>
                <a:cs typeface="Arial"/>
                <a:sym typeface="Arial"/>
              </a:endParaRPr>
            </a:p>
          </p:txBody>
        </p:sp>
        <p:sp>
          <p:nvSpPr>
            <p:cNvPr id="349" name="Google Shape;349;p11"/>
            <p:cNvSpPr/>
            <p:nvPr/>
          </p:nvSpPr>
          <p:spPr>
            <a:xfrm>
              <a:off x="1758397" y="256265"/>
              <a:ext cx="350993" cy="2222743"/>
            </a:xfrm>
            <a:prstGeom prst="leftBrace">
              <a:avLst>
                <a:gd name="adj1" fmla="val 35000"/>
                <a:gd name="adj2" fmla="val 50000"/>
              </a:avLst>
            </a:prstGeom>
            <a:noFill/>
            <a:ln w="25400" cap="flat" cmpd="sng">
              <a:solidFill>
                <a:srgbClr val="345A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1"/>
            <p:cNvSpPr/>
            <p:nvPr/>
          </p:nvSpPr>
          <p:spPr>
            <a:xfrm>
              <a:off x="2249788" y="256265"/>
              <a:ext cx="4773509" cy="2222743"/>
            </a:xfrm>
            <a:prstGeom prst="rect">
              <a:avLst/>
            </a:prstGeom>
            <a:solidFill>
              <a:srgbClr val="4372C3"/>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1"/>
            <p:cNvSpPr txBox="1"/>
            <p:nvPr/>
          </p:nvSpPr>
          <p:spPr>
            <a:xfrm>
              <a:off x="2390186" y="256265"/>
              <a:ext cx="4773509" cy="2222743"/>
            </a:xfrm>
            <a:prstGeom prst="rect">
              <a:avLst/>
            </a:prstGeom>
            <a:noFill/>
            <a:ln>
              <a:noFill/>
            </a:ln>
            <a:effectLst/>
          </p:spPr>
          <p:txBody>
            <a:bodyPr spcFirstLastPara="1" wrap="square" lIns="87625" tIns="87625" rIns="87625" bIns="87625" anchor="ctr" anchorCtr="0">
              <a:noAutofit/>
            </a:bodyPr>
            <a:lstStyle/>
            <a:p>
              <a:pPr marL="228600" marR="0" lvl="1" indent="-228600" algn="l" rtl="0">
                <a:lnSpc>
                  <a:spcPct val="90000"/>
                </a:lnSpc>
                <a:spcBef>
                  <a:spcPts val="0"/>
                </a:spcBef>
                <a:spcAft>
                  <a:spcPts val="0"/>
                </a:spcAft>
                <a:buClr>
                  <a:srgbClr val="000000"/>
                </a:buClr>
                <a:buSzPts val="2300"/>
                <a:buFont typeface="Arial"/>
                <a:buChar char="••"/>
              </a:pPr>
              <a:r>
                <a:rPr lang="en-US" sz="2000" b="0" i="0" u="none" strike="noStrike" cap="none" dirty="0">
                  <a:solidFill>
                    <a:schemeClr val="lt1"/>
                  </a:solidFill>
                  <a:latin typeface="Arial"/>
                  <a:ea typeface="Arial"/>
                  <a:cs typeface="Arial"/>
                  <a:sym typeface="Arial"/>
                </a:rPr>
                <a:t>Lab Certifications</a:t>
              </a:r>
              <a:endParaRPr sz="2000" b="0" i="0" u="none" strike="noStrike" cap="none" dirty="0">
                <a:solidFill>
                  <a:schemeClr val="lt1"/>
                </a:solidFill>
                <a:latin typeface="Arial"/>
                <a:ea typeface="Arial"/>
                <a:cs typeface="Arial"/>
                <a:sym typeface="Arial"/>
              </a:endParaRPr>
            </a:p>
            <a:p>
              <a:pPr marL="457200" marR="0" lvl="2" indent="-228600" algn="l" rtl="0">
                <a:lnSpc>
                  <a:spcPct val="90000"/>
                </a:lnSpc>
                <a:spcBef>
                  <a:spcPts val="345"/>
                </a:spcBef>
                <a:spcAft>
                  <a:spcPts val="0"/>
                </a:spcAft>
                <a:buClr>
                  <a:srgbClr val="000000"/>
                </a:buClr>
                <a:buSzPts val="2300"/>
                <a:buFont typeface="Arial"/>
                <a:buChar char="••"/>
              </a:pPr>
              <a:r>
                <a:rPr lang="en-US" sz="2000" b="0" i="0" u="none" strike="noStrike" cap="none" dirty="0">
                  <a:solidFill>
                    <a:schemeClr val="lt1"/>
                  </a:solidFill>
                  <a:latin typeface="Arial"/>
                  <a:ea typeface="Arial"/>
                  <a:cs typeface="Arial"/>
                  <a:sym typeface="Arial"/>
                </a:rPr>
                <a:t>ASCP BOC</a:t>
              </a:r>
              <a:endParaRPr sz="2000" b="0" i="0" u="none" strike="noStrike" cap="none" dirty="0">
                <a:solidFill>
                  <a:schemeClr val="lt1"/>
                </a:solidFill>
                <a:latin typeface="Arial"/>
                <a:ea typeface="Arial"/>
                <a:cs typeface="Arial"/>
                <a:sym typeface="Arial"/>
              </a:endParaRPr>
            </a:p>
            <a:p>
              <a:pPr marL="228600" marR="0" lvl="1" indent="-228600" algn="l" rtl="0">
                <a:lnSpc>
                  <a:spcPct val="90000"/>
                </a:lnSpc>
                <a:spcBef>
                  <a:spcPts val="345"/>
                </a:spcBef>
                <a:spcAft>
                  <a:spcPts val="0"/>
                </a:spcAft>
                <a:buClr>
                  <a:srgbClr val="000000"/>
                </a:buClr>
                <a:buSzPts val="2300"/>
                <a:buFont typeface="Arial"/>
                <a:buChar char="••"/>
              </a:pPr>
              <a:r>
                <a:rPr lang="en-US" sz="2000" b="0" i="0" u="none" strike="noStrike" cap="none" dirty="0">
                  <a:solidFill>
                    <a:schemeClr val="lt1"/>
                  </a:solidFill>
                  <a:latin typeface="Arial"/>
                  <a:ea typeface="Arial"/>
                  <a:cs typeface="Arial"/>
                  <a:sym typeface="Arial"/>
                </a:rPr>
                <a:t>Healthcare / External Certifications</a:t>
              </a:r>
              <a:endParaRPr sz="2000" b="0" i="0" u="none" strike="noStrike" cap="none" dirty="0">
                <a:solidFill>
                  <a:schemeClr val="lt1"/>
                </a:solidFill>
                <a:latin typeface="Arial"/>
                <a:ea typeface="Arial"/>
                <a:cs typeface="Arial"/>
                <a:sym typeface="Arial"/>
              </a:endParaRPr>
            </a:p>
            <a:p>
              <a:pPr marL="457200" marR="0" lvl="2" indent="-228600" algn="l" rtl="0">
                <a:lnSpc>
                  <a:spcPct val="90000"/>
                </a:lnSpc>
                <a:spcBef>
                  <a:spcPts val="345"/>
                </a:spcBef>
                <a:spcAft>
                  <a:spcPts val="0"/>
                </a:spcAft>
                <a:buClr>
                  <a:srgbClr val="000000"/>
                </a:buClr>
                <a:buSzPts val="2300"/>
                <a:buFont typeface="Arial"/>
                <a:buChar char="••"/>
              </a:pPr>
              <a:r>
                <a:rPr lang="en-US" sz="2000" b="0" i="0" u="none" strike="noStrike" cap="none" dirty="0">
                  <a:solidFill>
                    <a:schemeClr val="lt1"/>
                  </a:solidFill>
                  <a:latin typeface="Arial"/>
                  <a:ea typeface="Arial"/>
                  <a:cs typeface="Arial"/>
                  <a:sym typeface="Arial"/>
                </a:rPr>
                <a:t>NAHQ CPHQ*</a:t>
              </a:r>
              <a:endParaRPr sz="2000" b="0" i="0" u="none" strike="noStrike" cap="none" dirty="0">
                <a:solidFill>
                  <a:schemeClr val="lt1"/>
                </a:solidFill>
                <a:latin typeface="Arial"/>
                <a:ea typeface="Arial"/>
                <a:cs typeface="Arial"/>
                <a:sym typeface="Arial"/>
              </a:endParaRPr>
            </a:p>
            <a:p>
              <a:pPr marL="457200" marR="0" lvl="2" indent="-228600" algn="l" rtl="0">
                <a:lnSpc>
                  <a:spcPct val="90000"/>
                </a:lnSpc>
                <a:spcBef>
                  <a:spcPts val="345"/>
                </a:spcBef>
                <a:spcAft>
                  <a:spcPts val="0"/>
                </a:spcAft>
                <a:buClr>
                  <a:srgbClr val="000000"/>
                </a:buClr>
                <a:buSzPts val="2300"/>
                <a:buFont typeface="Arial"/>
                <a:buChar char="••"/>
              </a:pPr>
              <a:r>
                <a:rPr lang="en-US" sz="2000" b="0" i="0" u="none" strike="noStrike" cap="none" dirty="0">
                  <a:solidFill>
                    <a:schemeClr val="lt1"/>
                  </a:solidFill>
                  <a:latin typeface="Arial"/>
                  <a:ea typeface="Arial"/>
                  <a:cs typeface="Arial"/>
                  <a:sym typeface="Arial"/>
                </a:rPr>
                <a:t>Lean Six Sigma Black Belt</a:t>
              </a:r>
              <a:endParaRPr sz="2000" b="0" i="0" u="none" strike="noStrike" cap="none" dirty="0">
                <a:solidFill>
                  <a:schemeClr val="lt1"/>
                </a:solidFill>
                <a:latin typeface="Arial"/>
                <a:ea typeface="Arial"/>
                <a:cs typeface="Arial"/>
                <a:sym typeface="Arial"/>
              </a:endParaRPr>
            </a:p>
          </p:txBody>
        </p:sp>
        <p:sp>
          <p:nvSpPr>
            <p:cNvPr id="352" name="Google Shape;352;p11"/>
            <p:cNvSpPr/>
            <p:nvPr/>
          </p:nvSpPr>
          <p:spPr>
            <a:xfrm>
              <a:off x="3431" y="3219559"/>
              <a:ext cx="1754966" cy="72579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1"/>
            <p:cNvSpPr txBox="1"/>
            <p:nvPr/>
          </p:nvSpPr>
          <p:spPr>
            <a:xfrm>
              <a:off x="3431" y="3219559"/>
              <a:ext cx="1754966" cy="725793"/>
            </a:xfrm>
            <a:prstGeom prst="rect">
              <a:avLst/>
            </a:prstGeom>
            <a:noFill/>
            <a:ln>
              <a:noFill/>
            </a:ln>
          </p:spPr>
          <p:txBody>
            <a:bodyPr spcFirstLastPara="1" wrap="square" lIns="163575" tIns="58400" rIns="163575" bIns="58400" anchor="ctr" anchorCtr="0">
              <a:noAutofit/>
            </a:bodyPr>
            <a:lstStyle/>
            <a:p>
              <a:pPr marL="0" marR="0" lvl="0" indent="0" algn="r" rtl="0">
                <a:lnSpc>
                  <a:spcPct val="90000"/>
                </a:lnSpc>
                <a:spcBef>
                  <a:spcPts val="0"/>
                </a:spcBef>
                <a:spcAft>
                  <a:spcPts val="0"/>
                </a:spcAft>
                <a:buClr>
                  <a:srgbClr val="000000"/>
                </a:buClr>
                <a:buSzPts val="2300"/>
                <a:buFont typeface="Arial"/>
                <a:buNone/>
              </a:pPr>
              <a:r>
                <a:rPr lang="en-US" sz="2300" b="0" i="0" u="none" strike="noStrike" cap="none">
                  <a:solidFill>
                    <a:srgbClr val="000000"/>
                  </a:solidFill>
                  <a:latin typeface="Arial"/>
                  <a:ea typeface="Arial"/>
                  <a:cs typeface="Arial"/>
                  <a:sym typeface="Arial"/>
                </a:rPr>
                <a:t>Create Visibility</a:t>
              </a:r>
              <a:endParaRPr sz="2300" b="0" i="0" u="none" strike="noStrike" cap="none">
                <a:solidFill>
                  <a:srgbClr val="000000"/>
                </a:solidFill>
                <a:latin typeface="Arial"/>
                <a:ea typeface="Arial"/>
                <a:cs typeface="Arial"/>
                <a:sym typeface="Arial"/>
              </a:endParaRPr>
            </a:p>
          </p:txBody>
        </p:sp>
        <p:sp>
          <p:nvSpPr>
            <p:cNvPr id="354" name="Google Shape;354;p11"/>
            <p:cNvSpPr/>
            <p:nvPr/>
          </p:nvSpPr>
          <p:spPr>
            <a:xfrm>
              <a:off x="1758397" y="2561809"/>
              <a:ext cx="350993" cy="2041294"/>
            </a:xfrm>
            <a:prstGeom prst="leftBrace">
              <a:avLst>
                <a:gd name="adj1" fmla="val 35000"/>
                <a:gd name="adj2" fmla="val 50000"/>
              </a:avLst>
            </a:prstGeom>
            <a:noFill/>
            <a:ln w="25400" cap="flat" cmpd="sng">
              <a:solidFill>
                <a:srgbClr val="345A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1"/>
            <p:cNvSpPr/>
            <p:nvPr/>
          </p:nvSpPr>
          <p:spPr>
            <a:xfrm>
              <a:off x="2249788" y="2561809"/>
              <a:ext cx="4773509" cy="2041294"/>
            </a:xfrm>
            <a:prstGeom prst="rect">
              <a:avLst/>
            </a:prstGeom>
            <a:solidFill>
              <a:srgbClr val="4372C3"/>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1"/>
            <p:cNvSpPr txBox="1"/>
            <p:nvPr/>
          </p:nvSpPr>
          <p:spPr>
            <a:xfrm>
              <a:off x="2390185" y="2561809"/>
              <a:ext cx="4773509" cy="2041294"/>
            </a:xfrm>
            <a:prstGeom prst="rect">
              <a:avLst/>
            </a:prstGeom>
            <a:noFill/>
            <a:ln>
              <a:noFill/>
            </a:ln>
            <a:effectLst/>
          </p:spPr>
          <p:txBody>
            <a:bodyPr spcFirstLastPara="1" wrap="square" lIns="87625" tIns="87625" rIns="87625" bIns="87625" anchor="ctr" anchorCtr="0">
              <a:noAutofit/>
            </a:bodyPr>
            <a:lstStyle/>
            <a:p>
              <a:pPr marL="228600" marR="0" lvl="1" indent="-228600" algn="l" rtl="0">
                <a:lnSpc>
                  <a:spcPct val="90000"/>
                </a:lnSpc>
                <a:spcBef>
                  <a:spcPts val="0"/>
                </a:spcBef>
                <a:spcAft>
                  <a:spcPts val="0"/>
                </a:spcAft>
                <a:buClr>
                  <a:srgbClr val="000000"/>
                </a:buClr>
                <a:buSzPts val="2300"/>
                <a:buFont typeface="Arial"/>
                <a:buChar char="••"/>
              </a:pPr>
              <a:r>
                <a:rPr lang="en-US" sz="2000" b="0" i="0" u="none" strike="noStrike" cap="none" dirty="0">
                  <a:solidFill>
                    <a:schemeClr val="lt1"/>
                  </a:solidFill>
                  <a:latin typeface="Arial"/>
                  <a:ea typeface="Arial"/>
                  <a:cs typeface="Arial"/>
                  <a:sym typeface="Arial"/>
                </a:rPr>
                <a:t>Educate senior leaders about requirements and risks of                non compliance</a:t>
              </a:r>
              <a:endParaRPr sz="2000" b="0" i="0" u="none" strike="noStrike" cap="none" dirty="0">
                <a:solidFill>
                  <a:schemeClr val="lt1"/>
                </a:solidFill>
                <a:latin typeface="Arial"/>
                <a:ea typeface="Arial"/>
                <a:cs typeface="Arial"/>
                <a:sym typeface="Arial"/>
              </a:endParaRPr>
            </a:p>
            <a:p>
              <a:pPr marL="228600" marR="0" lvl="1" indent="-228600" algn="l" rtl="0">
                <a:lnSpc>
                  <a:spcPct val="90000"/>
                </a:lnSpc>
                <a:spcBef>
                  <a:spcPts val="345"/>
                </a:spcBef>
                <a:spcAft>
                  <a:spcPts val="0"/>
                </a:spcAft>
                <a:buClr>
                  <a:srgbClr val="000000"/>
                </a:buClr>
                <a:buSzPts val="2300"/>
                <a:buFont typeface="Arial"/>
                <a:buChar char="••"/>
              </a:pPr>
              <a:r>
                <a:rPr lang="en-US" sz="2000" b="0" i="0" u="none" strike="noStrike" cap="none" dirty="0">
                  <a:solidFill>
                    <a:schemeClr val="lt1"/>
                  </a:solidFill>
                  <a:latin typeface="Arial"/>
                  <a:ea typeface="Arial"/>
                  <a:cs typeface="Arial"/>
                  <a:sym typeface="Arial"/>
                </a:rPr>
                <a:t>Involve Senior Leaders and nursing managers in inspection process and summation reporting</a:t>
              </a:r>
              <a:endParaRPr sz="2000" b="0" i="0" u="none" strike="noStrike" cap="none" dirty="0">
                <a:solidFill>
                  <a:schemeClr val="lt1"/>
                </a:solidFill>
                <a:latin typeface="Arial"/>
                <a:ea typeface="Arial"/>
                <a:cs typeface="Arial"/>
                <a:sym typeface="Arial"/>
              </a:endParaRPr>
            </a:p>
          </p:txBody>
        </p:sp>
      </p:grpSp>
      <p:sp>
        <p:nvSpPr>
          <p:cNvPr id="357" name="Google Shape;357;p11"/>
          <p:cNvSpPr txBox="1"/>
          <p:nvPr/>
        </p:nvSpPr>
        <p:spPr>
          <a:xfrm>
            <a:off x="3755571" y="6531106"/>
            <a:ext cx="924197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*NAHQ CPHQ – National Association for Healthcare Quality Certified Professional in Healthcare Quality</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2"/>
          <p:cNvSpPr txBox="1">
            <a:spLocks noGrp="1"/>
          </p:cNvSpPr>
          <p:nvPr>
            <p:ph type="title"/>
          </p:nvPr>
        </p:nvSpPr>
        <p:spPr>
          <a:xfrm>
            <a:off x="226203" y="2515394"/>
            <a:ext cx="2874993" cy="1325563"/>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Arial"/>
              <a:buNone/>
            </a:pPr>
            <a:r>
              <a:rPr lang="en-US" sz="3200"/>
              <a:t>Benefits of accreditation and certification</a:t>
            </a:r>
            <a:endParaRPr/>
          </a:p>
        </p:txBody>
      </p:sp>
      <p:grpSp>
        <p:nvGrpSpPr>
          <p:cNvPr id="363" name="Google Shape;363;p12">
            <a:extLst>
              <a:ext uri="{C183D7F6-B498-43B3-948B-1728B52AA6E4}">
                <adec:decorative xmlns:adec="http://schemas.microsoft.com/office/drawing/2017/decorative" val="1"/>
              </a:ext>
            </a:extLst>
          </p:cNvPr>
          <p:cNvGrpSpPr/>
          <p:nvPr/>
        </p:nvGrpSpPr>
        <p:grpSpPr>
          <a:xfrm>
            <a:off x="-3494003" y="-640909"/>
            <a:ext cx="15661956" cy="7911217"/>
            <a:chOff x="-6641620" y="-1016465"/>
            <a:chExt cx="15661956" cy="7911217"/>
          </a:xfrm>
        </p:grpSpPr>
        <p:sp>
          <p:nvSpPr>
            <p:cNvPr id="364" name="Google Shape;364;p12"/>
            <p:cNvSpPr/>
            <p:nvPr/>
          </p:nvSpPr>
          <p:spPr>
            <a:xfrm>
              <a:off x="-6641620" y="-1016465"/>
              <a:ext cx="7911217" cy="7911217"/>
            </a:xfrm>
            <a:prstGeom prst="blockArc">
              <a:avLst>
                <a:gd name="adj1" fmla="val 18900000"/>
                <a:gd name="adj2" fmla="val 2700000"/>
                <a:gd name="adj3" fmla="val 273"/>
              </a:avLst>
            </a:prstGeom>
            <a:noFill/>
            <a:ln w="25400" cap="flat" cmpd="sng">
              <a:solidFill>
                <a:srgbClr val="345A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2"/>
            <p:cNvSpPr/>
            <p:nvPr/>
          </p:nvSpPr>
          <p:spPr>
            <a:xfrm>
              <a:off x="412361" y="267226"/>
              <a:ext cx="8607975" cy="534218"/>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2"/>
            <p:cNvSpPr txBox="1"/>
            <p:nvPr/>
          </p:nvSpPr>
          <p:spPr>
            <a:xfrm>
              <a:off x="412361" y="267226"/>
              <a:ext cx="8607975" cy="534218"/>
            </a:xfrm>
            <a:prstGeom prst="rect">
              <a:avLst/>
            </a:prstGeom>
            <a:noFill/>
            <a:ln>
              <a:noFill/>
            </a:ln>
          </p:spPr>
          <p:txBody>
            <a:bodyPr spcFirstLastPara="1" wrap="square" lIns="4240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Improves patient outcomes and mitigates risks</a:t>
              </a:r>
              <a:endParaRPr sz="1700" b="1" i="0" u="none" strike="noStrike" cap="none">
                <a:solidFill>
                  <a:schemeClr val="lt1"/>
                </a:solidFill>
                <a:latin typeface="Arial"/>
                <a:ea typeface="Arial"/>
                <a:cs typeface="Arial"/>
                <a:sym typeface="Arial"/>
              </a:endParaRPr>
            </a:p>
          </p:txBody>
        </p:sp>
        <p:sp>
          <p:nvSpPr>
            <p:cNvPr id="367" name="Google Shape;367;p12"/>
            <p:cNvSpPr/>
            <p:nvPr/>
          </p:nvSpPr>
          <p:spPr>
            <a:xfrm>
              <a:off x="78475" y="200449"/>
              <a:ext cx="667773" cy="667773"/>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2"/>
            <p:cNvSpPr/>
            <p:nvPr/>
          </p:nvSpPr>
          <p:spPr>
            <a:xfrm>
              <a:off x="896144" y="1069025"/>
              <a:ext cx="8124192" cy="534218"/>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2"/>
            <p:cNvSpPr txBox="1"/>
            <p:nvPr/>
          </p:nvSpPr>
          <p:spPr>
            <a:xfrm>
              <a:off x="896144" y="1069025"/>
              <a:ext cx="8124192" cy="534218"/>
            </a:xfrm>
            <a:prstGeom prst="rect">
              <a:avLst/>
            </a:prstGeom>
            <a:noFill/>
            <a:ln>
              <a:noFill/>
            </a:ln>
          </p:spPr>
          <p:txBody>
            <a:bodyPr spcFirstLastPara="1" wrap="square" lIns="4240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Identifies strengths and gaps in your programs and processes</a:t>
              </a:r>
              <a:endParaRPr sz="1700" b="1" i="0" u="none" strike="noStrike" cap="none">
                <a:solidFill>
                  <a:schemeClr val="lt1"/>
                </a:solidFill>
                <a:latin typeface="Arial"/>
                <a:ea typeface="Arial"/>
                <a:cs typeface="Arial"/>
                <a:sym typeface="Arial"/>
              </a:endParaRPr>
            </a:p>
          </p:txBody>
        </p:sp>
        <p:sp>
          <p:nvSpPr>
            <p:cNvPr id="370" name="Google Shape;370;p12"/>
            <p:cNvSpPr/>
            <p:nvPr/>
          </p:nvSpPr>
          <p:spPr>
            <a:xfrm>
              <a:off x="562258" y="1002247"/>
              <a:ext cx="667773" cy="667773"/>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2"/>
            <p:cNvSpPr/>
            <p:nvPr/>
          </p:nvSpPr>
          <p:spPr>
            <a:xfrm>
              <a:off x="1161255" y="1870235"/>
              <a:ext cx="7859081" cy="534218"/>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2"/>
            <p:cNvSpPr txBox="1"/>
            <p:nvPr/>
          </p:nvSpPr>
          <p:spPr>
            <a:xfrm>
              <a:off x="1161255" y="1870235"/>
              <a:ext cx="7859081" cy="534218"/>
            </a:xfrm>
            <a:prstGeom prst="rect">
              <a:avLst/>
            </a:prstGeom>
            <a:noFill/>
            <a:ln>
              <a:noFill/>
            </a:ln>
          </p:spPr>
          <p:txBody>
            <a:bodyPr spcFirstLastPara="1" wrap="square" lIns="4240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Promotes communication and staff empowerment across organizations</a:t>
              </a:r>
              <a:endParaRPr sz="1700" b="1" i="0" u="none" strike="noStrike" cap="none">
                <a:solidFill>
                  <a:schemeClr val="lt1"/>
                </a:solidFill>
                <a:latin typeface="Arial"/>
                <a:ea typeface="Arial"/>
                <a:cs typeface="Arial"/>
                <a:sym typeface="Arial"/>
              </a:endParaRPr>
            </a:p>
          </p:txBody>
        </p:sp>
        <p:sp>
          <p:nvSpPr>
            <p:cNvPr id="373" name="Google Shape;373;p12"/>
            <p:cNvSpPr/>
            <p:nvPr/>
          </p:nvSpPr>
          <p:spPr>
            <a:xfrm>
              <a:off x="827368" y="1803458"/>
              <a:ext cx="667773" cy="667773"/>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2"/>
            <p:cNvSpPr/>
            <p:nvPr/>
          </p:nvSpPr>
          <p:spPr>
            <a:xfrm>
              <a:off x="1245902" y="2672034"/>
              <a:ext cx="7774433" cy="534218"/>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2"/>
            <p:cNvSpPr txBox="1"/>
            <p:nvPr/>
          </p:nvSpPr>
          <p:spPr>
            <a:xfrm>
              <a:off x="1245902" y="2672034"/>
              <a:ext cx="7774433" cy="534218"/>
            </a:xfrm>
            <a:prstGeom prst="rect">
              <a:avLst/>
            </a:prstGeom>
            <a:noFill/>
            <a:ln>
              <a:noFill/>
            </a:ln>
          </p:spPr>
          <p:txBody>
            <a:bodyPr spcFirstLastPara="1" wrap="square" lIns="4240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Fosters a culture of quality and safety</a:t>
              </a:r>
              <a:endParaRPr sz="1700" b="1" i="0" u="none" strike="noStrike" cap="none">
                <a:solidFill>
                  <a:schemeClr val="lt1"/>
                </a:solidFill>
                <a:latin typeface="Arial"/>
                <a:ea typeface="Arial"/>
                <a:cs typeface="Arial"/>
                <a:sym typeface="Arial"/>
              </a:endParaRPr>
            </a:p>
          </p:txBody>
        </p:sp>
        <p:sp>
          <p:nvSpPr>
            <p:cNvPr id="376" name="Google Shape;376;p12"/>
            <p:cNvSpPr/>
            <p:nvPr/>
          </p:nvSpPr>
          <p:spPr>
            <a:xfrm>
              <a:off x="912016" y="2605256"/>
              <a:ext cx="667773" cy="667773"/>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2"/>
            <p:cNvSpPr/>
            <p:nvPr/>
          </p:nvSpPr>
          <p:spPr>
            <a:xfrm>
              <a:off x="1161255" y="3473832"/>
              <a:ext cx="7859081" cy="534218"/>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2"/>
            <p:cNvSpPr txBox="1"/>
            <p:nvPr/>
          </p:nvSpPr>
          <p:spPr>
            <a:xfrm>
              <a:off x="1161255" y="3473832"/>
              <a:ext cx="7859081" cy="534218"/>
            </a:xfrm>
            <a:prstGeom prst="rect">
              <a:avLst/>
            </a:prstGeom>
            <a:noFill/>
            <a:ln>
              <a:noFill/>
            </a:ln>
          </p:spPr>
          <p:txBody>
            <a:bodyPr spcFirstLastPara="1" wrap="square" lIns="4240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Stimulates quality and process improvement projects</a:t>
              </a:r>
              <a:endParaRPr sz="1700" b="1" i="0" u="none" strike="noStrike" cap="none">
                <a:solidFill>
                  <a:schemeClr val="lt1"/>
                </a:solidFill>
                <a:latin typeface="Arial"/>
                <a:ea typeface="Arial"/>
                <a:cs typeface="Arial"/>
                <a:sym typeface="Arial"/>
              </a:endParaRPr>
            </a:p>
          </p:txBody>
        </p:sp>
        <p:sp>
          <p:nvSpPr>
            <p:cNvPr id="379" name="Google Shape;379;p12"/>
            <p:cNvSpPr/>
            <p:nvPr/>
          </p:nvSpPr>
          <p:spPr>
            <a:xfrm>
              <a:off x="827368" y="3407055"/>
              <a:ext cx="667773" cy="667773"/>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2"/>
            <p:cNvSpPr/>
            <p:nvPr/>
          </p:nvSpPr>
          <p:spPr>
            <a:xfrm>
              <a:off x="896144" y="4275043"/>
              <a:ext cx="8124192" cy="534218"/>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2"/>
            <p:cNvSpPr txBox="1"/>
            <p:nvPr/>
          </p:nvSpPr>
          <p:spPr>
            <a:xfrm>
              <a:off x="896144" y="4275043"/>
              <a:ext cx="8124192" cy="534218"/>
            </a:xfrm>
            <a:prstGeom prst="rect">
              <a:avLst/>
            </a:prstGeom>
            <a:noFill/>
            <a:ln>
              <a:noFill/>
            </a:ln>
          </p:spPr>
          <p:txBody>
            <a:bodyPr spcFirstLastPara="1" wrap="square" lIns="4240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Improves accountability and transparency</a:t>
              </a:r>
              <a:endParaRPr sz="1700" b="1" i="0" u="none" strike="noStrike" cap="none">
                <a:solidFill>
                  <a:schemeClr val="lt1"/>
                </a:solidFill>
                <a:latin typeface="Arial"/>
                <a:ea typeface="Arial"/>
                <a:cs typeface="Arial"/>
                <a:sym typeface="Arial"/>
              </a:endParaRPr>
            </a:p>
          </p:txBody>
        </p:sp>
        <p:sp>
          <p:nvSpPr>
            <p:cNvPr id="382" name="Google Shape;382;p12"/>
            <p:cNvSpPr/>
            <p:nvPr/>
          </p:nvSpPr>
          <p:spPr>
            <a:xfrm>
              <a:off x="562258" y="4208265"/>
              <a:ext cx="667773" cy="667773"/>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2"/>
            <p:cNvSpPr/>
            <p:nvPr/>
          </p:nvSpPr>
          <p:spPr>
            <a:xfrm>
              <a:off x="412361" y="5076841"/>
              <a:ext cx="8607975" cy="534218"/>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2"/>
            <p:cNvSpPr txBox="1"/>
            <p:nvPr/>
          </p:nvSpPr>
          <p:spPr>
            <a:xfrm>
              <a:off x="412361" y="5076841"/>
              <a:ext cx="8607975" cy="534218"/>
            </a:xfrm>
            <a:prstGeom prst="rect">
              <a:avLst/>
            </a:prstGeom>
            <a:noFill/>
            <a:ln>
              <a:noFill/>
            </a:ln>
          </p:spPr>
          <p:txBody>
            <a:bodyPr spcFirstLastPara="1" wrap="square" lIns="424025" tIns="43175" rIns="43175" bIns="43175"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1" i="0" u="none" strike="noStrike" cap="none">
                  <a:solidFill>
                    <a:schemeClr val="lt1"/>
                  </a:solidFill>
                  <a:latin typeface="Arial"/>
                  <a:ea typeface="Arial"/>
                  <a:cs typeface="Arial"/>
                  <a:sym typeface="Arial"/>
                </a:rPr>
                <a:t>Strengthen the lab’s relationship with other departments</a:t>
              </a:r>
              <a:endParaRPr sz="1700" b="1" i="0" u="none" strike="noStrike" cap="none">
                <a:solidFill>
                  <a:schemeClr val="lt1"/>
                </a:solidFill>
                <a:latin typeface="Arial"/>
                <a:ea typeface="Arial"/>
                <a:cs typeface="Arial"/>
                <a:sym typeface="Arial"/>
              </a:endParaRPr>
            </a:p>
          </p:txBody>
        </p:sp>
        <p:sp>
          <p:nvSpPr>
            <p:cNvPr id="385" name="Google Shape;385;p12"/>
            <p:cNvSpPr/>
            <p:nvPr/>
          </p:nvSpPr>
          <p:spPr>
            <a:xfrm>
              <a:off x="78475" y="5010064"/>
              <a:ext cx="667773" cy="667773"/>
            </a:xfrm>
            <a:prstGeom prst="ellipse">
              <a:avLst/>
            </a:prstGeom>
            <a:solidFill>
              <a:schemeClr val="lt1"/>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5"/>
          <p:cNvSpPr txBox="1">
            <a:spLocks noGrp="1"/>
          </p:cNvSpPr>
          <p:nvPr>
            <p:ph type="title"/>
          </p:nvPr>
        </p:nvSpPr>
        <p:spPr>
          <a:xfrm>
            <a:off x="824753" y="218002"/>
            <a:ext cx="10515600" cy="83951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dirty="0"/>
              <a:t>How do you add value? </a:t>
            </a:r>
            <a:br>
              <a:rPr lang="en-US" dirty="0"/>
            </a:br>
            <a:r>
              <a:rPr lang="en-US" dirty="0"/>
              <a:t>Delivering high-quality care while cutting cost</a:t>
            </a:r>
            <a:endParaRPr dirty="0"/>
          </a:p>
        </p:txBody>
      </p:sp>
      <p:sp>
        <p:nvSpPr>
          <p:cNvPr id="392" name="Google Shape;392;p75">
            <a:extLst>
              <a:ext uri="{C183D7F6-B498-43B3-948B-1728B52AA6E4}">
                <adec:decorative xmlns:adec="http://schemas.microsoft.com/office/drawing/2017/decorative" val="1"/>
              </a:ext>
            </a:extLst>
          </p:cNvPr>
          <p:cNvSpPr/>
          <p:nvPr/>
        </p:nvSpPr>
        <p:spPr>
          <a:xfrm>
            <a:off x="698064" y="1159954"/>
            <a:ext cx="2687116" cy="1573446"/>
          </a:xfrm>
          <a:prstGeom prst="round2SameRect">
            <a:avLst>
              <a:gd name="adj1" fmla="val 8000"/>
              <a:gd name="adj2" fmla="val 0"/>
            </a:avLst>
          </a:prstGeom>
          <a:ln/>
          <a:effectLst/>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75"/>
          <p:cNvSpPr txBox="1"/>
          <p:nvPr/>
        </p:nvSpPr>
        <p:spPr>
          <a:xfrm>
            <a:off x="808668" y="1224564"/>
            <a:ext cx="2613380" cy="1536578"/>
          </a:xfrm>
          <a:prstGeom prst="rect">
            <a:avLst/>
          </a:prstGeom>
          <a:noFill/>
          <a:ln>
            <a:noFill/>
          </a:ln>
        </p:spPr>
        <p:txBody>
          <a:bodyPr spcFirstLastPara="1" wrap="square" lIns="20300" tIns="60950" rIns="20300" bIns="203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Best Practice Advisories</a:t>
            </a:r>
            <a:endParaRPr sz="16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Eliminate obsolete and inappropriate tests</a:t>
            </a:r>
            <a:endParaRPr sz="16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Recommend more appropriate tests</a:t>
            </a:r>
            <a:endParaRPr sz="1600" b="0" i="0" u="none" strike="noStrike" cap="none" dirty="0">
              <a:solidFill>
                <a:srgbClr val="000000"/>
              </a:solidFill>
              <a:latin typeface="Arial"/>
              <a:ea typeface="Arial"/>
              <a:cs typeface="Arial"/>
              <a:sym typeface="Arial"/>
            </a:endParaRPr>
          </a:p>
        </p:txBody>
      </p:sp>
      <p:sp>
        <p:nvSpPr>
          <p:cNvPr id="394" name="Google Shape;394;p75">
            <a:extLst>
              <a:ext uri="{C183D7F6-B498-43B3-948B-1728B52AA6E4}">
                <adec:decorative xmlns:adec="http://schemas.microsoft.com/office/drawing/2017/decorative" val="1"/>
              </a:ext>
            </a:extLst>
          </p:cNvPr>
          <p:cNvSpPr/>
          <p:nvPr/>
        </p:nvSpPr>
        <p:spPr>
          <a:xfrm>
            <a:off x="679677" y="2741866"/>
            <a:ext cx="2687116" cy="734182"/>
          </a:xfrm>
          <a:prstGeom prst="rect">
            <a:avLst/>
          </a:prstGeom>
          <a:solidFill>
            <a:srgbClr val="4372C3"/>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75"/>
          <p:cNvSpPr txBox="1"/>
          <p:nvPr/>
        </p:nvSpPr>
        <p:spPr>
          <a:xfrm>
            <a:off x="881349" y="2741866"/>
            <a:ext cx="1892335" cy="734182"/>
          </a:xfrm>
          <a:prstGeom prst="rect">
            <a:avLst/>
          </a:prstGeom>
          <a:noFill/>
          <a:ln>
            <a:noFill/>
          </a:ln>
          <a:effectLst/>
        </p:spPr>
        <p:txBody>
          <a:bodyPr spcFirstLastPara="1" wrap="square" lIns="60950" tIns="0" rIns="203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Lab Test Utilization / Diagnostic Stewardship</a:t>
            </a:r>
            <a:endParaRPr sz="1600" b="0" i="0" u="none" strike="noStrike" cap="none" dirty="0">
              <a:solidFill>
                <a:schemeClr val="lt1"/>
              </a:solidFill>
              <a:latin typeface="Arial"/>
              <a:ea typeface="Arial"/>
              <a:cs typeface="Arial"/>
              <a:sym typeface="Arial"/>
            </a:endParaRPr>
          </a:p>
        </p:txBody>
      </p:sp>
      <p:sp>
        <p:nvSpPr>
          <p:cNvPr id="396" name="Google Shape;396;p75" descr="Question mark">
            <a:extLst>
              <a:ext uri="{C183D7F6-B498-43B3-948B-1728B52AA6E4}">
                <adec:decorative xmlns:adec="http://schemas.microsoft.com/office/drawing/2017/decorative" val="0"/>
              </a:ext>
            </a:extLst>
          </p:cNvPr>
          <p:cNvSpPr/>
          <p:nvPr/>
        </p:nvSpPr>
        <p:spPr>
          <a:xfrm>
            <a:off x="2794473" y="2885782"/>
            <a:ext cx="487174" cy="487174"/>
          </a:xfrm>
          <a:prstGeom prst="ellipse">
            <a:avLst/>
          </a:prstGeom>
          <a:blipFill rotWithShape="1">
            <a:blip r:embed="rId3">
              <a:alphaModFix/>
            </a:blip>
            <a:stretch>
              <a:fillRect/>
            </a:stretch>
          </a:blip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75">
            <a:extLst>
              <a:ext uri="{C183D7F6-B498-43B3-948B-1728B52AA6E4}">
                <adec:decorative xmlns:adec="http://schemas.microsoft.com/office/drawing/2017/decorative" val="1"/>
              </a:ext>
            </a:extLst>
          </p:cNvPr>
          <p:cNvSpPr/>
          <p:nvPr/>
        </p:nvSpPr>
        <p:spPr>
          <a:xfrm>
            <a:off x="3505876" y="1159954"/>
            <a:ext cx="2687116" cy="1573446"/>
          </a:xfrm>
          <a:prstGeom prst="round2SameRect">
            <a:avLst>
              <a:gd name="adj1" fmla="val 8000"/>
              <a:gd name="adj2" fmla="val 0"/>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75"/>
          <p:cNvSpPr txBox="1"/>
          <p:nvPr/>
        </p:nvSpPr>
        <p:spPr>
          <a:xfrm>
            <a:off x="3648214" y="1224564"/>
            <a:ext cx="2613380" cy="1536578"/>
          </a:xfrm>
          <a:prstGeom prst="rect">
            <a:avLst/>
          </a:prstGeom>
          <a:noFill/>
          <a:ln>
            <a:noFill/>
          </a:ln>
        </p:spPr>
        <p:txBody>
          <a:bodyPr spcFirstLastPara="1" wrap="square" lIns="20300" tIns="60950" rIns="20300" bIns="203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Reference Lab</a:t>
            </a:r>
            <a:endParaRPr sz="1600" b="0" i="0" u="none" strike="noStrike" cap="none" dirty="0">
              <a:solidFill>
                <a:srgbClr val="000000"/>
              </a:solidFill>
              <a:latin typeface="Arial"/>
              <a:ea typeface="Arial"/>
              <a:cs typeface="Arial"/>
              <a:sym typeface="Arial"/>
            </a:endParaRPr>
          </a:p>
          <a:p>
            <a:pPr marL="342900" marR="0" lvl="2"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Clinics</a:t>
            </a:r>
            <a:endParaRPr sz="1600" b="0" i="0" u="none" strike="noStrike" cap="none" dirty="0">
              <a:solidFill>
                <a:srgbClr val="000000"/>
              </a:solidFill>
              <a:latin typeface="Arial"/>
              <a:ea typeface="Arial"/>
              <a:cs typeface="Arial"/>
              <a:sym typeface="Arial"/>
            </a:endParaRPr>
          </a:p>
          <a:p>
            <a:pPr marL="342900" marR="0" lvl="2"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Nursing Homes</a:t>
            </a:r>
            <a:endParaRPr sz="1600" b="0" i="0" u="none" strike="noStrike" cap="none" dirty="0">
              <a:solidFill>
                <a:srgbClr val="000000"/>
              </a:solidFill>
              <a:latin typeface="Arial"/>
              <a:ea typeface="Arial"/>
              <a:cs typeface="Arial"/>
              <a:sym typeface="Arial"/>
            </a:endParaRPr>
          </a:p>
          <a:p>
            <a:pPr marL="342900" marR="0" lvl="2"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Hospitals</a:t>
            </a:r>
            <a:endParaRPr sz="16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Wellness Testing (Direct to Employer)</a:t>
            </a:r>
            <a:endParaRPr sz="1600" b="0" i="0" u="none" strike="noStrike" cap="none" dirty="0">
              <a:solidFill>
                <a:srgbClr val="000000"/>
              </a:solidFill>
              <a:latin typeface="Arial"/>
              <a:ea typeface="Arial"/>
              <a:cs typeface="Arial"/>
              <a:sym typeface="Arial"/>
            </a:endParaRPr>
          </a:p>
        </p:txBody>
      </p:sp>
      <p:sp>
        <p:nvSpPr>
          <p:cNvPr id="399" name="Google Shape;399;p75">
            <a:extLst>
              <a:ext uri="{C183D7F6-B498-43B3-948B-1728B52AA6E4}">
                <adec:decorative xmlns:adec="http://schemas.microsoft.com/office/drawing/2017/decorative" val="1"/>
              </a:ext>
            </a:extLst>
          </p:cNvPr>
          <p:cNvSpPr/>
          <p:nvPr/>
        </p:nvSpPr>
        <p:spPr>
          <a:xfrm>
            <a:off x="3487488" y="2741866"/>
            <a:ext cx="2687116" cy="734182"/>
          </a:xfrm>
          <a:prstGeom prst="rect">
            <a:avLst/>
          </a:prstGeom>
          <a:solidFill>
            <a:srgbClr val="4372C3"/>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75"/>
          <p:cNvSpPr txBox="1"/>
          <p:nvPr/>
        </p:nvSpPr>
        <p:spPr>
          <a:xfrm>
            <a:off x="3554723" y="2741866"/>
            <a:ext cx="1892335" cy="734182"/>
          </a:xfrm>
          <a:prstGeom prst="rect">
            <a:avLst/>
          </a:prstGeom>
          <a:noFill/>
          <a:ln>
            <a:noFill/>
          </a:ln>
        </p:spPr>
        <p:txBody>
          <a:bodyPr spcFirstLastPara="1" wrap="square" lIns="60950" tIns="0" rIns="203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New Revenue Streams</a:t>
            </a:r>
            <a:endParaRPr sz="1600" b="0" i="0" u="none" strike="noStrike" cap="none">
              <a:solidFill>
                <a:schemeClr val="lt1"/>
              </a:solidFill>
              <a:latin typeface="Arial"/>
              <a:ea typeface="Arial"/>
              <a:cs typeface="Arial"/>
              <a:sym typeface="Arial"/>
            </a:endParaRPr>
          </a:p>
        </p:txBody>
      </p:sp>
      <p:sp>
        <p:nvSpPr>
          <p:cNvPr id="401" name="Google Shape;401;p75" descr="Dollar sign">
            <a:extLst>
              <a:ext uri="{C183D7F6-B498-43B3-948B-1728B52AA6E4}">
                <adec:decorative xmlns:adec="http://schemas.microsoft.com/office/drawing/2017/decorative" val="0"/>
              </a:ext>
            </a:extLst>
          </p:cNvPr>
          <p:cNvSpPr/>
          <p:nvPr/>
        </p:nvSpPr>
        <p:spPr>
          <a:xfrm>
            <a:off x="5481262" y="2885782"/>
            <a:ext cx="487174" cy="487174"/>
          </a:xfrm>
          <a:prstGeom prst="ellipse">
            <a:avLst/>
          </a:prstGeom>
          <a:blipFill rotWithShape="1">
            <a:blip r:embed="rId4">
              <a:alphaModFix/>
            </a:blip>
            <a:stretch>
              <a:fillRect l="-996" r="-995"/>
            </a:stretch>
          </a:blip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75">
            <a:extLst>
              <a:ext uri="{C183D7F6-B498-43B3-948B-1728B52AA6E4}">
                <adec:decorative xmlns:adec="http://schemas.microsoft.com/office/drawing/2017/decorative" val="1"/>
              </a:ext>
            </a:extLst>
          </p:cNvPr>
          <p:cNvSpPr/>
          <p:nvPr/>
        </p:nvSpPr>
        <p:spPr>
          <a:xfrm>
            <a:off x="6313687" y="1159954"/>
            <a:ext cx="2687116" cy="1573446"/>
          </a:xfrm>
          <a:prstGeom prst="round2SameRect">
            <a:avLst>
              <a:gd name="adj1" fmla="val 8000"/>
              <a:gd name="adj2" fmla="val 0"/>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75"/>
          <p:cNvSpPr txBox="1"/>
          <p:nvPr/>
        </p:nvSpPr>
        <p:spPr>
          <a:xfrm>
            <a:off x="6434720" y="1224564"/>
            <a:ext cx="2613380" cy="1536578"/>
          </a:xfrm>
          <a:prstGeom prst="rect">
            <a:avLst/>
          </a:prstGeom>
          <a:noFill/>
          <a:ln>
            <a:noFill/>
          </a:ln>
        </p:spPr>
        <p:txBody>
          <a:bodyPr spcFirstLastPara="1" wrap="square" lIns="20300" tIns="60950" rIns="20300" bIns="203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Make/buy analysis</a:t>
            </a:r>
            <a:endParaRPr sz="16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Quality</a:t>
            </a:r>
            <a:endParaRPr sz="1600" b="0" i="0" u="none" strike="noStrike" cap="none" dirty="0">
              <a:solidFill>
                <a:srgbClr val="000000"/>
              </a:solidFill>
              <a:latin typeface="Arial"/>
              <a:ea typeface="Arial"/>
              <a:cs typeface="Arial"/>
              <a:sym typeface="Arial"/>
            </a:endParaRPr>
          </a:p>
          <a:p>
            <a:pPr marL="342900" marR="0" lvl="2"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Impact to Length of </a:t>
            </a:r>
          </a:p>
          <a:p>
            <a:pPr marL="171450" marR="0" lvl="2" algn="l" rtl="0">
              <a:lnSpc>
                <a:spcPct val="90000"/>
              </a:lnSpc>
              <a:spcBef>
                <a:spcPts val="240"/>
              </a:spcBef>
              <a:spcAft>
                <a:spcPts val="0"/>
              </a:spcAft>
              <a:buClr>
                <a:srgbClr val="000000"/>
              </a:buClr>
              <a:buSzPts val="1600"/>
            </a:pPr>
            <a:r>
              <a:rPr lang="en-US" sz="1600" dirty="0"/>
              <a:t>   </a:t>
            </a:r>
            <a:r>
              <a:rPr lang="en-US" sz="1600" b="0" i="0" u="none" strike="noStrike" cap="none" dirty="0">
                <a:solidFill>
                  <a:srgbClr val="000000"/>
                </a:solidFill>
                <a:latin typeface="Arial"/>
                <a:ea typeface="Arial"/>
                <a:cs typeface="Arial"/>
                <a:sym typeface="Arial"/>
              </a:rPr>
              <a:t>Stay / Treatment</a:t>
            </a:r>
            <a:endParaRPr sz="1600" b="0" i="0" u="none" strike="noStrike" cap="none" dirty="0">
              <a:solidFill>
                <a:srgbClr val="000000"/>
              </a:solidFill>
              <a:latin typeface="Arial"/>
              <a:ea typeface="Arial"/>
              <a:cs typeface="Arial"/>
              <a:sym typeface="Arial"/>
            </a:endParaRPr>
          </a:p>
        </p:txBody>
      </p:sp>
      <p:sp>
        <p:nvSpPr>
          <p:cNvPr id="404" name="Google Shape;404;p75">
            <a:extLst>
              <a:ext uri="{C183D7F6-B498-43B3-948B-1728B52AA6E4}">
                <adec:decorative xmlns:adec="http://schemas.microsoft.com/office/drawing/2017/decorative" val="1"/>
              </a:ext>
            </a:extLst>
          </p:cNvPr>
          <p:cNvSpPr/>
          <p:nvPr/>
        </p:nvSpPr>
        <p:spPr>
          <a:xfrm>
            <a:off x="6295300" y="2741866"/>
            <a:ext cx="2687116" cy="734182"/>
          </a:xfrm>
          <a:prstGeom prst="rect">
            <a:avLst/>
          </a:prstGeom>
          <a:solidFill>
            <a:srgbClr val="4372C3"/>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75"/>
          <p:cNvSpPr txBox="1"/>
          <p:nvPr/>
        </p:nvSpPr>
        <p:spPr>
          <a:xfrm>
            <a:off x="6362535" y="2741866"/>
            <a:ext cx="1892335" cy="734182"/>
          </a:xfrm>
          <a:prstGeom prst="rect">
            <a:avLst/>
          </a:prstGeom>
          <a:noFill/>
          <a:ln>
            <a:noFill/>
          </a:ln>
        </p:spPr>
        <p:txBody>
          <a:bodyPr spcFirstLastPara="1" wrap="square" lIns="60950" tIns="0" rIns="203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Evaluate Send out test menu</a:t>
            </a:r>
            <a:endParaRPr sz="1600" b="0" i="0" u="none" strike="noStrike" cap="none">
              <a:solidFill>
                <a:schemeClr val="lt1"/>
              </a:solidFill>
              <a:latin typeface="Arial"/>
              <a:ea typeface="Arial"/>
              <a:cs typeface="Arial"/>
              <a:sym typeface="Arial"/>
            </a:endParaRPr>
          </a:p>
        </p:txBody>
      </p:sp>
      <p:sp>
        <p:nvSpPr>
          <p:cNvPr id="406" name="Google Shape;406;p75" descr="Package">
            <a:extLst>
              <a:ext uri="{C183D7F6-B498-43B3-948B-1728B52AA6E4}">
                <adec:decorative xmlns:adec="http://schemas.microsoft.com/office/drawing/2017/decorative" val="1"/>
              </a:ext>
            </a:extLst>
          </p:cNvPr>
          <p:cNvSpPr/>
          <p:nvPr/>
        </p:nvSpPr>
        <p:spPr>
          <a:xfrm>
            <a:off x="8289073" y="2885782"/>
            <a:ext cx="487174" cy="487174"/>
          </a:xfrm>
          <a:prstGeom prst="ellipse">
            <a:avLst/>
          </a:prstGeom>
          <a:blipFill rotWithShape="1">
            <a:blip r:embed="rId5">
              <a:alphaModFix/>
            </a:blip>
            <a:stretch>
              <a:fillRect l="-40987" r="-40985"/>
            </a:stretch>
          </a:blip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75">
            <a:extLst>
              <a:ext uri="{C183D7F6-B498-43B3-948B-1728B52AA6E4}">
                <adec:decorative xmlns:adec="http://schemas.microsoft.com/office/drawing/2017/decorative" val="1"/>
              </a:ext>
            </a:extLst>
          </p:cNvPr>
          <p:cNvSpPr/>
          <p:nvPr/>
        </p:nvSpPr>
        <p:spPr>
          <a:xfrm>
            <a:off x="9104990" y="1159954"/>
            <a:ext cx="2687116" cy="1573446"/>
          </a:xfrm>
          <a:prstGeom prst="round2SameRect">
            <a:avLst>
              <a:gd name="adj1" fmla="val 8000"/>
              <a:gd name="adj2" fmla="val 0"/>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75"/>
          <p:cNvSpPr txBox="1"/>
          <p:nvPr/>
        </p:nvSpPr>
        <p:spPr>
          <a:xfrm>
            <a:off x="9308216" y="1224564"/>
            <a:ext cx="2613380" cy="1536578"/>
          </a:xfrm>
          <a:prstGeom prst="rect">
            <a:avLst/>
          </a:prstGeom>
          <a:noFill/>
          <a:ln>
            <a:noFill/>
          </a:ln>
        </p:spPr>
        <p:txBody>
          <a:bodyPr spcFirstLastPara="1" wrap="square" lIns="20300" tIns="60950" rIns="20300" bIns="203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Voice of Customer</a:t>
            </a:r>
            <a:endParaRPr sz="1600" b="0" i="0" u="none" strike="noStrike" cap="none" dirty="0">
              <a:solidFill>
                <a:srgbClr val="000000"/>
              </a:solidFill>
              <a:latin typeface="Arial"/>
              <a:ea typeface="Arial"/>
              <a:cs typeface="Arial"/>
              <a:sym typeface="Arial"/>
            </a:endParaRPr>
          </a:p>
          <a:p>
            <a:pPr marL="342900" marR="0" lvl="2"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Physician needs</a:t>
            </a:r>
            <a:endParaRPr sz="1600" b="0" i="0" u="none" strike="noStrike" cap="none" dirty="0">
              <a:solidFill>
                <a:srgbClr val="000000"/>
              </a:solidFill>
              <a:latin typeface="Arial"/>
              <a:ea typeface="Arial"/>
              <a:cs typeface="Arial"/>
              <a:sym typeface="Arial"/>
            </a:endParaRPr>
          </a:p>
          <a:p>
            <a:pPr marL="342900" marR="0" lvl="2"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Patient needs</a:t>
            </a:r>
            <a:endParaRPr sz="1600" b="0" i="0" u="none" strike="noStrike" cap="none" dirty="0">
              <a:solidFill>
                <a:srgbClr val="000000"/>
              </a:solidFill>
              <a:latin typeface="Arial"/>
              <a:ea typeface="Arial"/>
              <a:cs typeface="Arial"/>
              <a:sym typeface="Arial"/>
            </a:endParaRPr>
          </a:p>
          <a:p>
            <a:pPr marL="342900" marR="0" lvl="2"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Business needs</a:t>
            </a:r>
            <a:endParaRPr sz="1600" b="0" i="0" u="none" strike="noStrike" cap="none" dirty="0">
              <a:solidFill>
                <a:srgbClr val="000000"/>
              </a:solidFill>
              <a:latin typeface="Arial"/>
              <a:ea typeface="Arial"/>
              <a:cs typeface="Arial"/>
              <a:sym typeface="Arial"/>
            </a:endParaRPr>
          </a:p>
        </p:txBody>
      </p:sp>
      <p:sp>
        <p:nvSpPr>
          <p:cNvPr id="409" name="Google Shape;409;p75">
            <a:extLst>
              <a:ext uri="{C183D7F6-B498-43B3-948B-1728B52AA6E4}">
                <adec:decorative xmlns:adec="http://schemas.microsoft.com/office/drawing/2017/decorative" val="1"/>
              </a:ext>
            </a:extLst>
          </p:cNvPr>
          <p:cNvSpPr/>
          <p:nvPr/>
        </p:nvSpPr>
        <p:spPr>
          <a:xfrm>
            <a:off x="9103111" y="2741866"/>
            <a:ext cx="2687116" cy="734182"/>
          </a:xfrm>
          <a:prstGeom prst="rect">
            <a:avLst/>
          </a:prstGeom>
          <a:solidFill>
            <a:srgbClr val="4372C3"/>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75"/>
          <p:cNvSpPr txBox="1"/>
          <p:nvPr/>
        </p:nvSpPr>
        <p:spPr>
          <a:xfrm>
            <a:off x="9170346" y="2741866"/>
            <a:ext cx="1892335" cy="734182"/>
          </a:xfrm>
          <a:prstGeom prst="rect">
            <a:avLst/>
          </a:prstGeom>
          <a:noFill/>
          <a:ln>
            <a:noFill/>
          </a:ln>
        </p:spPr>
        <p:txBody>
          <a:bodyPr spcFirstLastPara="1" wrap="square" lIns="60950" tIns="0" rIns="203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Expand test menu</a:t>
            </a:r>
            <a:endParaRPr sz="1600" b="0" i="0" u="none" strike="noStrike" cap="none">
              <a:solidFill>
                <a:schemeClr val="lt1"/>
              </a:solidFill>
              <a:latin typeface="Arial"/>
              <a:ea typeface="Arial"/>
              <a:cs typeface="Arial"/>
              <a:sym typeface="Arial"/>
            </a:endParaRPr>
          </a:p>
        </p:txBody>
      </p:sp>
      <p:sp>
        <p:nvSpPr>
          <p:cNvPr id="411" name="Google Shape;411;p75" descr="notepad">
            <a:extLst>
              <a:ext uri="{C183D7F6-B498-43B3-948B-1728B52AA6E4}">
                <adec:decorative xmlns:adec="http://schemas.microsoft.com/office/drawing/2017/decorative" val="0"/>
              </a:ext>
            </a:extLst>
          </p:cNvPr>
          <p:cNvSpPr/>
          <p:nvPr/>
        </p:nvSpPr>
        <p:spPr>
          <a:xfrm>
            <a:off x="11164120" y="2885782"/>
            <a:ext cx="487174" cy="487174"/>
          </a:xfrm>
          <a:prstGeom prst="ellipse">
            <a:avLst/>
          </a:prstGeom>
          <a:blipFill rotWithShape="1">
            <a:blip r:embed="rId6">
              <a:alphaModFix/>
            </a:blip>
            <a:stretch>
              <a:fillRect t="-996" b="-995"/>
            </a:stretch>
          </a:blip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75">
            <a:extLst>
              <a:ext uri="{C183D7F6-B498-43B3-948B-1728B52AA6E4}">
                <adec:decorative xmlns:adec="http://schemas.microsoft.com/office/drawing/2017/decorative" val="1"/>
              </a:ext>
            </a:extLst>
          </p:cNvPr>
          <p:cNvSpPr/>
          <p:nvPr/>
        </p:nvSpPr>
        <p:spPr>
          <a:xfrm>
            <a:off x="679677" y="3578835"/>
            <a:ext cx="2687116" cy="1706038"/>
          </a:xfrm>
          <a:prstGeom prst="round2SameRect">
            <a:avLst>
              <a:gd name="adj1" fmla="val 8000"/>
              <a:gd name="adj2" fmla="val 0"/>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75"/>
          <p:cNvSpPr txBox="1"/>
          <p:nvPr/>
        </p:nvSpPr>
        <p:spPr>
          <a:xfrm>
            <a:off x="801490" y="3619036"/>
            <a:ext cx="2607166" cy="1666063"/>
          </a:xfrm>
          <a:prstGeom prst="rect">
            <a:avLst/>
          </a:prstGeom>
          <a:noFill/>
          <a:ln>
            <a:noFill/>
          </a:ln>
        </p:spPr>
        <p:txBody>
          <a:bodyPr spcFirstLastPara="1" wrap="square" lIns="20300" tIns="60950" rIns="20300" bIns="203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Renegotiate contracts (reduce reagent costs)</a:t>
            </a:r>
            <a:endParaRPr sz="16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Reduce service agreement where appropriate</a:t>
            </a:r>
            <a:endParaRPr sz="1600" b="0" i="0" u="none" strike="noStrike" cap="none" dirty="0">
              <a:solidFill>
                <a:srgbClr val="000000"/>
              </a:solidFill>
              <a:latin typeface="Arial"/>
              <a:ea typeface="Arial"/>
              <a:cs typeface="Arial"/>
              <a:sym typeface="Arial"/>
            </a:endParaRPr>
          </a:p>
        </p:txBody>
      </p:sp>
      <p:sp>
        <p:nvSpPr>
          <p:cNvPr id="414" name="Google Shape;414;p75">
            <a:extLst>
              <a:ext uri="{C183D7F6-B498-43B3-948B-1728B52AA6E4}">
                <adec:decorative xmlns:adec="http://schemas.microsoft.com/office/drawing/2017/decorative" val="1"/>
              </a:ext>
            </a:extLst>
          </p:cNvPr>
          <p:cNvSpPr/>
          <p:nvPr/>
        </p:nvSpPr>
        <p:spPr>
          <a:xfrm>
            <a:off x="679677" y="5286198"/>
            <a:ext cx="2687116" cy="660412"/>
          </a:xfrm>
          <a:prstGeom prst="rect">
            <a:avLst/>
          </a:prstGeom>
          <a:solidFill>
            <a:srgbClr val="4372C3"/>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75"/>
          <p:cNvSpPr txBox="1"/>
          <p:nvPr/>
        </p:nvSpPr>
        <p:spPr>
          <a:xfrm>
            <a:off x="814114" y="5286377"/>
            <a:ext cx="1892335" cy="660412"/>
          </a:xfrm>
          <a:prstGeom prst="rect">
            <a:avLst/>
          </a:prstGeom>
          <a:noFill/>
          <a:ln>
            <a:noFill/>
          </a:ln>
        </p:spPr>
        <p:txBody>
          <a:bodyPr spcFirstLastPara="1" wrap="square" lIns="60950" tIns="0" rIns="203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Reduce spend</a:t>
            </a:r>
            <a:endParaRPr sz="1600" b="0" i="0" u="none" strike="noStrike" cap="none" dirty="0">
              <a:solidFill>
                <a:schemeClr val="lt1"/>
              </a:solidFill>
              <a:latin typeface="Arial"/>
              <a:ea typeface="Arial"/>
              <a:cs typeface="Arial"/>
              <a:sym typeface="Arial"/>
            </a:endParaRPr>
          </a:p>
        </p:txBody>
      </p:sp>
      <p:sp>
        <p:nvSpPr>
          <p:cNvPr id="416" name="Google Shape;416;p75" descr="Money in a jar">
            <a:extLst>
              <a:ext uri="{C183D7F6-B498-43B3-948B-1728B52AA6E4}">
                <adec:decorative xmlns:adec="http://schemas.microsoft.com/office/drawing/2017/decorative" val="0"/>
              </a:ext>
            </a:extLst>
          </p:cNvPr>
          <p:cNvSpPr/>
          <p:nvPr/>
        </p:nvSpPr>
        <p:spPr>
          <a:xfrm>
            <a:off x="2640819" y="5365278"/>
            <a:ext cx="487174" cy="487174"/>
          </a:xfrm>
          <a:prstGeom prst="ellipse">
            <a:avLst/>
          </a:prstGeom>
          <a:blipFill rotWithShape="1">
            <a:blip r:embed="rId7">
              <a:alphaModFix/>
            </a:blip>
            <a:stretch>
              <a:fillRect t="-16991" b="-16990"/>
            </a:stretch>
          </a:blip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75">
            <a:extLst>
              <a:ext uri="{C183D7F6-B498-43B3-948B-1728B52AA6E4}">
                <adec:decorative xmlns:adec="http://schemas.microsoft.com/office/drawing/2017/decorative" val="1"/>
              </a:ext>
            </a:extLst>
          </p:cNvPr>
          <p:cNvSpPr/>
          <p:nvPr/>
        </p:nvSpPr>
        <p:spPr>
          <a:xfrm>
            <a:off x="3487488" y="3578835"/>
            <a:ext cx="2687116" cy="1706038"/>
          </a:xfrm>
          <a:prstGeom prst="round2SameRect">
            <a:avLst>
              <a:gd name="adj1" fmla="val 8000"/>
              <a:gd name="adj2" fmla="val 0"/>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75"/>
          <p:cNvSpPr txBox="1"/>
          <p:nvPr/>
        </p:nvSpPr>
        <p:spPr>
          <a:xfrm>
            <a:off x="3636239" y="3619036"/>
            <a:ext cx="2607166" cy="1666063"/>
          </a:xfrm>
          <a:prstGeom prst="rect">
            <a:avLst/>
          </a:prstGeom>
          <a:noFill/>
          <a:ln>
            <a:noFill/>
          </a:ln>
        </p:spPr>
        <p:txBody>
          <a:bodyPr spcFirstLastPara="1" wrap="square" lIns="20300" tIns="60950" rIns="20300" bIns="203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Leading Lab</a:t>
            </a:r>
            <a:endParaRPr sz="16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VP Six Sigma</a:t>
            </a:r>
            <a:endParaRPr sz="16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ISO 15189</a:t>
            </a:r>
            <a:endParaRPr sz="1600" b="0" i="0" u="none" strike="noStrike" cap="none" dirty="0">
              <a:solidFill>
                <a:srgbClr val="000000"/>
              </a:solidFill>
              <a:latin typeface="Arial"/>
              <a:ea typeface="Arial"/>
              <a:cs typeface="Arial"/>
              <a:sym typeface="Arial"/>
            </a:endParaRPr>
          </a:p>
        </p:txBody>
      </p:sp>
      <p:sp>
        <p:nvSpPr>
          <p:cNvPr id="419" name="Google Shape;419;p75">
            <a:extLst>
              <a:ext uri="{C183D7F6-B498-43B3-948B-1728B52AA6E4}">
                <adec:decorative xmlns:adec="http://schemas.microsoft.com/office/drawing/2017/decorative" val="1"/>
              </a:ext>
            </a:extLst>
          </p:cNvPr>
          <p:cNvSpPr/>
          <p:nvPr/>
        </p:nvSpPr>
        <p:spPr>
          <a:xfrm>
            <a:off x="3487488" y="5286198"/>
            <a:ext cx="2687116" cy="660412"/>
          </a:xfrm>
          <a:prstGeom prst="rect">
            <a:avLst/>
          </a:prstGeom>
          <a:solidFill>
            <a:srgbClr val="4372C3"/>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75"/>
          <p:cNvSpPr txBox="1"/>
          <p:nvPr/>
        </p:nvSpPr>
        <p:spPr>
          <a:xfrm>
            <a:off x="3594376" y="5286198"/>
            <a:ext cx="1892335" cy="660412"/>
          </a:xfrm>
          <a:prstGeom prst="rect">
            <a:avLst/>
          </a:prstGeom>
          <a:noFill/>
          <a:ln>
            <a:noFill/>
          </a:ln>
        </p:spPr>
        <p:txBody>
          <a:bodyPr spcFirstLastPara="1" wrap="square" lIns="60950" tIns="0" rIns="203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Center of Excellence</a:t>
            </a:r>
            <a:endParaRPr sz="1600" b="0" i="0" u="none" strike="noStrike" cap="none" dirty="0">
              <a:solidFill>
                <a:schemeClr val="lt1"/>
              </a:solidFill>
              <a:latin typeface="Arial"/>
              <a:ea typeface="Arial"/>
              <a:cs typeface="Arial"/>
              <a:sym typeface="Arial"/>
            </a:endParaRPr>
          </a:p>
        </p:txBody>
      </p:sp>
      <p:sp>
        <p:nvSpPr>
          <p:cNvPr id="421" name="Google Shape;421;p75" descr="Checkmark">
            <a:extLst>
              <a:ext uri="{C183D7F6-B498-43B3-948B-1728B52AA6E4}">
                <adec:decorative xmlns:adec="http://schemas.microsoft.com/office/drawing/2017/decorative" val="0"/>
              </a:ext>
            </a:extLst>
          </p:cNvPr>
          <p:cNvSpPr/>
          <p:nvPr/>
        </p:nvSpPr>
        <p:spPr>
          <a:xfrm>
            <a:off x="5448631" y="5365278"/>
            <a:ext cx="487174" cy="487174"/>
          </a:xfrm>
          <a:prstGeom prst="ellipse">
            <a:avLst/>
          </a:prstGeom>
          <a:blipFill rotWithShape="1">
            <a:blip r:embed="rId8">
              <a:alphaModFix/>
            </a:blip>
            <a:stretch>
              <a:fillRect t="-11994" b="-11993"/>
            </a:stretch>
          </a:blip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75">
            <a:extLst>
              <a:ext uri="{C183D7F6-B498-43B3-948B-1728B52AA6E4}">
                <adec:decorative xmlns:adec="http://schemas.microsoft.com/office/drawing/2017/decorative" val="1"/>
              </a:ext>
            </a:extLst>
          </p:cNvPr>
          <p:cNvSpPr/>
          <p:nvPr/>
        </p:nvSpPr>
        <p:spPr>
          <a:xfrm>
            <a:off x="6295300" y="3578835"/>
            <a:ext cx="2687116" cy="1706038"/>
          </a:xfrm>
          <a:prstGeom prst="round2SameRect">
            <a:avLst>
              <a:gd name="adj1" fmla="val 8000"/>
              <a:gd name="adj2" fmla="val 0"/>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75"/>
          <p:cNvSpPr txBox="1"/>
          <p:nvPr/>
        </p:nvSpPr>
        <p:spPr>
          <a:xfrm>
            <a:off x="6394664" y="3619036"/>
            <a:ext cx="2607166" cy="1666063"/>
          </a:xfrm>
          <a:prstGeom prst="rect">
            <a:avLst/>
          </a:prstGeom>
          <a:noFill/>
          <a:ln>
            <a:noFill/>
          </a:ln>
        </p:spPr>
        <p:txBody>
          <a:bodyPr spcFirstLastPara="1" wrap="square" lIns="20300" tIns="60950" rIns="20300" bIns="203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Outpatient and inpatient surveys</a:t>
            </a:r>
            <a:endParaRPr sz="16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Rapid response to poor service / errors – Make it right</a:t>
            </a:r>
            <a:endParaRPr sz="16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Customer service training for staff</a:t>
            </a:r>
            <a:endParaRPr sz="1600" b="0" i="0" u="none" strike="noStrike" cap="none" dirty="0">
              <a:solidFill>
                <a:srgbClr val="000000"/>
              </a:solidFill>
              <a:latin typeface="Arial"/>
              <a:ea typeface="Arial"/>
              <a:cs typeface="Arial"/>
              <a:sym typeface="Arial"/>
            </a:endParaRPr>
          </a:p>
        </p:txBody>
      </p:sp>
      <p:sp>
        <p:nvSpPr>
          <p:cNvPr id="424" name="Google Shape;424;p75">
            <a:extLst>
              <a:ext uri="{C183D7F6-B498-43B3-948B-1728B52AA6E4}">
                <adec:decorative xmlns:adec="http://schemas.microsoft.com/office/drawing/2017/decorative" val="1"/>
              </a:ext>
            </a:extLst>
          </p:cNvPr>
          <p:cNvSpPr/>
          <p:nvPr/>
        </p:nvSpPr>
        <p:spPr>
          <a:xfrm>
            <a:off x="6295300" y="5286198"/>
            <a:ext cx="2687116" cy="660412"/>
          </a:xfrm>
          <a:prstGeom prst="rect">
            <a:avLst/>
          </a:prstGeom>
          <a:solidFill>
            <a:srgbClr val="4372C3"/>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75"/>
          <p:cNvSpPr txBox="1"/>
          <p:nvPr/>
        </p:nvSpPr>
        <p:spPr>
          <a:xfrm>
            <a:off x="6404717" y="5286198"/>
            <a:ext cx="1892335" cy="660412"/>
          </a:xfrm>
          <a:prstGeom prst="rect">
            <a:avLst/>
          </a:prstGeom>
          <a:noFill/>
          <a:ln>
            <a:noFill/>
          </a:ln>
        </p:spPr>
        <p:txBody>
          <a:bodyPr spcFirstLastPara="1" wrap="square" lIns="60950" tIns="0" rIns="203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Value to customers</a:t>
            </a:r>
            <a:endParaRPr sz="1600" b="0" i="0" u="none" strike="noStrike" cap="none" dirty="0">
              <a:solidFill>
                <a:schemeClr val="lt1"/>
              </a:solidFill>
              <a:latin typeface="Arial"/>
              <a:ea typeface="Arial"/>
              <a:cs typeface="Arial"/>
              <a:sym typeface="Arial"/>
            </a:endParaRPr>
          </a:p>
        </p:txBody>
      </p:sp>
      <p:sp>
        <p:nvSpPr>
          <p:cNvPr id="426" name="Google Shape;426;p75" descr="Check mark"/>
          <p:cNvSpPr/>
          <p:nvPr/>
        </p:nvSpPr>
        <p:spPr>
          <a:xfrm>
            <a:off x="8372738" y="5365278"/>
            <a:ext cx="487174" cy="487174"/>
          </a:xfrm>
          <a:prstGeom prst="ellipse">
            <a:avLst/>
          </a:prstGeom>
          <a:blipFill rotWithShape="1">
            <a:blip r:embed="rId9">
              <a:alphaModFix/>
            </a:blip>
            <a:stretch>
              <a:fillRect l="-10993" r="-10993"/>
            </a:stretch>
          </a:blip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75">
            <a:extLst>
              <a:ext uri="{C183D7F6-B498-43B3-948B-1728B52AA6E4}">
                <adec:decorative xmlns:adec="http://schemas.microsoft.com/office/drawing/2017/decorative" val="1"/>
              </a:ext>
            </a:extLst>
          </p:cNvPr>
          <p:cNvSpPr/>
          <p:nvPr/>
        </p:nvSpPr>
        <p:spPr>
          <a:xfrm>
            <a:off x="9103111" y="3578835"/>
            <a:ext cx="2687116" cy="1706038"/>
          </a:xfrm>
          <a:prstGeom prst="round2SameRect">
            <a:avLst>
              <a:gd name="adj1" fmla="val 8000"/>
              <a:gd name="adj2" fmla="val 0"/>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75"/>
          <p:cNvSpPr txBox="1"/>
          <p:nvPr/>
        </p:nvSpPr>
        <p:spPr>
          <a:xfrm>
            <a:off x="9184979" y="3619036"/>
            <a:ext cx="2607166" cy="1666063"/>
          </a:xfrm>
          <a:prstGeom prst="rect">
            <a:avLst/>
          </a:prstGeom>
          <a:noFill/>
          <a:ln>
            <a:noFill/>
          </a:ln>
          <a:effectLst/>
        </p:spPr>
        <p:txBody>
          <a:bodyPr spcFirstLastPara="1" wrap="square" lIns="20300" tIns="60950" rIns="20300" bIns="203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Clinicians</a:t>
            </a:r>
            <a:endParaRPr sz="16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Patients and Family</a:t>
            </a:r>
            <a:endParaRPr sz="1600" b="0" i="0" u="none" strike="noStrike" cap="none">
              <a:solidFill>
                <a:srgbClr val="000000"/>
              </a:solidFill>
              <a:latin typeface="Arial"/>
              <a:ea typeface="Arial"/>
              <a:cs typeface="Arial"/>
              <a:sym typeface="Arial"/>
            </a:endParaRPr>
          </a:p>
        </p:txBody>
      </p:sp>
      <p:sp>
        <p:nvSpPr>
          <p:cNvPr id="429" name="Google Shape;429;p75">
            <a:extLst>
              <a:ext uri="{C183D7F6-B498-43B3-948B-1728B52AA6E4}">
                <adec:decorative xmlns:adec="http://schemas.microsoft.com/office/drawing/2017/decorative" val="1"/>
              </a:ext>
            </a:extLst>
          </p:cNvPr>
          <p:cNvSpPr/>
          <p:nvPr/>
        </p:nvSpPr>
        <p:spPr>
          <a:xfrm>
            <a:off x="9103111" y="5286198"/>
            <a:ext cx="2687116" cy="660412"/>
          </a:xfrm>
          <a:prstGeom prst="rect">
            <a:avLst/>
          </a:prstGeom>
          <a:solidFill>
            <a:srgbClr val="4372C3"/>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75"/>
          <p:cNvSpPr txBox="1"/>
          <p:nvPr/>
        </p:nvSpPr>
        <p:spPr>
          <a:xfrm>
            <a:off x="9214331" y="5286198"/>
            <a:ext cx="1892335" cy="660412"/>
          </a:xfrm>
          <a:prstGeom prst="rect">
            <a:avLst/>
          </a:prstGeom>
          <a:noFill/>
          <a:ln>
            <a:noFill/>
          </a:ln>
        </p:spPr>
        <p:txBody>
          <a:bodyPr spcFirstLastPara="1" wrap="square" lIns="60950" tIns="0" rIns="20300" bIns="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Pathology consults </a:t>
            </a:r>
            <a:endParaRPr sz="1600" b="0" i="0" u="none" strike="noStrike" cap="none" dirty="0">
              <a:solidFill>
                <a:schemeClr val="lt1"/>
              </a:solidFill>
              <a:latin typeface="Arial"/>
              <a:ea typeface="Arial"/>
              <a:cs typeface="Arial"/>
              <a:sym typeface="Arial"/>
            </a:endParaRPr>
          </a:p>
        </p:txBody>
      </p:sp>
      <p:sp>
        <p:nvSpPr>
          <p:cNvPr id="431" name="Google Shape;431;p75" descr="Doctor"/>
          <p:cNvSpPr/>
          <p:nvPr/>
        </p:nvSpPr>
        <p:spPr>
          <a:xfrm>
            <a:off x="11174306" y="5365278"/>
            <a:ext cx="487174" cy="487174"/>
          </a:xfrm>
          <a:prstGeom prst="ellipse">
            <a:avLst/>
          </a:prstGeom>
          <a:blipFill rotWithShape="1">
            <a:blip r:embed="rId10">
              <a:alphaModFix/>
            </a:blip>
            <a:stretch>
              <a:fillRect l="-24991" r="-24991"/>
            </a:stretch>
          </a:blip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3"/>
          <p:cNvSpPr txBox="1">
            <a:spLocks noGrp="1"/>
          </p:cNvSpPr>
          <p:nvPr>
            <p:ph type="title"/>
          </p:nvPr>
        </p:nvSpPr>
        <p:spPr>
          <a:xfrm>
            <a:off x="838200" y="123873"/>
            <a:ext cx="831924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a:t>Leading Laboratories designation </a:t>
            </a:r>
            <a:br>
              <a:rPr lang="en-US"/>
            </a:br>
            <a:r>
              <a:rPr lang="en-US"/>
              <a:t>supports labs that demonstrate excellence in:</a:t>
            </a:r>
            <a:endParaRPr/>
          </a:p>
        </p:txBody>
      </p:sp>
      <p:pic>
        <p:nvPicPr>
          <p:cNvPr id="438" name="Google Shape;438;p13" descr="Icon 3 increasing arrows pointing up"/>
          <p:cNvPicPr preferRelativeResize="0"/>
          <p:nvPr/>
        </p:nvPicPr>
        <p:blipFill rotWithShape="1">
          <a:blip r:embed="rId3">
            <a:alphaModFix/>
          </a:blip>
          <a:srcRect/>
          <a:stretch/>
        </p:blipFill>
        <p:spPr>
          <a:xfrm>
            <a:off x="1259932" y="2533074"/>
            <a:ext cx="1409913" cy="997784"/>
          </a:xfrm>
          <a:prstGeom prst="rect">
            <a:avLst/>
          </a:prstGeom>
          <a:noFill/>
          <a:ln>
            <a:noFill/>
          </a:ln>
        </p:spPr>
      </p:pic>
      <p:sp>
        <p:nvSpPr>
          <p:cNvPr id="437" name="Google Shape;437;p13"/>
          <p:cNvSpPr txBox="1"/>
          <p:nvPr/>
        </p:nvSpPr>
        <p:spPr>
          <a:xfrm>
            <a:off x="860625" y="3826034"/>
            <a:ext cx="2208526"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Elevating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quality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outcomes</a:t>
            </a:r>
            <a:endParaRPr sz="1400" b="0" i="0" u="none" strike="noStrike" cap="none">
              <a:solidFill>
                <a:srgbClr val="000000"/>
              </a:solidFill>
              <a:latin typeface="Arial"/>
              <a:ea typeface="Arial"/>
              <a:cs typeface="Arial"/>
              <a:sym typeface="Arial"/>
            </a:endParaRPr>
          </a:p>
        </p:txBody>
      </p:sp>
      <p:pic>
        <p:nvPicPr>
          <p:cNvPr id="439" name="Google Shape;439;p13" descr="Icon with a key inserted into a lightbulb"/>
          <p:cNvPicPr preferRelativeResize="0"/>
          <p:nvPr/>
        </p:nvPicPr>
        <p:blipFill rotWithShape="1">
          <a:blip r:embed="rId4">
            <a:alphaModFix/>
          </a:blip>
          <a:srcRect/>
          <a:stretch/>
        </p:blipFill>
        <p:spPr>
          <a:xfrm>
            <a:off x="4287580" y="2510334"/>
            <a:ext cx="1047297" cy="1099662"/>
          </a:xfrm>
          <a:prstGeom prst="rect">
            <a:avLst/>
          </a:prstGeom>
          <a:noFill/>
          <a:ln>
            <a:noFill/>
          </a:ln>
        </p:spPr>
      </p:pic>
      <p:sp>
        <p:nvSpPr>
          <p:cNvPr id="443" name="Google Shape;443;p13"/>
          <p:cNvSpPr/>
          <p:nvPr/>
        </p:nvSpPr>
        <p:spPr>
          <a:xfrm>
            <a:off x="3393605" y="3825993"/>
            <a:ext cx="2835245"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Supporting professional development</a:t>
            </a:r>
            <a:endParaRPr sz="1400" b="0" i="0" u="none" strike="noStrike" cap="none">
              <a:solidFill>
                <a:srgbClr val="000000"/>
              </a:solidFill>
              <a:latin typeface="Arial"/>
              <a:ea typeface="Arial"/>
              <a:cs typeface="Arial"/>
              <a:sym typeface="Arial"/>
            </a:endParaRPr>
          </a:p>
        </p:txBody>
      </p:sp>
      <p:pic>
        <p:nvPicPr>
          <p:cNvPr id="440" name="Google Shape;440;p13" descr="handshake clipart"/>
          <p:cNvPicPr preferRelativeResize="0"/>
          <p:nvPr/>
        </p:nvPicPr>
        <p:blipFill rotWithShape="1">
          <a:blip r:embed="rId5">
            <a:alphaModFix/>
          </a:blip>
          <a:srcRect/>
          <a:stretch/>
        </p:blipFill>
        <p:spPr>
          <a:xfrm>
            <a:off x="6952612" y="2882198"/>
            <a:ext cx="1372475" cy="746787"/>
          </a:xfrm>
          <a:prstGeom prst="rect">
            <a:avLst/>
          </a:prstGeom>
          <a:noFill/>
          <a:ln>
            <a:noFill/>
          </a:ln>
        </p:spPr>
      </p:pic>
      <p:sp>
        <p:nvSpPr>
          <p:cNvPr id="444" name="Google Shape;444;p13"/>
          <p:cNvSpPr/>
          <p:nvPr/>
        </p:nvSpPr>
        <p:spPr>
          <a:xfrm>
            <a:off x="6705744" y="3825993"/>
            <a:ext cx="186621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Cultivating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trusted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relationships</a:t>
            </a:r>
            <a:endParaRPr sz="1400" b="0" i="0" u="none" strike="noStrike" cap="none">
              <a:solidFill>
                <a:srgbClr val="000000"/>
              </a:solidFill>
              <a:latin typeface="Arial"/>
              <a:ea typeface="Arial"/>
              <a:cs typeface="Arial"/>
              <a:sym typeface="Arial"/>
            </a:endParaRPr>
          </a:p>
        </p:txBody>
      </p:sp>
      <p:pic>
        <p:nvPicPr>
          <p:cNvPr id="441" name="Google Shape;441;p13" descr="Icon featuring a magnifying glass with two lab professionals inside."/>
          <p:cNvPicPr preferRelativeResize="0"/>
          <p:nvPr/>
        </p:nvPicPr>
        <p:blipFill rotWithShape="1">
          <a:blip r:embed="rId6">
            <a:alphaModFix/>
          </a:blip>
          <a:srcRect/>
          <a:stretch/>
        </p:blipFill>
        <p:spPr>
          <a:xfrm>
            <a:off x="9942822" y="2549421"/>
            <a:ext cx="1443999" cy="1099661"/>
          </a:xfrm>
          <a:prstGeom prst="rect">
            <a:avLst/>
          </a:prstGeom>
          <a:noFill/>
          <a:ln>
            <a:noFill/>
          </a:ln>
        </p:spPr>
      </p:pic>
      <p:sp>
        <p:nvSpPr>
          <p:cNvPr id="445" name="Google Shape;445;p13"/>
          <p:cNvSpPr/>
          <p:nvPr/>
        </p:nvSpPr>
        <p:spPr>
          <a:xfrm>
            <a:off x="9890985" y="3825992"/>
            <a:ext cx="1547672"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Promoting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laboratory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visibility</a:t>
            </a:r>
            <a:endParaRPr sz="1400" b="0" i="0" u="none" strike="noStrike" cap="none">
              <a:solidFill>
                <a:srgbClr val="000000"/>
              </a:solidFill>
              <a:latin typeface="Arial"/>
              <a:ea typeface="Arial"/>
              <a:cs typeface="Arial"/>
              <a:sym typeface="Arial"/>
            </a:endParaRPr>
          </a:p>
        </p:txBody>
      </p:sp>
      <p:pic>
        <p:nvPicPr>
          <p:cNvPr id="442" name="Google Shape;442;p13" descr="Leading Laboratories Logo"/>
          <p:cNvPicPr preferRelativeResize="0"/>
          <p:nvPr/>
        </p:nvPicPr>
        <p:blipFill rotWithShape="1">
          <a:blip r:embed="rId7">
            <a:alphaModFix/>
          </a:blip>
          <a:srcRect/>
          <a:stretch/>
        </p:blipFill>
        <p:spPr>
          <a:xfrm>
            <a:off x="8907506" y="5601844"/>
            <a:ext cx="2800644" cy="84767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838200" y="160528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Arial"/>
              <a:buNone/>
            </a:pPr>
            <a:r>
              <a:rPr lang="en-US"/>
              <a:t>Funding statement</a:t>
            </a:r>
            <a:endParaRPr/>
          </a:p>
        </p:txBody>
      </p:sp>
      <p:sp>
        <p:nvSpPr>
          <p:cNvPr id="100" name="Google Shape;100;p2"/>
          <p:cNvSpPr txBox="1">
            <a:spLocks noGrp="1"/>
          </p:cNvSpPr>
          <p:nvPr>
            <p:ph type="body" idx="1"/>
          </p:nvPr>
        </p:nvSpPr>
        <p:spPr>
          <a:xfrm>
            <a:off x="838200" y="3428999"/>
            <a:ext cx="10515600" cy="23112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50000"/>
              </a:lnSpc>
              <a:spcBef>
                <a:spcPts val="0"/>
              </a:spcBef>
              <a:spcAft>
                <a:spcPts val="0"/>
              </a:spcAft>
              <a:buSzPct val="80000"/>
              <a:buNone/>
            </a:pPr>
            <a:r>
              <a:rPr lang="en-US">
                <a:latin typeface="Arial"/>
                <a:ea typeface="Arial"/>
                <a:cs typeface="Arial"/>
                <a:sym typeface="Arial"/>
              </a:rPr>
              <a:t>This resource was made possible by cooperative agreement </a:t>
            </a:r>
            <a:r>
              <a:rPr lang="en-US"/>
              <a:t>NU47OE000107 </a:t>
            </a:r>
            <a:r>
              <a:rPr lang="en-US">
                <a:latin typeface="Arial"/>
                <a:ea typeface="Arial"/>
                <a:cs typeface="Arial"/>
                <a:sym typeface="Arial"/>
              </a:rPr>
              <a:t>from the Centers for Disease Control and Prevention (CDC). Its contents are solely the responsibility of the American Society for Clinical Pathology (ASCP) and do not necessarily represent the official views of CDC.</a:t>
            </a:r>
            <a:endParaRPr/>
          </a:p>
          <a:p>
            <a:pPr marL="0" lvl="0" indent="0" algn="ctr" rtl="0">
              <a:lnSpc>
                <a:spcPct val="110000"/>
              </a:lnSpc>
              <a:spcBef>
                <a:spcPts val="1200"/>
              </a:spcBef>
              <a:spcAft>
                <a:spcPts val="0"/>
              </a:spcAft>
              <a:buClr>
                <a:srgbClr val="4696D2"/>
              </a:buClr>
              <a:buSzPct val="8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1"/>
          <p:cNvSpPr txBox="1">
            <a:spLocks noGrp="1"/>
          </p:cNvSpPr>
          <p:nvPr>
            <p:ph type="title"/>
          </p:nvPr>
        </p:nvSpPr>
        <p:spPr>
          <a:xfrm>
            <a:off x="831850" y="1540784"/>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US" dirty="0"/>
              <a:t>Pillar 3: Quality</a:t>
            </a:r>
            <a:endParaRPr dirty="0"/>
          </a:p>
        </p:txBody>
      </p:sp>
      <p:sp>
        <p:nvSpPr>
          <p:cNvPr id="106" name="Google Shape;106;p71"/>
          <p:cNvSpPr txBox="1">
            <a:spLocks noGrp="1"/>
          </p:cNvSpPr>
          <p:nvPr>
            <p:ph type="body" idx="1"/>
          </p:nvPr>
        </p:nvSpPr>
        <p:spPr>
          <a:xfrm>
            <a:off x="831851" y="4589463"/>
            <a:ext cx="5595844" cy="1500187"/>
          </a:xfrm>
          <a:prstGeom prst="rect">
            <a:avLst/>
          </a:prstGeom>
          <a:noFill/>
          <a:ln>
            <a:noFill/>
          </a:ln>
        </p:spPr>
        <p:txBody>
          <a:bodyPr spcFirstLastPara="1" wrap="square" lIns="91425" tIns="45700" rIns="91425" bIns="45700" anchor="t" anchorCtr="0">
            <a:normAutofit/>
          </a:bodyPr>
          <a:lstStyle/>
          <a:p>
            <a:pPr marL="60325" lvl="0" indent="0" algn="l" rtl="0">
              <a:lnSpc>
                <a:spcPct val="100000"/>
              </a:lnSpc>
              <a:spcBef>
                <a:spcPts val="1000"/>
              </a:spcBef>
              <a:spcAft>
                <a:spcPts val="0"/>
              </a:spcAft>
              <a:buSzPts val="2400"/>
              <a:buNone/>
            </a:pPr>
            <a:r>
              <a:rPr lang="en-US"/>
              <a:t>Strengthen the quality program throughout the department and enhance patient safety.</a:t>
            </a:r>
            <a:endParaRPr/>
          </a:p>
          <a:p>
            <a:pPr marL="60325" lvl="0" indent="0" algn="l" rtl="0">
              <a:lnSpc>
                <a:spcPct val="100000"/>
              </a:lnSpc>
              <a:spcBef>
                <a:spcPts val="1000"/>
              </a:spcBef>
              <a:spcAft>
                <a:spcPts val="0"/>
              </a:spcAft>
              <a:buSzPts val="2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ac90bfc69e_2_0"/>
          <p:cNvSpPr txBox="1">
            <a:spLocks noGrp="1"/>
          </p:cNvSpPr>
          <p:nvPr>
            <p:ph type="title"/>
          </p:nvPr>
        </p:nvSpPr>
        <p:spPr>
          <a:xfrm>
            <a:off x="838200" y="160528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800"/>
              <a:buNone/>
            </a:pPr>
            <a:r>
              <a:rPr lang="en-US" sz="3800"/>
              <a:t>How does Quality relate to Negotiation and Advocacy for your Laboratory?</a:t>
            </a:r>
            <a:endParaRPr sz="3800"/>
          </a:p>
        </p:txBody>
      </p:sp>
      <p:sp>
        <p:nvSpPr>
          <p:cNvPr id="113" name="Google Shape;113;g2ac90bfc69e_2_0"/>
          <p:cNvSpPr txBox="1">
            <a:spLocks noGrp="1"/>
          </p:cNvSpPr>
          <p:nvPr>
            <p:ph type="body" idx="1"/>
          </p:nvPr>
        </p:nvSpPr>
        <p:spPr>
          <a:xfrm>
            <a:off x="838200" y="3429000"/>
            <a:ext cx="10515600" cy="25365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600"/>
              </a:spcBef>
              <a:spcAft>
                <a:spcPts val="0"/>
              </a:spcAft>
              <a:buSzPts val="1920"/>
              <a:buNone/>
            </a:pPr>
            <a:r>
              <a:rPr lang="en-US"/>
              <a:t>Making the quality of your laboratory visible to administrators can have a strong impact in successful negotiation and advocacy, especially when resources are scarce for healthcare administrators. </a:t>
            </a:r>
            <a:endParaRPr/>
          </a:p>
          <a:p>
            <a:pPr marL="0" lvl="0" indent="0" algn="ctr" rtl="0">
              <a:lnSpc>
                <a:spcPct val="110000"/>
              </a:lnSpc>
              <a:spcBef>
                <a:spcPts val="600"/>
              </a:spcBef>
              <a:spcAft>
                <a:spcPts val="0"/>
              </a:spcAft>
              <a:buSzPts val="1920"/>
              <a:buNone/>
            </a:pPr>
            <a:r>
              <a:rPr lang="en-US" sz="2800" b="1"/>
              <a:t>These tools can help you demonstrate that value when negotiating and advocating for laboratory resources.</a:t>
            </a:r>
            <a:endParaRPr sz="28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2"/>
          <p:cNvSpPr txBox="1">
            <a:spLocks noGrp="1"/>
          </p:cNvSpPr>
          <p:nvPr>
            <p:ph type="title"/>
          </p:nvPr>
        </p:nvSpPr>
        <p:spPr>
          <a:xfrm>
            <a:off x="402643" y="323920"/>
            <a:ext cx="2750987" cy="168313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3600"/>
              <a:buNone/>
            </a:pPr>
            <a:r>
              <a:rPr lang="en-US" sz="2400" dirty="0"/>
              <a:t>Q: How do we use quality to advocate for the lab?</a:t>
            </a:r>
            <a:endParaRPr sz="2400" dirty="0"/>
          </a:p>
        </p:txBody>
      </p:sp>
      <p:sp>
        <p:nvSpPr>
          <p:cNvPr id="128" name="Google Shape;128;p72"/>
          <p:cNvSpPr txBox="1"/>
          <p:nvPr/>
        </p:nvSpPr>
        <p:spPr>
          <a:xfrm>
            <a:off x="389441" y="2077437"/>
            <a:ext cx="3371149" cy="2308324"/>
          </a:xfrm>
          <a:prstGeom prst="rect">
            <a:avLst/>
          </a:prstGeom>
          <a:noFill/>
          <a:ln>
            <a:noFill/>
          </a:ln>
        </p:spPr>
        <p:txBody>
          <a:bodyPr spcFirstLastPara="1" wrap="square" lIns="91425" tIns="45700" rIns="91425" bIns="45700" anchor="t" anchorCtr="0">
            <a:spAutoFit/>
          </a:bodyPr>
          <a:lstStyle/>
          <a:p>
            <a:pPr marL="398463" marR="0" lvl="0" indent="-398463" algn="l"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A: Start by understanding administrators definition of quality -</a:t>
            </a:r>
            <a:br>
              <a:rPr lang="en-US" sz="2400" b="1" i="0" u="none" strike="noStrike" cap="none" dirty="0">
                <a:solidFill>
                  <a:schemeClr val="lt1"/>
                </a:solidFill>
                <a:latin typeface="Arial"/>
                <a:ea typeface="Arial"/>
                <a:cs typeface="Arial"/>
                <a:sym typeface="Arial"/>
              </a:rPr>
            </a:br>
            <a:endParaRPr sz="2400" b="1" i="0" u="none" strike="noStrike" cap="none" dirty="0">
              <a:solidFill>
                <a:schemeClr val="lt1"/>
              </a:solidFill>
              <a:latin typeface="Arial"/>
              <a:ea typeface="Arial"/>
              <a:cs typeface="Arial"/>
              <a:sym typeface="Arial"/>
            </a:endParaRPr>
          </a:p>
        </p:txBody>
      </p:sp>
      <p:sp>
        <p:nvSpPr>
          <p:cNvPr id="129" name="Google Shape;129;p72"/>
          <p:cNvSpPr txBox="1">
            <a:spLocks noGrp="1"/>
          </p:cNvSpPr>
          <p:nvPr>
            <p:ph type="body" idx="1"/>
          </p:nvPr>
        </p:nvSpPr>
        <p:spPr>
          <a:xfrm>
            <a:off x="256162" y="4708260"/>
            <a:ext cx="3997542" cy="1972800"/>
          </a:xfrm>
          <a:prstGeom prst="rect">
            <a:avLst/>
          </a:prstGeom>
          <a:solidFill>
            <a:schemeClr val="lt1"/>
          </a:solidFill>
          <a:ln w="25400" cap="flat" cmpd="sng">
            <a:solidFill>
              <a:schemeClr val="accent1"/>
            </a:solidFill>
            <a:prstDash val="solid"/>
            <a:round/>
            <a:headEnd type="none" w="sm" len="sm"/>
            <a:tailEnd type="none" w="sm" len="sm"/>
          </a:ln>
          <a:effectLst/>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920"/>
              <a:buNone/>
            </a:pPr>
            <a:r>
              <a:rPr lang="en-US" b="1" dirty="0">
                <a:solidFill>
                  <a:schemeClr val="accent1"/>
                </a:solidFill>
                <a:latin typeface="Arial"/>
                <a:ea typeface="Arial"/>
                <a:cs typeface="Arial"/>
                <a:sym typeface="Arial"/>
              </a:rPr>
              <a:t>Laboratory quality to administrators </a:t>
            </a:r>
            <a:r>
              <a:rPr lang="en-US" b="1" dirty="0">
                <a:solidFill>
                  <a:schemeClr val="accent1"/>
                </a:solidFill>
              </a:rPr>
              <a:t>includes</a:t>
            </a:r>
            <a:r>
              <a:rPr lang="en-US" b="1" dirty="0">
                <a:solidFill>
                  <a:schemeClr val="accent1"/>
                </a:solidFill>
                <a:latin typeface="Arial"/>
                <a:ea typeface="Arial"/>
                <a:cs typeface="Arial"/>
                <a:sym typeface="Arial"/>
              </a:rPr>
              <a:t> accuracy, reliability, and timeliness of test results.</a:t>
            </a:r>
            <a:endParaRPr b="1" dirty="0">
              <a:solidFill>
                <a:schemeClr val="accent1"/>
              </a:solidFill>
            </a:endParaRPr>
          </a:p>
        </p:txBody>
      </p:sp>
      <p:grpSp>
        <p:nvGrpSpPr>
          <p:cNvPr id="119" name="Google Shape;119;p72" descr="information on quality "/>
          <p:cNvGrpSpPr/>
          <p:nvPr/>
        </p:nvGrpSpPr>
        <p:grpSpPr>
          <a:xfrm>
            <a:off x="4464819" y="133572"/>
            <a:ext cx="6547756" cy="6547756"/>
            <a:chOff x="646024" y="0"/>
            <a:chExt cx="6547756" cy="6547756"/>
          </a:xfrm>
        </p:grpSpPr>
        <p:sp>
          <p:nvSpPr>
            <p:cNvPr id="120" name="Google Shape;120;p72"/>
            <p:cNvSpPr/>
            <p:nvPr/>
          </p:nvSpPr>
          <p:spPr>
            <a:xfrm>
              <a:off x="646024" y="0"/>
              <a:ext cx="6547756" cy="6547756"/>
            </a:xfrm>
            <a:prstGeom prst="ellipse">
              <a:avLst/>
            </a:prstGeom>
            <a:solidFill>
              <a:srgbClr val="2E538F"/>
            </a:soli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72"/>
            <p:cNvSpPr txBox="1"/>
            <p:nvPr/>
          </p:nvSpPr>
          <p:spPr>
            <a:xfrm>
              <a:off x="2775681" y="540189"/>
              <a:ext cx="2288441" cy="982163"/>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QUALITY SYSTEM</a:t>
              </a:r>
              <a:endParaRPr sz="2800" b="1" i="0" u="none" strike="noStrike" cap="none" dirty="0">
                <a:solidFill>
                  <a:schemeClr val="lt1"/>
                </a:solidFill>
                <a:latin typeface="Arial"/>
                <a:ea typeface="Arial"/>
                <a:cs typeface="Arial"/>
                <a:sym typeface="Arial"/>
              </a:endParaRPr>
            </a:p>
          </p:txBody>
        </p:sp>
        <p:sp>
          <p:nvSpPr>
            <p:cNvPr id="122" name="Google Shape;122;p72"/>
            <p:cNvSpPr/>
            <p:nvPr/>
          </p:nvSpPr>
          <p:spPr>
            <a:xfrm>
              <a:off x="1464493" y="1636939"/>
              <a:ext cx="4910817" cy="4910817"/>
            </a:xfrm>
            <a:prstGeom prst="ellipse">
              <a:avLst/>
            </a:prstGeom>
            <a:solidFill>
              <a:srgbClr val="8297CD"/>
            </a:soli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72"/>
            <p:cNvSpPr txBox="1"/>
            <p:nvPr/>
          </p:nvSpPr>
          <p:spPr>
            <a:xfrm>
              <a:off x="2775681" y="1943865"/>
              <a:ext cx="2288441" cy="920778"/>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QUALITY ASSURANCE</a:t>
              </a:r>
              <a:endParaRPr sz="2400" b="1" i="0" u="none" strike="noStrike" cap="none">
                <a:solidFill>
                  <a:schemeClr val="lt1"/>
                </a:solidFill>
                <a:latin typeface="Arial"/>
                <a:ea typeface="Arial"/>
                <a:cs typeface="Arial"/>
                <a:sym typeface="Arial"/>
              </a:endParaRPr>
            </a:p>
          </p:txBody>
        </p:sp>
        <p:sp>
          <p:nvSpPr>
            <p:cNvPr id="124" name="Google Shape;124;p72"/>
            <p:cNvSpPr/>
            <p:nvPr/>
          </p:nvSpPr>
          <p:spPr>
            <a:xfrm>
              <a:off x="2282963" y="3273878"/>
              <a:ext cx="3273878" cy="3273878"/>
            </a:xfrm>
            <a:prstGeom prst="ellipse">
              <a:avLst/>
            </a:prstGeom>
            <a:solidFill>
              <a:srgbClr val="B3C6E7"/>
            </a:soli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72"/>
            <p:cNvSpPr txBox="1"/>
            <p:nvPr/>
          </p:nvSpPr>
          <p:spPr>
            <a:xfrm>
              <a:off x="2762411" y="4092348"/>
              <a:ext cx="2314981" cy="1636939"/>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2F5496"/>
                  </a:solidFill>
                  <a:latin typeface="Arial"/>
                  <a:ea typeface="Arial"/>
                  <a:cs typeface="Arial"/>
                  <a:sym typeface="Arial"/>
                </a:rPr>
                <a:t>QUALITY CONTROL</a:t>
              </a:r>
              <a:endParaRPr sz="2000" b="1" i="0" u="none" strike="noStrike" cap="none">
                <a:solidFill>
                  <a:srgbClr val="2F5496"/>
                </a:solidFill>
                <a:latin typeface="Arial"/>
                <a:ea typeface="Arial"/>
                <a:cs typeface="Arial"/>
                <a:sym typeface="Arial"/>
              </a:endParaRPr>
            </a:p>
          </p:txBody>
        </p:sp>
      </p:grpSp>
      <p:sp>
        <p:nvSpPr>
          <p:cNvPr id="4" name="Google Shape;127;p72">
            <a:extLst>
              <a:ext uri="{FF2B5EF4-FFF2-40B4-BE49-F238E27FC236}">
                <a16:creationId xmlns:a16="http://schemas.microsoft.com/office/drawing/2014/main" id="{6FAA1C6C-2528-B5DB-43EB-6A0B9020D182}"/>
              </a:ext>
              <a:ext uri="{C183D7F6-B498-43B3-948B-1728B52AA6E4}">
                <adec:decorative xmlns:adec="http://schemas.microsoft.com/office/drawing/2017/decorative" val="1"/>
              </a:ext>
            </a:extLst>
          </p:cNvPr>
          <p:cNvSpPr/>
          <p:nvPr/>
        </p:nvSpPr>
        <p:spPr>
          <a:xfrm>
            <a:off x="8526574" y="1182221"/>
            <a:ext cx="3409264" cy="1412281"/>
          </a:xfrm>
          <a:prstGeom prst="leftArrowCallout">
            <a:avLst>
              <a:gd name="adj1" fmla="val 25000"/>
              <a:gd name="adj2" fmla="val 25000"/>
              <a:gd name="adj3" fmla="val 25000"/>
              <a:gd name="adj4" fmla="val 83687"/>
            </a:avLst>
          </a:prstGeom>
          <a:solidFill>
            <a:schemeClr val="lt1"/>
          </a:solidFill>
          <a:ln w="25400" cap="flat" cmpd="sng">
            <a:solidFill>
              <a:schemeClr val="accent1"/>
            </a:solidFill>
            <a:prstDash val="solid"/>
            <a:round/>
            <a:headEnd type="none" w="sm" len="sm"/>
            <a:tailEnd type="none" w="sm" len="sm"/>
          </a:ln>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20"/>
              <a:buFont typeface="Arial"/>
              <a:buNone/>
            </a:pPr>
            <a:endParaRPr lang="en-US" sz="2000" b="1" i="0" u="none" strike="noStrike" cap="none" dirty="0">
              <a:solidFill>
                <a:schemeClr val="accent1"/>
              </a:solidFill>
              <a:latin typeface="Arial"/>
              <a:ea typeface="Arial"/>
              <a:cs typeface="Arial"/>
              <a:sym typeface="Arial"/>
            </a:endParaRPr>
          </a:p>
        </p:txBody>
      </p:sp>
      <p:sp>
        <p:nvSpPr>
          <p:cNvPr id="5" name="TextBox 4">
            <a:extLst>
              <a:ext uri="{FF2B5EF4-FFF2-40B4-BE49-F238E27FC236}">
                <a16:creationId xmlns:a16="http://schemas.microsoft.com/office/drawing/2014/main" id="{3459F873-03E6-9720-1298-31DEF1F3DC4B}"/>
              </a:ext>
            </a:extLst>
          </p:cNvPr>
          <p:cNvSpPr txBox="1"/>
          <p:nvPr/>
        </p:nvSpPr>
        <p:spPr>
          <a:xfrm>
            <a:off x="9222367" y="1378839"/>
            <a:ext cx="2671297" cy="1231106"/>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1920"/>
              <a:buFont typeface="Arial"/>
              <a:buNone/>
            </a:pPr>
            <a:r>
              <a:rPr lang="en-US" sz="2000" b="1" i="0" u="none" strike="noStrike" cap="none" dirty="0">
                <a:solidFill>
                  <a:schemeClr val="accent1"/>
                </a:solidFill>
                <a:latin typeface="Arial"/>
                <a:ea typeface="Arial"/>
                <a:cs typeface="Arial"/>
                <a:sym typeface="Arial"/>
              </a:rPr>
              <a:t>Stay at these upper levels when talking </a:t>
            </a:r>
          </a:p>
          <a:p>
            <a:pPr marL="0" marR="0" lvl="0" indent="0" algn="ctr" rtl="0">
              <a:lnSpc>
                <a:spcPct val="100000"/>
              </a:lnSpc>
              <a:spcBef>
                <a:spcPts val="0"/>
              </a:spcBef>
              <a:spcAft>
                <a:spcPts val="0"/>
              </a:spcAft>
              <a:buClr>
                <a:srgbClr val="000000"/>
              </a:buClr>
              <a:buSzPts val="1920"/>
              <a:buFont typeface="Arial"/>
              <a:buNone/>
            </a:pPr>
            <a:r>
              <a:rPr lang="en-US" sz="2000" b="1" i="0" u="none" strike="noStrike" cap="none" dirty="0">
                <a:solidFill>
                  <a:schemeClr val="accent1"/>
                </a:solidFill>
                <a:latin typeface="Arial"/>
                <a:ea typeface="Arial"/>
                <a:cs typeface="Arial"/>
                <a:sym typeface="Arial"/>
              </a:rPr>
              <a:t>to administrators</a:t>
            </a:r>
          </a:p>
          <a:p>
            <a:endParaRPr lang="en-US" dirty="0"/>
          </a:p>
        </p:txBody>
      </p:sp>
      <p:sp>
        <p:nvSpPr>
          <p:cNvPr id="127" name="Google Shape;127;p72"/>
          <p:cNvSpPr/>
          <p:nvPr/>
        </p:nvSpPr>
        <p:spPr>
          <a:xfrm>
            <a:off x="8526574" y="4419692"/>
            <a:ext cx="3409264" cy="1412281"/>
          </a:xfrm>
          <a:prstGeom prst="leftArrowCallout">
            <a:avLst>
              <a:gd name="adj1" fmla="val 25000"/>
              <a:gd name="adj2" fmla="val 25000"/>
              <a:gd name="adj3" fmla="val 25000"/>
              <a:gd name="adj4" fmla="val 83687"/>
            </a:avLst>
          </a:prstGeom>
          <a:solidFill>
            <a:schemeClr val="lt1"/>
          </a:solidFill>
          <a:ln w="25400" cap="flat" cmpd="sng">
            <a:solidFill>
              <a:schemeClr val="accent1"/>
            </a:solidFill>
            <a:prstDash val="solid"/>
            <a:round/>
            <a:headEnd type="none" w="sm" len="sm"/>
            <a:tailEnd type="none" w="sm" len="sm"/>
          </a:ln>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accent1"/>
                </a:solidFill>
                <a:latin typeface="Arial"/>
                <a:ea typeface="Arial"/>
                <a:cs typeface="Arial"/>
                <a:sym typeface="Arial"/>
              </a:rPr>
              <a:t>This level is too granular and lacks value when speaking with administrators</a:t>
            </a:r>
            <a:endParaRPr sz="2000" b="1" i="0" u="none" strike="noStrike" cap="none" dirty="0">
              <a:solidFill>
                <a:schemeClr val="accen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
          <p:cNvSpPr txBox="1">
            <a:spLocks noGrp="1"/>
          </p:cNvSpPr>
          <p:nvPr>
            <p:ph type="title"/>
          </p:nvPr>
        </p:nvSpPr>
        <p:spPr>
          <a:xfrm>
            <a:off x="226203" y="2515394"/>
            <a:ext cx="2874993"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lt1"/>
              </a:buClr>
              <a:buSzPts val="3600"/>
              <a:buFont typeface="Arial"/>
              <a:buNone/>
            </a:pPr>
            <a:r>
              <a:rPr lang="en-US" sz="3600" dirty="0"/>
              <a:t>Know your audience &amp; speak their language</a:t>
            </a:r>
            <a:endParaRPr dirty="0"/>
          </a:p>
        </p:txBody>
      </p:sp>
      <p:grpSp>
        <p:nvGrpSpPr>
          <p:cNvPr id="2" name="Google Shape;134;p3" descr="information on quality">
            <a:extLst>
              <a:ext uri="{FF2B5EF4-FFF2-40B4-BE49-F238E27FC236}">
                <a16:creationId xmlns:a16="http://schemas.microsoft.com/office/drawing/2014/main" id="{09F3FE54-F83B-5837-AFA5-CF7D9CB6D311}"/>
              </a:ext>
            </a:extLst>
          </p:cNvPr>
          <p:cNvGrpSpPr/>
          <p:nvPr/>
        </p:nvGrpSpPr>
        <p:grpSpPr>
          <a:xfrm>
            <a:off x="3355198" y="274215"/>
            <a:ext cx="6202979" cy="6309569"/>
            <a:chOff x="-16114" y="33544"/>
            <a:chExt cx="6202979" cy="5873495"/>
          </a:xfrm>
        </p:grpSpPr>
        <p:sp>
          <p:nvSpPr>
            <p:cNvPr id="3" name="Google Shape;135;p3">
              <a:extLst>
                <a:ext uri="{FF2B5EF4-FFF2-40B4-BE49-F238E27FC236}">
                  <a16:creationId xmlns:a16="http://schemas.microsoft.com/office/drawing/2014/main" id="{7931411C-A8E7-16A3-AB5D-8329C9A8570A}"/>
                </a:ext>
              </a:extLst>
            </p:cNvPr>
            <p:cNvSpPr/>
            <p:nvPr/>
          </p:nvSpPr>
          <p:spPr>
            <a:xfrm>
              <a:off x="0" y="269704"/>
              <a:ext cx="6186865" cy="1260000"/>
            </a:xfrm>
            <a:prstGeom prst="rect">
              <a:avLst/>
            </a:prstGeom>
            <a:solidFill>
              <a:schemeClr val="lt1">
                <a:alpha val="89019"/>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136;p3">
              <a:extLst>
                <a:ext uri="{FF2B5EF4-FFF2-40B4-BE49-F238E27FC236}">
                  <a16:creationId xmlns:a16="http://schemas.microsoft.com/office/drawing/2014/main" id="{64720D17-C6AA-F6CE-7248-DEA1BAC087C8}"/>
                </a:ext>
              </a:extLst>
            </p:cNvPr>
            <p:cNvSpPr txBox="1"/>
            <p:nvPr/>
          </p:nvSpPr>
          <p:spPr>
            <a:xfrm>
              <a:off x="0" y="269704"/>
              <a:ext cx="6186865" cy="1260000"/>
            </a:xfrm>
            <a:prstGeom prst="rect">
              <a:avLst/>
            </a:prstGeom>
            <a:noFill/>
            <a:ln>
              <a:noFill/>
            </a:ln>
          </p:spPr>
          <p:txBody>
            <a:bodyPr spcFirstLastPara="1" wrap="square" lIns="480150" tIns="333225" rIns="480150" bIns="128000"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QI</a:t>
              </a:r>
              <a:r>
                <a:rPr lang="en-US" sz="1800" b="0" i="0" u="none" strike="noStrike" cap="none">
                  <a:solidFill>
                    <a:srgbClr val="000000"/>
                  </a:solidFill>
                  <a:latin typeface="Arial"/>
                  <a:ea typeface="Arial"/>
                  <a:cs typeface="Arial"/>
                  <a:sym typeface="Arial"/>
                </a:rPr>
                <a:t> – Quality Indicators</a:t>
              </a:r>
              <a:endParaRPr sz="18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QM</a:t>
              </a:r>
              <a:r>
                <a:rPr lang="en-US" sz="1800" b="0" i="0" u="none" strike="noStrike" cap="none">
                  <a:solidFill>
                    <a:srgbClr val="000000"/>
                  </a:solidFill>
                  <a:latin typeface="Arial"/>
                  <a:ea typeface="Arial"/>
                  <a:cs typeface="Arial"/>
                  <a:sym typeface="Arial"/>
                </a:rPr>
                <a:t> – Quality Monitors / Metrics</a:t>
              </a:r>
              <a:endParaRPr sz="18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QA</a:t>
              </a:r>
              <a:r>
                <a:rPr lang="en-US" sz="1800" b="0" i="0" u="none" strike="noStrike" cap="none">
                  <a:solidFill>
                    <a:srgbClr val="000000"/>
                  </a:solidFill>
                  <a:latin typeface="Arial"/>
                  <a:ea typeface="Arial"/>
                  <a:cs typeface="Arial"/>
                  <a:sym typeface="Arial"/>
                </a:rPr>
                <a:t> – Quality Assurance </a:t>
              </a:r>
              <a:endParaRPr sz="1800" b="0" i="0" u="none" strike="noStrike" cap="none">
                <a:solidFill>
                  <a:srgbClr val="000000"/>
                </a:solidFill>
                <a:latin typeface="Arial"/>
                <a:ea typeface="Arial"/>
                <a:cs typeface="Arial"/>
                <a:sym typeface="Arial"/>
              </a:endParaRPr>
            </a:p>
          </p:txBody>
        </p:sp>
        <p:sp>
          <p:nvSpPr>
            <p:cNvPr id="5" name="Google Shape;137;p3">
              <a:extLst>
                <a:ext uri="{FF2B5EF4-FFF2-40B4-BE49-F238E27FC236}">
                  <a16:creationId xmlns:a16="http://schemas.microsoft.com/office/drawing/2014/main" id="{5C78CAC4-0DC0-6040-0746-E328C131F724}"/>
                </a:ext>
              </a:extLst>
            </p:cNvPr>
            <p:cNvSpPr/>
            <p:nvPr/>
          </p:nvSpPr>
          <p:spPr>
            <a:xfrm>
              <a:off x="309343" y="33544"/>
              <a:ext cx="4330805" cy="47232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38;p3">
              <a:extLst>
                <a:ext uri="{FF2B5EF4-FFF2-40B4-BE49-F238E27FC236}">
                  <a16:creationId xmlns:a16="http://schemas.microsoft.com/office/drawing/2014/main" id="{18C5924B-68E7-D2B7-68BB-08D35B0117FA}"/>
                </a:ext>
              </a:extLst>
            </p:cNvPr>
            <p:cNvSpPr txBox="1"/>
            <p:nvPr/>
          </p:nvSpPr>
          <p:spPr>
            <a:xfrm>
              <a:off x="332400" y="56601"/>
              <a:ext cx="4284691" cy="426206"/>
            </a:xfrm>
            <a:prstGeom prst="rect">
              <a:avLst/>
            </a:prstGeom>
            <a:noFill/>
            <a:ln>
              <a:noFill/>
            </a:ln>
          </p:spPr>
          <p:txBody>
            <a:bodyPr spcFirstLastPara="1" wrap="square" lIns="163675" tIns="0" rIns="163675" bIns="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Reports and summaries</a:t>
              </a:r>
              <a:endParaRPr sz="1400" b="0" i="0" u="none" strike="noStrike" cap="none">
                <a:solidFill>
                  <a:srgbClr val="000000"/>
                </a:solidFill>
                <a:latin typeface="Arial"/>
                <a:ea typeface="Arial"/>
                <a:cs typeface="Arial"/>
                <a:sym typeface="Arial"/>
              </a:endParaRPr>
            </a:p>
          </p:txBody>
        </p:sp>
        <p:sp>
          <p:nvSpPr>
            <p:cNvPr id="7" name="Google Shape;139;p3">
              <a:extLst>
                <a:ext uri="{FF2B5EF4-FFF2-40B4-BE49-F238E27FC236}">
                  <a16:creationId xmlns:a16="http://schemas.microsoft.com/office/drawing/2014/main" id="{37750DA2-77C1-CC45-496F-CE18CBA5FB8D}"/>
                </a:ext>
              </a:extLst>
            </p:cNvPr>
            <p:cNvSpPr/>
            <p:nvPr/>
          </p:nvSpPr>
          <p:spPr>
            <a:xfrm>
              <a:off x="0" y="1852264"/>
              <a:ext cx="6186865" cy="957600"/>
            </a:xfrm>
            <a:prstGeom prst="rect">
              <a:avLst/>
            </a:prstGeom>
            <a:solidFill>
              <a:schemeClr val="lt1">
                <a:alpha val="89019"/>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0;p3">
              <a:extLst>
                <a:ext uri="{FF2B5EF4-FFF2-40B4-BE49-F238E27FC236}">
                  <a16:creationId xmlns:a16="http://schemas.microsoft.com/office/drawing/2014/main" id="{18C3CB34-32B4-3FC0-2FCD-04F8CB61AC43}"/>
                </a:ext>
              </a:extLst>
            </p:cNvPr>
            <p:cNvSpPr txBox="1"/>
            <p:nvPr/>
          </p:nvSpPr>
          <p:spPr>
            <a:xfrm>
              <a:off x="0" y="1852264"/>
              <a:ext cx="6186865" cy="957600"/>
            </a:xfrm>
            <a:prstGeom prst="rect">
              <a:avLst/>
            </a:prstGeom>
            <a:noFill/>
            <a:ln>
              <a:noFill/>
            </a:ln>
          </p:spPr>
          <p:txBody>
            <a:bodyPr spcFirstLastPara="1" wrap="square" lIns="480150" tIns="333225" rIns="480150" bIns="128000"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QSE</a:t>
              </a:r>
              <a:r>
                <a:rPr lang="en-US" sz="1800" b="0" i="0" u="none" strike="noStrike" cap="none">
                  <a:solidFill>
                    <a:srgbClr val="000000"/>
                  </a:solidFill>
                  <a:latin typeface="Arial"/>
                  <a:ea typeface="Arial"/>
                  <a:cs typeface="Arial"/>
                  <a:sym typeface="Arial"/>
                </a:rPr>
                <a:t> – Quality System Essentials (Internationally Recognized Quality Categories) </a:t>
              </a:r>
              <a:endParaRPr sz="1400" b="0" i="0" u="none" strike="noStrike" cap="none">
                <a:solidFill>
                  <a:srgbClr val="000000"/>
                </a:solidFill>
                <a:latin typeface="Arial"/>
                <a:ea typeface="Arial"/>
                <a:cs typeface="Arial"/>
                <a:sym typeface="Arial"/>
              </a:endParaRPr>
            </a:p>
          </p:txBody>
        </p:sp>
        <p:sp>
          <p:nvSpPr>
            <p:cNvPr id="9" name="Google Shape;141;p3">
              <a:extLst>
                <a:ext uri="{FF2B5EF4-FFF2-40B4-BE49-F238E27FC236}">
                  <a16:creationId xmlns:a16="http://schemas.microsoft.com/office/drawing/2014/main" id="{22DDC897-B9F2-FD0D-2B13-36B368BCA834}"/>
                </a:ext>
              </a:extLst>
            </p:cNvPr>
            <p:cNvSpPr/>
            <p:nvPr/>
          </p:nvSpPr>
          <p:spPr>
            <a:xfrm>
              <a:off x="309343" y="1616104"/>
              <a:ext cx="4330805" cy="47232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42;p3">
              <a:extLst>
                <a:ext uri="{FF2B5EF4-FFF2-40B4-BE49-F238E27FC236}">
                  <a16:creationId xmlns:a16="http://schemas.microsoft.com/office/drawing/2014/main" id="{0B0286BD-A353-DECD-B87D-4744FD3FFADE}"/>
                </a:ext>
              </a:extLst>
            </p:cNvPr>
            <p:cNvSpPr txBox="1"/>
            <p:nvPr/>
          </p:nvSpPr>
          <p:spPr>
            <a:xfrm>
              <a:off x="332400" y="1639161"/>
              <a:ext cx="4284691" cy="426206"/>
            </a:xfrm>
            <a:prstGeom prst="rect">
              <a:avLst/>
            </a:prstGeom>
            <a:noFill/>
            <a:ln>
              <a:noFill/>
            </a:ln>
          </p:spPr>
          <p:txBody>
            <a:bodyPr spcFirstLastPara="1" wrap="square" lIns="163675" tIns="0" rIns="163675" bIns="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Quality Categories</a:t>
              </a:r>
              <a:endParaRPr sz="1800" b="0" i="0" u="none" strike="noStrike" cap="none">
                <a:solidFill>
                  <a:schemeClr val="lt1"/>
                </a:solidFill>
                <a:latin typeface="Arial"/>
                <a:ea typeface="Arial"/>
                <a:cs typeface="Arial"/>
                <a:sym typeface="Arial"/>
              </a:endParaRPr>
            </a:p>
          </p:txBody>
        </p:sp>
        <p:sp>
          <p:nvSpPr>
            <p:cNvPr id="11" name="Google Shape;143;p3">
              <a:extLst>
                <a:ext uri="{FF2B5EF4-FFF2-40B4-BE49-F238E27FC236}">
                  <a16:creationId xmlns:a16="http://schemas.microsoft.com/office/drawing/2014/main" id="{FCDE0D05-AAC8-E347-FEA5-F392612F7F45}"/>
                </a:ext>
              </a:extLst>
            </p:cNvPr>
            <p:cNvSpPr/>
            <p:nvPr/>
          </p:nvSpPr>
          <p:spPr>
            <a:xfrm>
              <a:off x="0" y="3132424"/>
              <a:ext cx="6186865" cy="982799"/>
            </a:xfrm>
            <a:prstGeom prst="rect">
              <a:avLst/>
            </a:prstGeom>
            <a:solidFill>
              <a:schemeClr val="lt1">
                <a:alpha val="89019"/>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44;p3">
              <a:extLst>
                <a:ext uri="{FF2B5EF4-FFF2-40B4-BE49-F238E27FC236}">
                  <a16:creationId xmlns:a16="http://schemas.microsoft.com/office/drawing/2014/main" id="{153246DF-587A-45DF-7ADE-50273BB88C68}"/>
                </a:ext>
              </a:extLst>
            </p:cNvPr>
            <p:cNvSpPr txBox="1"/>
            <p:nvPr/>
          </p:nvSpPr>
          <p:spPr>
            <a:xfrm>
              <a:off x="0" y="3132424"/>
              <a:ext cx="6186865" cy="982799"/>
            </a:xfrm>
            <a:prstGeom prst="rect">
              <a:avLst/>
            </a:prstGeom>
            <a:noFill/>
            <a:ln>
              <a:noFill/>
            </a:ln>
          </p:spPr>
          <p:txBody>
            <a:bodyPr spcFirstLastPara="1" wrap="square" lIns="480150" tIns="333225" rIns="480150" bIns="128000" anchor="t"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KPI</a:t>
              </a:r>
              <a:r>
                <a:rPr lang="en-US" sz="1800" b="0" i="0" u="none" strike="noStrike" cap="none">
                  <a:solidFill>
                    <a:srgbClr val="000000"/>
                  </a:solidFill>
                  <a:latin typeface="Arial"/>
                  <a:ea typeface="Arial"/>
                  <a:cs typeface="Arial"/>
                  <a:sym typeface="Arial"/>
                </a:rPr>
                <a:t> – Key Performance Indicators </a:t>
              </a:r>
              <a:endParaRPr sz="18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OKR</a:t>
              </a:r>
              <a:r>
                <a:rPr lang="en-US" sz="1800" b="0" i="0" u="none" strike="noStrike" cap="none">
                  <a:solidFill>
                    <a:srgbClr val="000000"/>
                  </a:solidFill>
                  <a:latin typeface="Arial"/>
                  <a:ea typeface="Arial"/>
                  <a:cs typeface="Arial"/>
                  <a:sym typeface="Arial"/>
                </a:rPr>
                <a:t> – Objectives &amp; Key Results</a:t>
              </a:r>
              <a:endParaRPr sz="1800" b="0" i="0" u="none" strike="noStrike" cap="none">
                <a:solidFill>
                  <a:srgbClr val="000000"/>
                </a:solidFill>
                <a:latin typeface="Arial"/>
                <a:ea typeface="Arial"/>
                <a:cs typeface="Arial"/>
                <a:sym typeface="Arial"/>
              </a:endParaRPr>
            </a:p>
          </p:txBody>
        </p:sp>
        <p:sp>
          <p:nvSpPr>
            <p:cNvPr id="13" name="Google Shape;145;p3">
              <a:extLst>
                <a:ext uri="{FF2B5EF4-FFF2-40B4-BE49-F238E27FC236}">
                  <a16:creationId xmlns:a16="http://schemas.microsoft.com/office/drawing/2014/main" id="{92DAE0DF-C4CB-631C-834C-14BC1E0E9DCA}"/>
                </a:ext>
              </a:extLst>
            </p:cNvPr>
            <p:cNvSpPr/>
            <p:nvPr/>
          </p:nvSpPr>
          <p:spPr>
            <a:xfrm>
              <a:off x="309343" y="2896264"/>
              <a:ext cx="4330805" cy="47232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6;p3">
              <a:extLst>
                <a:ext uri="{FF2B5EF4-FFF2-40B4-BE49-F238E27FC236}">
                  <a16:creationId xmlns:a16="http://schemas.microsoft.com/office/drawing/2014/main" id="{68855A57-FC37-995C-8B3F-1E02AA752EB3}"/>
                </a:ext>
              </a:extLst>
            </p:cNvPr>
            <p:cNvSpPr txBox="1"/>
            <p:nvPr/>
          </p:nvSpPr>
          <p:spPr>
            <a:xfrm>
              <a:off x="332400" y="2919321"/>
              <a:ext cx="4284691" cy="426206"/>
            </a:xfrm>
            <a:prstGeom prst="rect">
              <a:avLst/>
            </a:prstGeom>
            <a:noFill/>
            <a:ln>
              <a:noFill/>
            </a:ln>
          </p:spPr>
          <p:txBody>
            <a:bodyPr spcFirstLastPara="1" wrap="square" lIns="163675" tIns="0" rIns="163675" bIns="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Tracking, Evaluating and Adjusting </a:t>
              </a:r>
              <a:endParaRPr sz="1800" b="0" i="0" u="none" strike="noStrike" cap="none">
                <a:solidFill>
                  <a:schemeClr val="lt1"/>
                </a:solidFill>
                <a:latin typeface="Arial"/>
                <a:ea typeface="Arial"/>
                <a:cs typeface="Arial"/>
                <a:sym typeface="Arial"/>
              </a:endParaRPr>
            </a:p>
          </p:txBody>
        </p:sp>
        <p:sp>
          <p:nvSpPr>
            <p:cNvPr id="15" name="Google Shape;147;p3">
              <a:extLst>
                <a:ext uri="{FF2B5EF4-FFF2-40B4-BE49-F238E27FC236}">
                  <a16:creationId xmlns:a16="http://schemas.microsoft.com/office/drawing/2014/main" id="{6174FCEE-4250-C9C1-1BD0-2DDA7A32B86F}"/>
                </a:ext>
              </a:extLst>
            </p:cNvPr>
            <p:cNvSpPr/>
            <p:nvPr/>
          </p:nvSpPr>
          <p:spPr>
            <a:xfrm>
              <a:off x="0" y="4437784"/>
              <a:ext cx="6186865" cy="1469060"/>
            </a:xfrm>
            <a:prstGeom prst="rect">
              <a:avLst/>
            </a:prstGeom>
            <a:solidFill>
              <a:schemeClr val="lt1">
                <a:alpha val="89019"/>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48;p3">
              <a:extLst>
                <a:ext uri="{FF2B5EF4-FFF2-40B4-BE49-F238E27FC236}">
                  <a16:creationId xmlns:a16="http://schemas.microsoft.com/office/drawing/2014/main" id="{75FDBBAF-42E0-CF8E-DE79-B0FEBBB79742}"/>
                </a:ext>
              </a:extLst>
            </p:cNvPr>
            <p:cNvSpPr txBox="1"/>
            <p:nvPr/>
          </p:nvSpPr>
          <p:spPr>
            <a:xfrm>
              <a:off x="-16114" y="4437782"/>
              <a:ext cx="6186865" cy="1469257"/>
            </a:xfrm>
            <a:prstGeom prst="rect">
              <a:avLst/>
            </a:prstGeom>
            <a:noFill/>
            <a:ln>
              <a:noFill/>
            </a:ln>
          </p:spPr>
          <p:txBody>
            <a:bodyPr spcFirstLastPara="1" wrap="square" lIns="480150" tIns="333225" rIns="480150" bIns="128000" anchor="t" anchorCtr="0">
              <a:spAutoFit/>
            </a:bodyPr>
            <a:lstStyle/>
            <a:p>
              <a:pPr marL="171450" marR="0" lvl="1" indent="-171450" algn="l" rtl="0">
                <a:lnSpc>
                  <a:spcPct val="90000"/>
                </a:lnSpc>
                <a:spcBef>
                  <a:spcPts val="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Case Review</a:t>
              </a:r>
              <a:endParaRPr sz="1800" b="1"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RCA</a:t>
              </a:r>
              <a:r>
                <a:rPr lang="en-US" sz="1800" b="0" i="0" u="none" strike="noStrike" cap="none">
                  <a:solidFill>
                    <a:srgbClr val="000000"/>
                  </a:solidFill>
                  <a:latin typeface="Arial"/>
                  <a:ea typeface="Arial"/>
                  <a:cs typeface="Arial"/>
                  <a:sym typeface="Arial"/>
                </a:rPr>
                <a:t> – Root Cause Analysis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CAPA</a:t>
              </a:r>
              <a:r>
                <a:rPr lang="en-US" sz="1800" b="0" i="0" u="none" strike="noStrike" cap="none">
                  <a:solidFill>
                    <a:srgbClr val="000000"/>
                  </a:solidFill>
                  <a:latin typeface="Arial"/>
                  <a:ea typeface="Arial"/>
                  <a:cs typeface="Arial"/>
                  <a:sym typeface="Arial"/>
                </a:rPr>
                <a:t> – Corrective and Preventive Actions</a:t>
              </a:r>
              <a:endParaRPr sz="18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FMEA</a:t>
              </a:r>
              <a:r>
                <a:rPr lang="en-US" sz="1800" b="0" i="0" u="none" strike="noStrike" cap="none">
                  <a:solidFill>
                    <a:srgbClr val="000000"/>
                  </a:solidFill>
                  <a:latin typeface="Arial"/>
                  <a:ea typeface="Arial"/>
                  <a:cs typeface="Arial"/>
                  <a:sym typeface="Arial"/>
                </a:rPr>
                <a:t> – Failure Mode Effects Analysis</a:t>
              </a:r>
              <a:endParaRPr sz="1800" b="0" i="0" u="none" strike="noStrike" cap="none">
                <a:solidFill>
                  <a:srgbClr val="000000"/>
                </a:solidFill>
                <a:latin typeface="Arial"/>
                <a:ea typeface="Arial"/>
                <a:cs typeface="Arial"/>
                <a:sym typeface="Arial"/>
              </a:endParaRPr>
            </a:p>
          </p:txBody>
        </p:sp>
        <p:sp>
          <p:nvSpPr>
            <p:cNvPr id="17" name="Google Shape;149;p3">
              <a:extLst>
                <a:ext uri="{FF2B5EF4-FFF2-40B4-BE49-F238E27FC236}">
                  <a16:creationId xmlns:a16="http://schemas.microsoft.com/office/drawing/2014/main" id="{97FD48F7-57DB-F8FE-7FE9-A83F23475F02}"/>
                </a:ext>
              </a:extLst>
            </p:cNvPr>
            <p:cNvSpPr/>
            <p:nvPr/>
          </p:nvSpPr>
          <p:spPr>
            <a:xfrm>
              <a:off x="309343" y="4201624"/>
              <a:ext cx="4330805" cy="472320"/>
            </a:xfrm>
            <a:prstGeom prst="roundRect">
              <a:avLst>
                <a:gd name="adj" fmla="val 16667"/>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50;p3">
              <a:extLst>
                <a:ext uri="{FF2B5EF4-FFF2-40B4-BE49-F238E27FC236}">
                  <a16:creationId xmlns:a16="http://schemas.microsoft.com/office/drawing/2014/main" id="{A214D27A-2232-E037-01FD-08F0C6627537}"/>
                </a:ext>
              </a:extLst>
            </p:cNvPr>
            <p:cNvSpPr txBox="1"/>
            <p:nvPr/>
          </p:nvSpPr>
          <p:spPr>
            <a:xfrm>
              <a:off x="332400" y="4224681"/>
              <a:ext cx="4284691" cy="426206"/>
            </a:xfrm>
            <a:prstGeom prst="rect">
              <a:avLst/>
            </a:prstGeom>
            <a:noFill/>
            <a:ln>
              <a:noFill/>
            </a:ln>
          </p:spPr>
          <p:txBody>
            <a:bodyPr spcFirstLastPara="1" wrap="square" lIns="163675" tIns="0" rIns="163675" bIns="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Investigating Failures and Implementing Countermeasures</a:t>
              </a:r>
              <a:endParaRPr sz="1800" b="0" i="0" u="none" strike="noStrike" cap="none">
                <a:solidFill>
                  <a:schemeClr val="lt1"/>
                </a:solidFill>
                <a:latin typeface="Arial"/>
                <a:ea typeface="Arial"/>
                <a:cs typeface="Arial"/>
                <a:sym typeface="Arial"/>
              </a:endParaRPr>
            </a:p>
          </p:txBody>
        </p:sp>
      </p:grpSp>
      <p:pic>
        <p:nvPicPr>
          <p:cNvPr id="19" name="Google Shape;152;p3" descr="Why Conduct an Audience Analysis?">
            <a:extLst>
              <a:ext uri="{FF2B5EF4-FFF2-40B4-BE49-F238E27FC236}">
                <a16:creationId xmlns:a16="http://schemas.microsoft.com/office/drawing/2014/main" id="{60B09B37-E290-5BD7-D465-A5579C128F1E}"/>
              </a:ext>
            </a:extLst>
          </p:cNvPr>
          <p:cNvPicPr preferRelativeResize="0">
            <a:picLocks/>
          </p:cNvPicPr>
          <p:nvPr/>
        </p:nvPicPr>
        <p:blipFill rotWithShape="1">
          <a:blip r:embed="rId3">
            <a:alphaModFix/>
          </a:blip>
          <a:srcRect l="18888" r="18888"/>
          <a:stretch/>
        </p:blipFill>
        <p:spPr>
          <a:xfrm>
            <a:off x="9704804" y="2227964"/>
            <a:ext cx="2446539" cy="2454263"/>
          </a:xfrm>
          <a:prstGeom prst="rect">
            <a:avLst/>
          </a:prstGeom>
          <a:noFill/>
          <a:ln w="63500" cap="flat" cmpd="sng">
            <a:solidFill>
              <a:schemeClr val="lt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b6d5db2059_0_0"/>
          <p:cNvSpPr txBox="1">
            <a:spLocks noGrp="1"/>
          </p:cNvSpPr>
          <p:nvPr>
            <p:ph type="title"/>
          </p:nvPr>
        </p:nvSpPr>
        <p:spPr>
          <a:xfrm>
            <a:off x="838200" y="1238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None/>
            </a:pPr>
            <a:r>
              <a:rPr lang="en-US" dirty="0"/>
              <a:t>Here are several quality metrics </a:t>
            </a:r>
            <a:br>
              <a:rPr lang="en-US" dirty="0"/>
            </a:br>
            <a:r>
              <a:rPr lang="en-US" dirty="0"/>
              <a:t>you can use to advocate for the clinical laboratory:</a:t>
            </a:r>
            <a:endParaRPr dirty="0"/>
          </a:p>
        </p:txBody>
      </p:sp>
      <p:grpSp>
        <p:nvGrpSpPr>
          <p:cNvPr id="158" name="Google Shape;158;g2b6d5db2059_0_0" descr="blue squares with information on quality metrics "/>
          <p:cNvGrpSpPr/>
          <p:nvPr/>
        </p:nvGrpSpPr>
        <p:grpSpPr>
          <a:xfrm>
            <a:off x="1570474" y="1810841"/>
            <a:ext cx="9783326" cy="4685357"/>
            <a:chOff x="582645" y="1178"/>
            <a:chExt cx="9350219" cy="4348987"/>
          </a:xfrm>
          <a:effectLst/>
        </p:grpSpPr>
        <p:sp>
          <p:nvSpPr>
            <p:cNvPr id="159" name="Google Shape;159;g2b6d5db2059_0_0"/>
            <p:cNvSpPr/>
            <p:nvPr/>
          </p:nvSpPr>
          <p:spPr>
            <a:xfrm>
              <a:off x="582645" y="1178"/>
              <a:ext cx="2174400" cy="130470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60" name="Google Shape;160;g2b6d5db2059_0_0"/>
            <p:cNvSpPr txBox="1"/>
            <p:nvPr/>
          </p:nvSpPr>
          <p:spPr>
            <a:xfrm>
              <a:off x="582645" y="1178"/>
              <a:ext cx="2174400" cy="1304700"/>
            </a:xfrm>
            <a:prstGeom prst="rect">
              <a:avLst/>
            </a:prstGeom>
            <a:solidFill>
              <a:schemeClr val="accent1"/>
            </a:solidFill>
            <a:ln>
              <a:noFill/>
            </a:ln>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dirty="0">
                  <a:solidFill>
                    <a:schemeClr val="lt1"/>
                  </a:solidFill>
                  <a:latin typeface="+mn-lt"/>
                  <a:ea typeface="Calibri"/>
                  <a:cs typeface="Calibri"/>
                  <a:sym typeface="Calibri"/>
                </a:rPr>
                <a:t>Patient Outcomes</a:t>
              </a:r>
              <a:endParaRPr sz="1400" b="0" i="0" u="none" strike="noStrike" cap="none" dirty="0">
                <a:solidFill>
                  <a:schemeClr val="lt1"/>
                </a:solidFill>
                <a:latin typeface="+mn-lt"/>
                <a:ea typeface="Arial"/>
                <a:cs typeface="Arial"/>
                <a:sym typeface="Arial"/>
              </a:endParaRPr>
            </a:p>
          </p:txBody>
        </p:sp>
        <p:sp>
          <p:nvSpPr>
            <p:cNvPr id="161" name="Google Shape;161;g2b6d5db2059_0_0"/>
            <p:cNvSpPr/>
            <p:nvPr/>
          </p:nvSpPr>
          <p:spPr>
            <a:xfrm>
              <a:off x="2974584" y="1178"/>
              <a:ext cx="2174400" cy="1304700"/>
            </a:xfrm>
            <a:prstGeom prst="rect">
              <a:avLst/>
            </a:prstGeom>
            <a:solidFill>
              <a:srgbClr val="56AD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62" name="Google Shape;162;g2b6d5db2059_0_0"/>
            <p:cNvSpPr txBox="1"/>
            <p:nvPr/>
          </p:nvSpPr>
          <p:spPr>
            <a:xfrm>
              <a:off x="2974584" y="1178"/>
              <a:ext cx="2174400" cy="1304700"/>
            </a:xfrm>
            <a:prstGeom prst="rect">
              <a:avLst/>
            </a:prstGeom>
            <a:solidFill>
              <a:schemeClr val="accent1"/>
            </a:solidFill>
            <a:ln>
              <a:noFill/>
            </a:ln>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mn-lt"/>
                  <a:ea typeface="Calibri"/>
                  <a:cs typeface="Calibri"/>
                  <a:sym typeface="Calibri"/>
                </a:rPr>
                <a:t>Error Rate and Accuracy</a:t>
              </a:r>
              <a:endParaRPr sz="1400" b="0" i="0" u="none" strike="noStrike" cap="none">
                <a:solidFill>
                  <a:schemeClr val="lt1"/>
                </a:solidFill>
                <a:latin typeface="+mn-lt"/>
                <a:ea typeface="Arial"/>
                <a:cs typeface="Arial"/>
                <a:sym typeface="Arial"/>
              </a:endParaRPr>
            </a:p>
          </p:txBody>
        </p:sp>
        <p:sp>
          <p:nvSpPr>
            <p:cNvPr id="163" name="Google Shape;163;g2b6d5db2059_0_0"/>
            <p:cNvSpPr/>
            <p:nvPr/>
          </p:nvSpPr>
          <p:spPr>
            <a:xfrm>
              <a:off x="5366524" y="1178"/>
              <a:ext cx="2174400" cy="1304700"/>
            </a:xfrm>
            <a:prstGeom prst="rect">
              <a:avLst/>
            </a:prstGeom>
            <a:solidFill>
              <a:srgbClr val="53C1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64" name="Google Shape;164;g2b6d5db2059_0_0"/>
            <p:cNvSpPr txBox="1"/>
            <p:nvPr/>
          </p:nvSpPr>
          <p:spPr>
            <a:xfrm>
              <a:off x="5366524" y="1178"/>
              <a:ext cx="2174400" cy="1304700"/>
            </a:xfrm>
            <a:prstGeom prst="rect">
              <a:avLst/>
            </a:prstGeom>
            <a:solidFill>
              <a:schemeClr val="accent1"/>
            </a:solidFill>
            <a:ln>
              <a:noFill/>
            </a:ln>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mn-lt"/>
                  <a:ea typeface="Calibri"/>
                  <a:cs typeface="Calibri"/>
                  <a:sym typeface="Calibri"/>
                </a:rPr>
                <a:t>Turnaround Time (TAT)</a:t>
              </a:r>
              <a:endParaRPr sz="1400" b="0" i="0" u="none" strike="noStrike" cap="none">
                <a:solidFill>
                  <a:schemeClr val="lt1"/>
                </a:solidFill>
                <a:latin typeface="+mn-lt"/>
                <a:ea typeface="Arial"/>
                <a:cs typeface="Arial"/>
                <a:sym typeface="Arial"/>
              </a:endParaRPr>
            </a:p>
          </p:txBody>
        </p:sp>
        <p:sp>
          <p:nvSpPr>
            <p:cNvPr id="165" name="Google Shape;165;g2b6d5db2059_0_0"/>
            <p:cNvSpPr/>
            <p:nvPr/>
          </p:nvSpPr>
          <p:spPr>
            <a:xfrm>
              <a:off x="7758464" y="1178"/>
              <a:ext cx="2174400" cy="1304700"/>
            </a:xfrm>
            <a:prstGeom prst="rect">
              <a:avLst/>
            </a:prstGeom>
            <a:solidFill>
              <a:srgbClr val="51CA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66" name="Google Shape;166;g2b6d5db2059_0_0"/>
            <p:cNvSpPr txBox="1"/>
            <p:nvPr/>
          </p:nvSpPr>
          <p:spPr>
            <a:xfrm>
              <a:off x="7758464" y="1178"/>
              <a:ext cx="2174400" cy="1304700"/>
            </a:xfrm>
            <a:prstGeom prst="rect">
              <a:avLst/>
            </a:prstGeom>
            <a:solidFill>
              <a:schemeClr val="accent1"/>
            </a:solidFill>
            <a:ln>
              <a:noFill/>
            </a:ln>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mn-lt"/>
                  <a:ea typeface="Calibri"/>
                  <a:cs typeface="Calibri"/>
                  <a:sym typeface="Calibri"/>
                </a:rPr>
                <a:t>Regulatory Compliance</a:t>
              </a:r>
              <a:endParaRPr sz="1400" b="0" i="0" u="none" strike="noStrike" cap="none">
                <a:solidFill>
                  <a:schemeClr val="lt1"/>
                </a:solidFill>
                <a:latin typeface="+mn-lt"/>
                <a:ea typeface="Arial"/>
                <a:cs typeface="Arial"/>
                <a:sym typeface="Arial"/>
              </a:endParaRPr>
            </a:p>
          </p:txBody>
        </p:sp>
        <p:sp>
          <p:nvSpPr>
            <p:cNvPr id="167" name="Google Shape;167;g2b6d5db2059_0_0"/>
            <p:cNvSpPr/>
            <p:nvPr/>
          </p:nvSpPr>
          <p:spPr>
            <a:xfrm>
              <a:off x="582645" y="1523321"/>
              <a:ext cx="2174400" cy="1304700"/>
            </a:xfrm>
            <a:prstGeom prst="rect">
              <a:avLst/>
            </a:prstGeom>
            <a:solidFill>
              <a:srgbClr val="4EC7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68" name="Google Shape;168;g2b6d5db2059_0_0"/>
            <p:cNvSpPr txBox="1"/>
            <p:nvPr/>
          </p:nvSpPr>
          <p:spPr>
            <a:xfrm>
              <a:off x="582645" y="1523321"/>
              <a:ext cx="2174400" cy="1304700"/>
            </a:xfrm>
            <a:prstGeom prst="rect">
              <a:avLst/>
            </a:prstGeom>
            <a:solidFill>
              <a:schemeClr val="accent1"/>
            </a:solidFill>
            <a:ln>
              <a:noFill/>
            </a:ln>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mn-lt"/>
                  <a:ea typeface="Calibri"/>
                  <a:cs typeface="Calibri"/>
                  <a:sym typeface="Calibri"/>
                </a:rPr>
                <a:t>Continuous Process Improvement initiatives</a:t>
              </a:r>
              <a:endParaRPr sz="1400" b="0" i="0" u="none" strike="noStrike" cap="none">
                <a:solidFill>
                  <a:schemeClr val="lt1"/>
                </a:solidFill>
                <a:latin typeface="+mn-lt"/>
                <a:ea typeface="Arial"/>
                <a:cs typeface="Arial"/>
                <a:sym typeface="Arial"/>
              </a:endParaRPr>
            </a:p>
          </p:txBody>
        </p:sp>
        <p:sp>
          <p:nvSpPr>
            <p:cNvPr id="169" name="Google Shape;169;g2b6d5db2059_0_0"/>
            <p:cNvSpPr/>
            <p:nvPr/>
          </p:nvSpPr>
          <p:spPr>
            <a:xfrm>
              <a:off x="2974584" y="1523321"/>
              <a:ext cx="2174400" cy="1304700"/>
            </a:xfrm>
            <a:prstGeom prst="rect">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70" name="Google Shape;170;g2b6d5db2059_0_0"/>
            <p:cNvSpPr txBox="1"/>
            <p:nvPr/>
          </p:nvSpPr>
          <p:spPr>
            <a:xfrm>
              <a:off x="2974584" y="1523321"/>
              <a:ext cx="2174400" cy="1304700"/>
            </a:xfrm>
            <a:prstGeom prst="rect">
              <a:avLst/>
            </a:prstGeom>
            <a:solidFill>
              <a:schemeClr val="accent1"/>
            </a:solidFill>
            <a:ln>
              <a:noFill/>
            </a:ln>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mn-lt"/>
                  <a:ea typeface="Calibri"/>
                  <a:cs typeface="Calibri"/>
                  <a:sym typeface="Calibri"/>
                </a:rPr>
                <a:t>Accreditation and Certifications</a:t>
              </a:r>
              <a:endParaRPr sz="1400" b="0" i="0" u="none" strike="noStrike" cap="none">
                <a:solidFill>
                  <a:schemeClr val="lt1"/>
                </a:solidFill>
                <a:latin typeface="+mn-lt"/>
                <a:ea typeface="Arial"/>
                <a:cs typeface="Arial"/>
                <a:sym typeface="Arial"/>
              </a:endParaRPr>
            </a:p>
          </p:txBody>
        </p:sp>
        <p:sp>
          <p:nvSpPr>
            <p:cNvPr id="171" name="Google Shape;171;g2b6d5db2059_0_0"/>
            <p:cNvSpPr/>
            <p:nvPr/>
          </p:nvSpPr>
          <p:spPr>
            <a:xfrm>
              <a:off x="5366524" y="1523321"/>
              <a:ext cx="2174400" cy="1304700"/>
            </a:xfrm>
            <a:prstGeom prst="rect">
              <a:avLst/>
            </a:prstGeom>
            <a:solidFill>
              <a:srgbClr val="49C0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72" name="Google Shape;172;g2b6d5db2059_0_0"/>
            <p:cNvSpPr txBox="1"/>
            <p:nvPr/>
          </p:nvSpPr>
          <p:spPr>
            <a:xfrm>
              <a:off x="5366524" y="1523321"/>
              <a:ext cx="2174400" cy="1304700"/>
            </a:xfrm>
            <a:prstGeom prst="rect">
              <a:avLst/>
            </a:prstGeom>
            <a:solidFill>
              <a:schemeClr val="accent1"/>
            </a:solidFill>
            <a:ln>
              <a:noFill/>
            </a:ln>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mn-lt"/>
                  <a:ea typeface="Calibri"/>
                  <a:cs typeface="Calibri"/>
                  <a:sym typeface="Calibri"/>
                </a:rPr>
                <a:t>Quality Control Measures</a:t>
              </a:r>
              <a:endParaRPr sz="1400" b="0" i="0" u="none" strike="noStrike" cap="none">
                <a:solidFill>
                  <a:schemeClr val="lt1"/>
                </a:solidFill>
                <a:latin typeface="+mn-lt"/>
                <a:ea typeface="Arial"/>
                <a:cs typeface="Arial"/>
                <a:sym typeface="Arial"/>
              </a:endParaRPr>
            </a:p>
          </p:txBody>
        </p:sp>
        <p:sp>
          <p:nvSpPr>
            <p:cNvPr id="173" name="Google Shape;173;g2b6d5db2059_0_0"/>
            <p:cNvSpPr/>
            <p:nvPr/>
          </p:nvSpPr>
          <p:spPr>
            <a:xfrm>
              <a:off x="7758464" y="1523321"/>
              <a:ext cx="2174400" cy="1304700"/>
            </a:xfrm>
            <a:prstGeom prst="rect">
              <a:avLst/>
            </a:prstGeom>
            <a:solidFill>
              <a:srgbClr val="47BC5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74" name="Google Shape;174;g2b6d5db2059_0_0"/>
            <p:cNvSpPr txBox="1"/>
            <p:nvPr/>
          </p:nvSpPr>
          <p:spPr>
            <a:xfrm>
              <a:off x="7758464" y="1523321"/>
              <a:ext cx="2174400" cy="1304700"/>
            </a:xfrm>
            <a:prstGeom prst="rect">
              <a:avLst/>
            </a:prstGeom>
            <a:solidFill>
              <a:schemeClr val="accent1"/>
            </a:solidFill>
            <a:ln>
              <a:noFill/>
            </a:ln>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mn-lt"/>
                  <a:ea typeface="Calibri"/>
                  <a:cs typeface="Calibri"/>
                  <a:sym typeface="Calibri"/>
                </a:rPr>
                <a:t>Value Added/Cost effective Practices</a:t>
              </a:r>
              <a:endParaRPr sz="1400" b="0" i="0" u="none" strike="noStrike" cap="none">
                <a:solidFill>
                  <a:schemeClr val="lt1"/>
                </a:solidFill>
                <a:latin typeface="+mn-lt"/>
                <a:ea typeface="Arial"/>
                <a:cs typeface="Arial"/>
                <a:sym typeface="Arial"/>
              </a:endParaRPr>
            </a:p>
          </p:txBody>
        </p:sp>
        <p:sp>
          <p:nvSpPr>
            <p:cNvPr id="175" name="Google Shape;175;g2b6d5db2059_0_0"/>
            <p:cNvSpPr/>
            <p:nvPr/>
          </p:nvSpPr>
          <p:spPr>
            <a:xfrm>
              <a:off x="1778615" y="3045465"/>
              <a:ext cx="2174400" cy="1304700"/>
            </a:xfrm>
            <a:prstGeom prst="rect">
              <a:avLst/>
            </a:prstGeom>
            <a:solidFill>
              <a:srgbClr val="49B8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76" name="Google Shape;176;g2b6d5db2059_0_0"/>
            <p:cNvSpPr txBox="1"/>
            <p:nvPr/>
          </p:nvSpPr>
          <p:spPr>
            <a:xfrm>
              <a:off x="1778615" y="3045465"/>
              <a:ext cx="2174400" cy="1304700"/>
            </a:xfrm>
            <a:prstGeom prst="rect">
              <a:avLst/>
            </a:prstGeom>
            <a:solidFill>
              <a:schemeClr val="accent1"/>
            </a:solidFill>
            <a:ln>
              <a:noFill/>
            </a:ln>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mn-lt"/>
                  <a:ea typeface="Calibri"/>
                  <a:cs typeface="Calibri"/>
                  <a:sym typeface="Calibri"/>
                </a:rPr>
                <a:t>Patient And Clinician Satisfaction</a:t>
              </a:r>
              <a:endParaRPr sz="1400" b="0" i="0" u="none" strike="noStrike" cap="none">
                <a:solidFill>
                  <a:schemeClr val="lt1"/>
                </a:solidFill>
                <a:latin typeface="+mn-lt"/>
                <a:ea typeface="Arial"/>
                <a:cs typeface="Arial"/>
                <a:sym typeface="Arial"/>
              </a:endParaRPr>
            </a:p>
          </p:txBody>
        </p:sp>
        <p:sp>
          <p:nvSpPr>
            <p:cNvPr id="177" name="Google Shape;177;g2b6d5db2059_0_0"/>
            <p:cNvSpPr/>
            <p:nvPr/>
          </p:nvSpPr>
          <p:spPr>
            <a:xfrm>
              <a:off x="4170554" y="3045465"/>
              <a:ext cx="2174400" cy="1304700"/>
            </a:xfrm>
            <a:prstGeom prst="rect">
              <a:avLst/>
            </a:prstGeom>
            <a:solidFill>
              <a:srgbClr val="5EB1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78" name="Google Shape;178;g2b6d5db2059_0_0"/>
            <p:cNvSpPr txBox="1"/>
            <p:nvPr/>
          </p:nvSpPr>
          <p:spPr>
            <a:xfrm>
              <a:off x="4170554" y="3045465"/>
              <a:ext cx="2174400" cy="1304700"/>
            </a:xfrm>
            <a:prstGeom prst="rect">
              <a:avLst/>
            </a:prstGeom>
            <a:solidFill>
              <a:schemeClr val="accent1"/>
            </a:solidFill>
            <a:ln>
              <a:noFill/>
            </a:ln>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mn-lt"/>
                  <a:ea typeface="Calibri"/>
                  <a:cs typeface="Calibri"/>
                  <a:sym typeface="Calibri"/>
                </a:rPr>
                <a:t>Education and Training</a:t>
              </a:r>
              <a:endParaRPr sz="1400" b="0" i="0" u="none" strike="noStrike" cap="none">
                <a:solidFill>
                  <a:schemeClr val="lt1"/>
                </a:solidFill>
                <a:latin typeface="+mn-lt"/>
                <a:ea typeface="Arial"/>
                <a:cs typeface="Arial"/>
                <a:sym typeface="Arial"/>
              </a:endParaRPr>
            </a:p>
          </p:txBody>
        </p:sp>
        <p:sp>
          <p:nvSpPr>
            <p:cNvPr id="179" name="Google Shape;179;g2b6d5db2059_0_0"/>
            <p:cNvSpPr/>
            <p:nvPr/>
          </p:nvSpPr>
          <p:spPr>
            <a:xfrm>
              <a:off x="6562494" y="3045465"/>
              <a:ext cx="2174400" cy="1304700"/>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80" name="Google Shape;180;g2b6d5db2059_0_0"/>
            <p:cNvSpPr txBox="1"/>
            <p:nvPr/>
          </p:nvSpPr>
          <p:spPr>
            <a:xfrm>
              <a:off x="6562494" y="3045465"/>
              <a:ext cx="2174400" cy="1304700"/>
            </a:xfrm>
            <a:prstGeom prst="rect">
              <a:avLst/>
            </a:prstGeom>
            <a:solidFill>
              <a:schemeClr val="accent1"/>
            </a:solidFill>
            <a:ln>
              <a:noFill/>
            </a:ln>
            <a:effectLst/>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mn-lt"/>
                  <a:ea typeface="Calibri"/>
                  <a:cs typeface="Calibri"/>
                  <a:sym typeface="Calibri"/>
                </a:rPr>
                <a:t>Benchmarking against the industry standards </a:t>
              </a:r>
              <a:endParaRPr sz="1400" b="0" i="0" u="none" strike="noStrike" cap="none">
                <a:solidFill>
                  <a:schemeClr val="lt1"/>
                </a:solidFill>
                <a:latin typeface="+mn-lt"/>
                <a:ea typeface="Arial"/>
                <a:cs typeface="Arial"/>
                <a:sym typeface="Arial"/>
              </a:endParaRPr>
            </a:p>
          </p:txBody>
        </p:sp>
      </p:grpSp>
      <p:grpSp>
        <p:nvGrpSpPr>
          <p:cNvPr id="2" name="Group 1">
            <a:extLst>
              <a:ext uri="{FF2B5EF4-FFF2-40B4-BE49-F238E27FC236}">
                <a16:creationId xmlns:a16="http://schemas.microsoft.com/office/drawing/2014/main" id="{D4726690-F614-60C8-6B09-9277EBD857C5}"/>
              </a:ext>
              <a:ext uri="{C183D7F6-B498-43B3-948B-1728B52AA6E4}">
                <adec:decorative xmlns:adec="http://schemas.microsoft.com/office/drawing/2017/decorative" val="1"/>
              </a:ext>
            </a:extLst>
          </p:cNvPr>
          <p:cNvGrpSpPr/>
          <p:nvPr/>
        </p:nvGrpSpPr>
        <p:grpSpPr>
          <a:xfrm>
            <a:off x="9972041" y="-5136"/>
            <a:ext cx="2219959" cy="914400"/>
            <a:chOff x="8524241" y="0"/>
            <a:chExt cx="2219959" cy="914400"/>
          </a:xfrm>
        </p:grpSpPr>
        <p:sp>
          <p:nvSpPr>
            <p:cNvPr id="3" name="Rectangle 2">
              <a:extLst>
                <a:ext uri="{FF2B5EF4-FFF2-40B4-BE49-F238E27FC236}">
                  <a16:creationId xmlns:a16="http://schemas.microsoft.com/office/drawing/2014/main" id="{1ACD6833-3D24-6BA6-4D10-E76283A6AEF2}"/>
                </a:ext>
              </a:extLst>
            </p:cNvPr>
            <p:cNvSpPr/>
            <p:nvPr/>
          </p:nvSpPr>
          <p:spPr>
            <a:xfrm>
              <a:off x="8524241" y="0"/>
              <a:ext cx="2219959" cy="9144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EEBFD69-615D-B309-3411-EC1672E4F05B}"/>
                </a:ext>
              </a:extLst>
            </p:cNvPr>
            <p:cNvSpPr txBox="1"/>
            <p:nvPr/>
          </p:nvSpPr>
          <p:spPr>
            <a:xfrm>
              <a:off x="9426587" y="110300"/>
              <a:ext cx="1235063" cy="692497"/>
            </a:xfrm>
            <a:prstGeom prst="rect">
              <a:avLst/>
            </a:prstGeom>
            <a:noFill/>
          </p:spPr>
          <p:txBody>
            <a:bodyPr wrap="square" rtlCol="0">
              <a:spAutoFit/>
            </a:bodyPr>
            <a:lstStyle/>
            <a:p>
              <a:r>
                <a:rPr lang="en-US" b="1" dirty="0">
                  <a:solidFill>
                    <a:schemeClr val="bg1"/>
                  </a:solidFill>
                  <a:hlinkClick r:id="rId3"/>
                </a:rPr>
                <a:t>RESOURCE AVAILABLE</a:t>
              </a:r>
              <a:br>
                <a:rPr lang="en-US" sz="1100" b="1" dirty="0">
                  <a:solidFill>
                    <a:schemeClr val="bg1"/>
                  </a:solidFill>
                  <a:hlinkClick r:id="rId3"/>
                </a:rPr>
              </a:br>
              <a:r>
                <a:rPr lang="en-US" sz="1100" b="1" dirty="0">
                  <a:solidFill>
                    <a:schemeClr val="bg1"/>
                  </a:solidFill>
                  <a:hlinkClick r:id="rId3"/>
                </a:rPr>
                <a:t>to download </a:t>
              </a:r>
              <a:endParaRPr lang="en-US" sz="1100" b="1" dirty="0">
                <a:solidFill>
                  <a:schemeClr val="bg1"/>
                </a:solidFill>
              </a:endParaRPr>
            </a:p>
          </p:txBody>
        </p:sp>
        <p:grpSp>
          <p:nvGrpSpPr>
            <p:cNvPr id="5" name="Group 4">
              <a:extLst>
                <a:ext uri="{FF2B5EF4-FFF2-40B4-BE49-F238E27FC236}">
                  <a16:creationId xmlns:a16="http://schemas.microsoft.com/office/drawing/2014/main" id="{81A2E2A3-6608-F6FD-B239-E9FDB24C8CF4}"/>
                </a:ext>
              </a:extLst>
            </p:cNvPr>
            <p:cNvGrpSpPr/>
            <p:nvPr/>
          </p:nvGrpSpPr>
          <p:grpSpPr>
            <a:xfrm>
              <a:off x="8678473" y="110300"/>
              <a:ext cx="692497" cy="692497"/>
              <a:chOff x="8678473" y="110300"/>
              <a:chExt cx="692497" cy="692497"/>
            </a:xfrm>
          </p:grpSpPr>
          <p:sp>
            <p:nvSpPr>
              <p:cNvPr id="6" name="Oval 5">
                <a:extLst>
                  <a:ext uri="{FF2B5EF4-FFF2-40B4-BE49-F238E27FC236}">
                    <a16:creationId xmlns:a16="http://schemas.microsoft.com/office/drawing/2014/main" id="{ACD35880-CFC4-12DA-074E-D285CF30F21F}"/>
                  </a:ext>
                </a:extLst>
              </p:cNvPr>
              <p:cNvSpPr/>
              <p:nvPr/>
            </p:nvSpPr>
            <p:spPr>
              <a:xfrm>
                <a:off x="8678473" y="110300"/>
                <a:ext cx="692497" cy="69249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62140FD-A1B1-238E-39F9-229907C926A0}"/>
                  </a:ext>
                </a:extLst>
              </p:cNvPr>
              <p:cNvGrpSpPr/>
              <p:nvPr/>
            </p:nvGrpSpPr>
            <p:grpSpPr>
              <a:xfrm>
                <a:off x="8859520" y="242390"/>
                <a:ext cx="316230" cy="449636"/>
                <a:chOff x="8859520" y="242389"/>
                <a:chExt cx="365760" cy="520061"/>
              </a:xfrm>
            </p:grpSpPr>
            <p:sp>
              <p:nvSpPr>
                <p:cNvPr id="8" name="Down Arrow 7">
                  <a:extLst>
                    <a:ext uri="{FF2B5EF4-FFF2-40B4-BE49-F238E27FC236}">
                      <a16:creationId xmlns:a16="http://schemas.microsoft.com/office/drawing/2014/main" id="{01329F84-416F-AB9F-A6C6-5F988CA74115}"/>
                    </a:ext>
                  </a:extLst>
                </p:cNvPr>
                <p:cNvSpPr/>
                <p:nvPr/>
              </p:nvSpPr>
              <p:spPr>
                <a:xfrm>
                  <a:off x="8859520" y="242389"/>
                  <a:ext cx="365760" cy="418011"/>
                </a:xfrm>
                <a:prstGeom prst="downArrow">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7AB561C-83F6-6446-0A32-C32FDFC0C833}"/>
                    </a:ext>
                  </a:extLst>
                </p:cNvPr>
                <p:cNvSpPr/>
                <p:nvPr/>
              </p:nvSpPr>
              <p:spPr>
                <a:xfrm>
                  <a:off x="8859520" y="660400"/>
                  <a:ext cx="365760" cy="102050"/>
                </a:xfrm>
                <a:prstGeom prst="rect">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a:extLst>
            <a:ext uri="{FF2B5EF4-FFF2-40B4-BE49-F238E27FC236}">
              <a16:creationId xmlns:a16="http://schemas.microsoft.com/office/drawing/2014/main" id="{F49D13B4-0582-C2CA-1A04-BE5A2D23CB9B}"/>
            </a:ext>
          </a:extLst>
        </p:cNvPr>
        <p:cNvGrpSpPr/>
        <p:nvPr/>
      </p:nvGrpSpPr>
      <p:grpSpPr>
        <a:xfrm>
          <a:off x="0" y="0"/>
          <a:ext cx="0" cy="0"/>
          <a:chOff x="0" y="0"/>
          <a:chExt cx="0" cy="0"/>
        </a:xfrm>
      </p:grpSpPr>
      <p:sp>
        <p:nvSpPr>
          <p:cNvPr id="186" name="Google Shape;186;p4">
            <a:extLst>
              <a:ext uri="{FF2B5EF4-FFF2-40B4-BE49-F238E27FC236}">
                <a16:creationId xmlns:a16="http://schemas.microsoft.com/office/drawing/2014/main" id="{EFD795A2-D3D1-4987-A742-9944346F5377}"/>
              </a:ext>
            </a:extLst>
          </p:cNvPr>
          <p:cNvSpPr txBox="1">
            <a:spLocks noGrp="1"/>
          </p:cNvSpPr>
          <p:nvPr>
            <p:ph type="title"/>
          </p:nvPr>
        </p:nvSpPr>
        <p:spPr>
          <a:xfrm>
            <a:off x="226203" y="2515394"/>
            <a:ext cx="2874993"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Arial"/>
              <a:buNone/>
            </a:pPr>
            <a:r>
              <a:rPr lang="en-US"/>
              <a:t>Value of a Quality Report</a:t>
            </a:r>
            <a:endParaRPr/>
          </a:p>
        </p:txBody>
      </p:sp>
      <p:grpSp>
        <p:nvGrpSpPr>
          <p:cNvPr id="187" name="Google Shape;187;p4" descr="text regarding quality topic">
            <a:extLst>
              <a:ext uri="{FF2B5EF4-FFF2-40B4-BE49-F238E27FC236}">
                <a16:creationId xmlns:a16="http://schemas.microsoft.com/office/drawing/2014/main" id="{29A048DA-C2B8-25D6-14C7-6CA1190FB9CF}"/>
              </a:ext>
            </a:extLst>
          </p:cNvPr>
          <p:cNvGrpSpPr/>
          <p:nvPr/>
        </p:nvGrpSpPr>
        <p:grpSpPr>
          <a:xfrm>
            <a:off x="3489188" y="1034808"/>
            <a:ext cx="8476609" cy="5148776"/>
            <a:chOff x="2026" y="708236"/>
            <a:chExt cx="8871661" cy="4912109"/>
          </a:xfrm>
          <a:effectLst/>
        </p:grpSpPr>
        <p:sp>
          <p:nvSpPr>
            <p:cNvPr id="188" name="Google Shape;188;p4">
              <a:extLst>
                <a:ext uri="{FF2B5EF4-FFF2-40B4-BE49-F238E27FC236}">
                  <a16:creationId xmlns:a16="http://schemas.microsoft.com/office/drawing/2014/main" id="{F0C6D725-2524-B2E3-D99F-2757F36D67B6}"/>
                </a:ext>
              </a:extLst>
            </p:cNvPr>
            <p:cNvSpPr/>
            <p:nvPr/>
          </p:nvSpPr>
          <p:spPr>
            <a:xfrm rot="5400000">
              <a:off x="822696" y="1012498"/>
              <a:ext cx="2471981" cy="4113321"/>
            </a:xfrm>
            <a:prstGeom prst="corner">
              <a:avLst>
                <a:gd name="adj1" fmla="val 16120"/>
                <a:gd name="adj2" fmla="val 16110"/>
              </a:avLst>
            </a:prstGeom>
            <a:solidFill>
              <a:srgbClr val="4372C3"/>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
              <a:extLst>
                <a:ext uri="{FF2B5EF4-FFF2-40B4-BE49-F238E27FC236}">
                  <a16:creationId xmlns:a16="http://schemas.microsoft.com/office/drawing/2014/main" id="{0120EE5A-665A-1BEE-4200-9E5232DD9ACD}"/>
                </a:ext>
              </a:extLst>
            </p:cNvPr>
            <p:cNvSpPr/>
            <p:nvPr/>
          </p:nvSpPr>
          <p:spPr>
            <a:xfrm>
              <a:off x="410061" y="2241495"/>
              <a:ext cx="3713529" cy="3255126"/>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4">
              <a:extLst>
                <a:ext uri="{FF2B5EF4-FFF2-40B4-BE49-F238E27FC236}">
                  <a16:creationId xmlns:a16="http://schemas.microsoft.com/office/drawing/2014/main" id="{403F6A9B-0CBF-DF50-7FCB-6EE6C8647803}"/>
                </a:ext>
              </a:extLst>
            </p:cNvPr>
            <p:cNvSpPr txBox="1"/>
            <p:nvPr/>
          </p:nvSpPr>
          <p:spPr>
            <a:xfrm>
              <a:off x="548611" y="2365219"/>
              <a:ext cx="3713529" cy="3255126"/>
            </a:xfrm>
            <a:prstGeom prst="rect">
              <a:avLst/>
            </a:prstGeom>
            <a:noFill/>
            <a:ln>
              <a:noFill/>
            </a:ln>
          </p:spPr>
          <p:txBody>
            <a:bodyPr spcFirstLastPara="1" wrap="square" lIns="99050" tIns="99050" rIns="99050" bIns="99050" anchor="t" anchorCtr="0">
              <a:noAutofit/>
            </a:bodyPr>
            <a:lstStyle/>
            <a:p>
              <a:pPr marL="0" marR="0" lvl="0" indent="0" algn="just" rtl="0">
                <a:lnSpc>
                  <a:spcPct val="90000"/>
                </a:lnSpc>
                <a:spcBef>
                  <a:spcPts val="0"/>
                </a:spcBef>
                <a:spcAft>
                  <a:spcPts val="0"/>
                </a:spcAft>
                <a:buClr>
                  <a:srgbClr val="000000"/>
                </a:buClr>
                <a:buSzPts val="2600"/>
                <a:buFont typeface="Arial"/>
                <a:buNone/>
              </a:pPr>
              <a:r>
                <a:rPr lang="en-US" sz="2600" b="1" i="0" u="none" strike="noStrike" cap="none" dirty="0">
                  <a:solidFill>
                    <a:srgbClr val="000000"/>
                  </a:solidFill>
                  <a:latin typeface="Arial"/>
                  <a:ea typeface="Arial"/>
                  <a:cs typeface="Arial"/>
                  <a:sym typeface="Arial"/>
                </a:rPr>
                <a:t>Quality report</a:t>
              </a:r>
              <a:endParaRPr sz="26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91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Comprehensive, detailed</a:t>
              </a:r>
              <a:endParaRPr sz="20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60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Resource for inspections and ensuring quality in the laboratory</a:t>
              </a:r>
              <a:endParaRPr sz="20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600"/>
                </a:spcBef>
                <a:spcAft>
                  <a:spcPts val="30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Also serves as a tool to help senior leaders better understand the requirements and efficiency of the laboratory.</a:t>
              </a:r>
              <a:endParaRPr sz="2000" b="0" i="0" u="none" strike="noStrike" cap="none" dirty="0">
                <a:solidFill>
                  <a:srgbClr val="000000"/>
                </a:solidFill>
                <a:latin typeface="Arial"/>
                <a:ea typeface="Arial"/>
                <a:cs typeface="Arial"/>
                <a:sym typeface="Arial"/>
              </a:endParaRPr>
            </a:p>
          </p:txBody>
        </p:sp>
        <p:sp>
          <p:nvSpPr>
            <p:cNvPr id="191" name="Google Shape;191;p4">
              <a:extLst>
                <a:ext uri="{FF2B5EF4-FFF2-40B4-BE49-F238E27FC236}">
                  <a16:creationId xmlns:a16="http://schemas.microsoft.com/office/drawing/2014/main" id="{3F146155-6C92-ECAF-0D3F-3579ECDD734C}"/>
                </a:ext>
              </a:extLst>
            </p:cNvPr>
            <p:cNvSpPr/>
            <p:nvPr/>
          </p:nvSpPr>
          <p:spPr>
            <a:xfrm>
              <a:off x="3422925" y="709671"/>
              <a:ext cx="700666" cy="700666"/>
            </a:xfrm>
            <a:prstGeom prst="triangle">
              <a:avLst>
                <a:gd name="adj" fmla="val 100000"/>
              </a:avLst>
            </a:prstGeom>
            <a:solidFill>
              <a:srgbClr val="4372C3"/>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4">
              <a:extLst>
                <a:ext uri="{FF2B5EF4-FFF2-40B4-BE49-F238E27FC236}">
                  <a16:creationId xmlns:a16="http://schemas.microsoft.com/office/drawing/2014/main" id="{1FF35E6B-C4ED-4CB5-4AD7-07F6D5DE4207}"/>
                </a:ext>
              </a:extLst>
            </p:cNvPr>
            <p:cNvSpPr/>
            <p:nvPr/>
          </p:nvSpPr>
          <p:spPr>
            <a:xfrm rot="5400000">
              <a:off x="5368782" y="-112434"/>
              <a:ext cx="2471981" cy="4113321"/>
            </a:xfrm>
            <a:prstGeom prst="corner">
              <a:avLst>
                <a:gd name="adj1" fmla="val 16120"/>
                <a:gd name="adj2" fmla="val 16110"/>
              </a:avLst>
            </a:prstGeom>
            <a:solidFill>
              <a:srgbClr val="4372C3"/>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4">
              <a:extLst>
                <a:ext uri="{FF2B5EF4-FFF2-40B4-BE49-F238E27FC236}">
                  <a16:creationId xmlns:a16="http://schemas.microsoft.com/office/drawing/2014/main" id="{A751E947-5A54-D88E-72EB-207C53A6C867}"/>
                </a:ext>
              </a:extLst>
            </p:cNvPr>
            <p:cNvSpPr/>
            <p:nvPr/>
          </p:nvSpPr>
          <p:spPr>
            <a:xfrm>
              <a:off x="4956147" y="1116562"/>
              <a:ext cx="3713529" cy="3255126"/>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
              <a:extLst>
                <a:ext uri="{FF2B5EF4-FFF2-40B4-BE49-F238E27FC236}">
                  <a16:creationId xmlns:a16="http://schemas.microsoft.com/office/drawing/2014/main" id="{9F9D682F-1BAA-D287-7100-D33342D66397}"/>
                </a:ext>
              </a:extLst>
            </p:cNvPr>
            <p:cNvSpPr txBox="1"/>
            <p:nvPr/>
          </p:nvSpPr>
          <p:spPr>
            <a:xfrm>
              <a:off x="5160158" y="1222661"/>
              <a:ext cx="3713529" cy="3255126"/>
            </a:xfrm>
            <a:prstGeom prst="rect">
              <a:avLst/>
            </a:prstGeom>
            <a:noFill/>
            <a:ln>
              <a:noFill/>
            </a:ln>
          </p:spPr>
          <p:txBody>
            <a:bodyPr spcFirstLastPara="1" wrap="square" lIns="99050" tIns="99050" rIns="99050" bIns="99050" anchor="t" anchorCtr="0">
              <a:noAutofit/>
            </a:bodyPr>
            <a:lstStyle/>
            <a:p>
              <a:pPr marL="0" marR="0" lvl="0" indent="0" algn="just" rtl="0">
                <a:lnSpc>
                  <a:spcPct val="90000"/>
                </a:lnSpc>
                <a:spcBef>
                  <a:spcPts val="0"/>
                </a:spcBef>
                <a:spcAft>
                  <a:spcPts val="0"/>
                </a:spcAft>
                <a:buClr>
                  <a:srgbClr val="000000"/>
                </a:buClr>
                <a:buSzPts val="2600"/>
                <a:buFont typeface="Arial"/>
                <a:buNone/>
              </a:pPr>
              <a:r>
                <a:rPr lang="en-US" sz="2600" b="1" i="0" u="none" strike="noStrike" cap="none" dirty="0">
                  <a:solidFill>
                    <a:srgbClr val="000000"/>
                  </a:solidFill>
                  <a:latin typeface="Arial"/>
                  <a:ea typeface="Arial"/>
                  <a:cs typeface="Arial"/>
                  <a:sym typeface="Arial"/>
                </a:rPr>
                <a:t>Quality summary</a:t>
              </a:r>
              <a:endParaRPr sz="26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91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High-level, easy to interpret</a:t>
              </a:r>
              <a:endParaRPr sz="2000" b="0" i="0" u="none" strike="noStrike" cap="none" dirty="0">
                <a:solidFill>
                  <a:srgbClr val="000000"/>
                </a:solidFill>
                <a:latin typeface="Arial"/>
                <a:ea typeface="Arial"/>
                <a:cs typeface="Arial"/>
                <a:sym typeface="Arial"/>
              </a:endParaRPr>
            </a:p>
            <a:p>
              <a:pPr marL="228600" marR="0" lvl="1" indent="-228600" algn="l" rtl="0">
                <a:lnSpc>
                  <a:spcPct val="90000"/>
                </a:lnSpc>
                <a:spcBef>
                  <a:spcPts val="600"/>
                </a:spcBef>
                <a:spcAft>
                  <a:spcPts val="30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Resource for quick evaluation of laboratory quality. </a:t>
              </a:r>
              <a:endParaRPr sz="2000" b="0" i="0" u="none" strike="noStrike" cap="none" dirty="0">
                <a:solidFill>
                  <a:srgbClr val="000000"/>
                </a:solidFill>
                <a:latin typeface="Arial"/>
                <a:ea typeface="Arial"/>
                <a:cs typeface="Arial"/>
                <a:sym typeface="Arial"/>
              </a:endParaRPr>
            </a:p>
          </p:txBody>
        </p:sp>
      </p:grpSp>
      <p:grpSp>
        <p:nvGrpSpPr>
          <p:cNvPr id="10" name="Group 9">
            <a:extLst>
              <a:ext uri="{FF2B5EF4-FFF2-40B4-BE49-F238E27FC236}">
                <a16:creationId xmlns:a16="http://schemas.microsoft.com/office/drawing/2014/main" id="{1FF2F23F-112C-DEEE-987F-79CCFE8B843A}"/>
              </a:ext>
              <a:ext uri="{C183D7F6-B498-43B3-948B-1728B52AA6E4}">
                <adec:decorative xmlns:adec="http://schemas.microsoft.com/office/drawing/2017/decorative" val="1"/>
              </a:ext>
            </a:extLst>
          </p:cNvPr>
          <p:cNvGrpSpPr/>
          <p:nvPr/>
        </p:nvGrpSpPr>
        <p:grpSpPr>
          <a:xfrm>
            <a:off x="553719" y="5943600"/>
            <a:ext cx="2219959" cy="914400"/>
            <a:chOff x="8524241" y="0"/>
            <a:chExt cx="2219959" cy="914400"/>
          </a:xfrm>
        </p:grpSpPr>
        <p:sp>
          <p:nvSpPr>
            <p:cNvPr id="11" name="Rectangle 10">
              <a:extLst>
                <a:ext uri="{FF2B5EF4-FFF2-40B4-BE49-F238E27FC236}">
                  <a16:creationId xmlns:a16="http://schemas.microsoft.com/office/drawing/2014/main" id="{CA412F70-43D5-4BDC-51C3-ED6E0EDEE231}"/>
                </a:ext>
              </a:extLst>
            </p:cNvPr>
            <p:cNvSpPr/>
            <p:nvPr/>
          </p:nvSpPr>
          <p:spPr>
            <a:xfrm>
              <a:off x="8524241" y="0"/>
              <a:ext cx="2219959" cy="9144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B67358C-7480-5A61-CF17-F3B1B5FCE835}"/>
                </a:ext>
              </a:extLst>
            </p:cNvPr>
            <p:cNvSpPr txBox="1"/>
            <p:nvPr/>
          </p:nvSpPr>
          <p:spPr>
            <a:xfrm>
              <a:off x="9426587" y="110300"/>
              <a:ext cx="1235063" cy="692497"/>
            </a:xfrm>
            <a:prstGeom prst="rect">
              <a:avLst/>
            </a:prstGeom>
            <a:noFill/>
          </p:spPr>
          <p:txBody>
            <a:bodyPr wrap="square" rtlCol="0">
              <a:spAutoFit/>
            </a:bodyPr>
            <a:lstStyle/>
            <a:p>
              <a:r>
                <a:rPr lang="en-US" b="1" dirty="0">
                  <a:solidFill>
                    <a:schemeClr val="bg1"/>
                  </a:solidFill>
                </a:rPr>
                <a:t>RESOURCE AVAILABLE</a:t>
              </a:r>
              <a:br>
                <a:rPr lang="en-US" sz="1100" b="1" dirty="0">
                  <a:solidFill>
                    <a:schemeClr val="bg1"/>
                  </a:solidFill>
                </a:rPr>
              </a:br>
              <a:r>
                <a:rPr lang="en-US" sz="1100" b="1" dirty="0">
                  <a:solidFill>
                    <a:schemeClr val="bg1"/>
                  </a:solidFill>
                </a:rPr>
                <a:t>to download </a:t>
              </a:r>
            </a:p>
          </p:txBody>
        </p:sp>
        <p:grpSp>
          <p:nvGrpSpPr>
            <p:cNvPr id="13" name="Group 12">
              <a:extLst>
                <a:ext uri="{FF2B5EF4-FFF2-40B4-BE49-F238E27FC236}">
                  <a16:creationId xmlns:a16="http://schemas.microsoft.com/office/drawing/2014/main" id="{15136A9C-BB79-724F-96CF-038D8E9E80D2}"/>
                </a:ext>
              </a:extLst>
            </p:cNvPr>
            <p:cNvGrpSpPr/>
            <p:nvPr/>
          </p:nvGrpSpPr>
          <p:grpSpPr>
            <a:xfrm>
              <a:off x="8678473" y="110300"/>
              <a:ext cx="692497" cy="692497"/>
              <a:chOff x="8678473" y="110300"/>
              <a:chExt cx="692497" cy="692497"/>
            </a:xfrm>
          </p:grpSpPr>
          <p:sp>
            <p:nvSpPr>
              <p:cNvPr id="14" name="Oval 13">
                <a:extLst>
                  <a:ext uri="{FF2B5EF4-FFF2-40B4-BE49-F238E27FC236}">
                    <a16:creationId xmlns:a16="http://schemas.microsoft.com/office/drawing/2014/main" id="{E9AFF4AB-B5E8-C76B-4D46-EB356746D99F}"/>
                  </a:ext>
                </a:extLst>
              </p:cNvPr>
              <p:cNvSpPr/>
              <p:nvPr/>
            </p:nvSpPr>
            <p:spPr>
              <a:xfrm>
                <a:off x="8678473" y="110300"/>
                <a:ext cx="692497" cy="69249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675A966-E5BD-0E87-DBA9-FFE297A9C575}"/>
                  </a:ext>
                </a:extLst>
              </p:cNvPr>
              <p:cNvGrpSpPr/>
              <p:nvPr/>
            </p:nvGrpSpPr>
            <p:grpSpPr>
              <a:xfrm>
                <a:off x="8859520" y="242390"/>
                <a:ext cx="316230" cy="449636"/>
                <a:chOff x="8859520" y="242389"/>
                <a:chExt cx="365760" cy="520061"/>
              </a:xfrm>
            </p:grpSpPr>
            <p:sp>
              <p:nvSpPr>
                <p:cNvPr id="16" name="Down Arrow 15">
                  <a:extLst>
                    <a:ext uri="{FF2B5EF4-FFF2-40B4-BE49-F238E27FC236}">
                      <a16:creationId xmlns:a16="http://schemas.microsoft.com/office/drawing/2014/main" id="{E30FDDCC-F4B1-A343-3AC4-7EDA4C940618}"/>
                    </a:ext>
                  </a:extLst>
                </p:cNvPr>
                <p:cNvSpPr/>
                <p:nvPr/>
              </p:nvSpPr>
              <p:spPr>
                <a:xfrm>
                  <a:off x="8859520" y="242389"/>
                  <a:ext cx="365760" cy="418011"/>
                </a:xfrm>
                <a:prstGeom prst="downArrow">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935BE73-305F-541D-95FB-1259EDA17137}"/>
                    </a:ext>
                  </a:extLst>
                </p:cNvPr>
                <p:cNvSpPr/>
                <p:nvPr/>
              </p:nvSpPr>
              <p:spPr>
                <a:xfrm>
                  <a:off x="8859520" y="660400"/>
                  <a:ext cx="365760" cy="102050"/>
                </a:xfrm>
                <a:prstGeom prst="rect">
                  <a:avLst/>
                </a:prstGeom>
                <a:solidFill>
                  <a:srgbClr val="26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50863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838200" y="1238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An Introduction to Quality System Essentials</a:t>
            </a:r>
            <a:endParaRPr/>
          </a:p>
        </p:txBody>
      </p:sp>
      <p:sp>
        <p:nvSpPr>
          <p:cNvPr id="3" name="TextBox 2">
            <a:extLst>
              <a:ext uri="{FF2B5EF4-FFF2-40B4-BE49-F238E27FC236}">
                <a16:creationId xmlns:a16="http://schemas.microsoft.com/office/drawing/2014/main" id="{C02C4845-E62F-F9ED-9214-BAFB6FC96D06}"/>
              </a:ext>
            </a:extLst>
          </p:cNvPr>
          <p:cNvSpPr txBox="1"/>
          <p:nvPr/>
        </p:nvSpPr>
        <p:spPr>
          <a:xfrm>
            <a:off x="9888937" y="584654"/>
            <a:ext cx="1818503" cy="1569660"/>
          </a:xfrm>
          <a:prstGeom prst="rect">
            <a:avLst/>
          </a:prstGeom>
          <a:noFill/>
        </p:spPr>
        <p:txBody>
          <a:bodyPr wrap="square" rtlCol="0">
            <a:spAutoFit/>
          </a:bodyPr>
          <a:lstStyle/>
          <a:p>
            <a:pPr algn="ctr"/>
            <a:r>
              <a:rPr lang="en-US" sz="1600" b="1" i="0" u="none" strike="noStrike" cap="none" dirty="0">
                <a:solidFill>
                  <a:schemeClr val="lt1"/>
                </a:solidFill>
                <a:latin typeface="Arial"/>
                <a:ea typeface="Arial"/>
                <a:cs typeface="Arial"/>
                <a:sym typeface="Arial"/>
              </a:rPr>
              <a:t>For Negotiation &amp; Advocacy, QSEs are best used to create a KPI summary</a:t>
            </a:r>
            <a:endParaRPr lang="en-US" sz="1600" b="0" i="0" u="none" strike="noStrike" cap="none" dirty="0">
              <a:solidFill>
                <a:srgbClr val="000000"/>
              </a:solidFill>
              <a:latin typeface="Arial"/>
              <a:ea typeface="Arial"/>
              <a:cs typeface="Arial"/>
              <a:sym typeface="Arial"/>
            </a:endParaRPr>
          </a:p>
          <a:p>
            <a:pPr algn="ctr"/>
            <a:endParaRPr lang="en-US" sz="1600" dirty="0"/>
          </a:p>
        </p:txBody>
      </p:sp>
      <p:sp>
        <p:nvSpPr>
          <p:cNvPr id="201" name="Google Shape;201;p14"/>
          <p:cNvSpPr txBox="1">
            <a:spLocks noGrp="1"/>
          </p:cNvSpPr>
          <p:nvPr>
            <p:ph type="body" idx="1"/>
          </p:nvPr>
        </p:nvSpPr>
        <p:spPr>
          <a:xfrm>
            <a:off x="838200" y="1825625"/>
            <a:ext cx="5181600" cy="3868039"/>
          </a:xfrm>
          <a:prstGeom prst="rect">
            <a:avLst/>
          </a:prstGeom>
          <a:noFill/>
          <a:ln>
            <a:noFill/>
          </a:ln>
        </p:spPr>
        <p:txBody>
          <a:bodyPr spcFirstLastPara="1" wrap="square" lIns="91425" tIns="45700" rIns="91425" bIns="45700" anchor="t" anchorCtr="0">
            <a:noAutofit/>
          </a:bodyPr>
          <a:lstStyle/>
          <a:p>
            <a:pPr marL="457200" lvl="0" indent="-350520" algn="l" rtl="0">
              <a:lnSpc>
                <a:spcPct val="120000"/>
              </a:lnSpc>
              <a:spcBef>
                <a:spcPts val="600"/>
              </a:spcBef>
              <a:spcAft>
                <a:spcPts val="0"/>
              </a:spcAft>
              <a:buClr>
                <a:srgbClr val="4696D2"/>
              </a:buClr>
              <a:buSzPts val="1920"/>
              <a:buChar char="•"/>
            </a:pPr>
            <a:r>
              <a:rPr lang="en-US"/>
              <a:t>Organization</a:t>
            </a:r>
            <a:endParaRPr/>
          </a:p>
          <a:p>
            <a:pPr marL="457200" lvl="0" indent="-350520" algn="l" rtl="0">
              <a:lnSpc>
                <a:spcPct val="120000"/>
              </a:lnSpc>
              <a:spcBef>
                <a:spcPts val="600"/>
              </a:spcBef>
              <a:spcAft>
                <a:spcPts val="0"/>
              </a:spcAft>
              <a:buClr>
                <a:srgbClr val="4696D2"/>
              </a:buClr>
              <a:buSzPts val="1920"/>
              <a:buChar char="•"/>
            </a:pPr>
            <a:r>
              <a:rPr lang="en-US"/>
              <a:t>Customer Focus</a:t>
            </a:r>
            <a:endParaRPr/>
          </a:p>
          <a:p>
            <a:pPr marL="457200" lvl="0" indent="-350520" algn="l" rtl="0">
              <a:lnSpc>
                <a:spcPct val="120000"/>
              </a:lnSpc>
              <a:spcBef>
                <a:spcPts val="600"/>
              </a:spcBef>
              <a:spcAft>
                <a:spcPts val="0"/>
              </a:spcAft>
              <a:buClr>
                <a:srgbClr val="4696D2"/>
              </a:buClr>
              <a:buSzPts val="1920"/>
              <a:buChar char="•"/>
            </a:pPr>
            <a:r>
              <a:rPr lang="en-US"/>
              <a:t>Facilities and Safety</a:t>
            </a:r>
            <a:endParaRPr/>
          </a:p>
          <a:p>
            <a:pPr marL="457200" lvl="0" indent="-350520" algn="l" rtl="0">
              <a:lnSpc>
                <a:spcPct val="120000"/>
              </a:lnSpc>
              <a:spcBef>
                <a:spcPts val="600"/>
              </a:spcBef>
              <a:spcAft>
                <a:spcPts val="0"/>
              </a:spcAft>
              <a:buClr>
                <a:srgbClr val="4696D2"/>
              </a:buClr>
              <a:buSzPts val="1920"/>
              <a:buChar char="•"/>
            </a:pPr>
            <a:r>
              <a:rPr lang="en-US"/>
              <a:t>Personnel</a:t>
            </a:r>
            <a:endParaRPr/>
          </a:p>
          <a:p>
            <a:pPr marL="457200" lvl="0" indent="-350520" algn="l" rtl="0">
              <a:lnSpc>
                <a:spcPct val="120000"/>
              </a:lnSpc>
              <a:spcBef>
                <a:spcPts val="600"/>
              </a:spcBef>
              <a:spcAft>
                <a:spcPts val="0"/>
              </a:spcAft>
              <a:buClr>
                <a:srgbClr val="4696D2"/>
              </a:buClr>
              <a:buSzPts val="1920"/>
              <a:buChar char="•"/>
            </a:pPr>
            <a:r>
              <a:rPr lang="en-US"/>
              <a:t>Purchasing and Inventory</a:t>
            </a:r>
            <a:endParaRPr/>
          </a:p>
          <a:p>
            <a:pPr marL="457200" lvl="0" indent="-350520" algn="l" rtl="0">
              <a:lnSpc>
                <a:spcPct val="120000"/>
              </a:lnSpc>
              <a:spcBef>
                <a:spcPts val="600"/>
              </a:spcBef>
              <a:spcAft>
                <a:spcPts val="0"/>
              </a:spcAft>
              <a:buClr>
                <a:srgbClr val="4696D2"/>
              </a:buClr>
              <a:buSzPts val="1920"/>
              <a:buChar char="•"/>
            </a:pPr>
            <a:r>
              <a:rPr lang="en-US"/>
              <a:t>Equipment</a:t>
            </a:r>
            <a:endParaRPr/>
          </a:p>
          <a:p>
            <a:pPr marL="457200" lvl="0" indent="-350520" algn="l" rtl="0">
              <a:lnSpc>
                <a:spcPct val="120000"/>
              </a:lnSpc>
              <a:spcBef>
                <a:spcPts val="600"/>
              </a:spcBef>
              <a:spcAft>
                <a:spcPts val="0"/>
              </a:spcAft>
              <a:buClr>
                <a:srgbClr val="4696D2"/>
              </a:buClr>
              <a:buSzPts val="1920"/>
              <a:buChar char="•"/>
            </a:pPr>
            <a:r>
              <a:rPr lang="en-US"/>
              <a:t>Process Management</a:t>
            </a:r>
            <a:endParaRPr/>
          </a:p>
        </p:txBody>
      </p:sp>
      <p:sp>
        <p:nvSpPr>
          <p:cNvPr id="202" name="Google Shape;202;p14"/>
          <p:cNvSpPr txBox="1">
            <a:spLocks noGrp="1"/>
          </p:cNvSpPr>
          <p:nvPr>
            <p:ph type="body" idx="2"/>
          </p:nvPr>
        </p:nvSpPr>
        <p:spPr>
          <a:xfrm>
            <a:off x="6172200" y="1972582"/>
            <a:ext cx="5181600" cy="3023961"/>
          </a:xfrm>
          <a:prstGeom prst="rect">
            <a:avLst/>
          </a:prstGeom>
          <a:noFill/>
          <a:ln>
            <a:noFill/>
          </a:ln>
        </p:spPr>
        <p:txBody>
          <a:bodyPr spcFirstLastPara="1" wrap="square" lIns="91425" tIns="45700" rIns="91425" bIns="45700" anchor="t" anchorCtr="0">
            <a:noAutofit/>
          </a:bodyPr>
          <a:lstStyle/>
          <a:p>
            <a:pPr marL="457200" lvl="0" indent="-350520" algn="l" rtl="0">
              <a:lnSpc>
                <a:spcPct val="110000"/>
              </a:lnSpc>
              <a:spcBef>
                <a:spcPts val="600"/>
              </a:spcBef>
              <a:spcAft>
                <a:spcPts val="0"/>
              </a:spcAft>
              <a:buClr>
                <a:srgbClr val="4696D2"/>
              </a:buClr>
              <a:buSzPts val="1920"/>
              <a:buChar char="•"/>
            </a:pPr>
            <a:r>
              <a:rPr lang="en-US" dirty="0"/>
              <a:t>Documents and Records</a:t>
            </a:r>
            <a:endParaRPr dirty="0"/>
          </a:p>
          <a:p>
            <a:pPr marL="457200" lvl="0" indent="-350520" algn="l" rtl="0">
              <a:lnSpc>
                <a:spcPct val="110000"/>
              </a:lnSpc>
              <a:spcBef>
                <a:spcPts val="600"/>
              </a:spcBef>
              <a:spcAft>
                <a:spcPts val="0"/>
              </a:spcAft>
              <a:buClr>
                <a:srgbClr val="4696D2"/>
              </a:buClr>
              <a:buSzPts val="1920"/>
              <a:buChar char="•"/>
            </a:pPr>
            <a:r>
              <a:rPr lang="en-US" dirty="0"/>
              <a:t>Information Management</a:t>
            </a:r>
            <a:endParaRPr dirty="0"/>
          </a:p>
          <a:p>
            <a:pPr marL="457200" lvl="0" indent="-350520" algn="l" rtl="0">
              <a:lnSpc>
                <a:spcPct val="110000"/>
              </a:lnSpc>
              <a:spcBef>
                <a:spcPts val="600"/>
              </a:spcBef>
              <a:spcAft>
                <a:spcPts val="0"/>
              </a:spcAft>
              <a:buClr>
                <a:srgbClr val="4696D2"/>
              </a:buClr>
              <a:buSzPts val="1920"/>
              <a:buChar char="•"/>
            </a:pPr>
            <a:r>
              <a:rPr lang="en-US" dirty="0"/>
              <a:t>Nonconforming Event (NCE) Management</a:t>
            </a:r>
            <a:endParaRPr dirty="0"/>
          </a:p>
          <a:p>
            <a:pPr marL="457200" lvl="0" indent="-350520" algn="l" rtl="0">
              <a:lnSpc>
                <a:spcPct val="110000"/>
              </a:lnSpc>
              <a:spcBef>
                <a:spcPts val="600"/>
              </a:spcBef>
              <a:spcAft>
                <a:spcPts val="0"/>
              </a:spcAft>
              <a:buClr>
                <a:srgbClr val="4696D2"/>
              </a:buClr>
              <a:buSzPts val="1920"/>
              <a:buChar char="•"/>
            </a:pPr>
            <a:r>
              <a:rPr lang="en-US" dirty="0"/>
              <a:t>Assessments</a:t>
            </a:r>
            <a:endParaRPr dirty="0"/>
          </a:p>
          <a:p>
            <a:pPr marL="457200" lvl="0" indent="-350520" algn="l" rtl="0">
              <a:lnSpc>
                <a:spcPct val="110000"/>
              </a:lnSpc>
              <a:spcBef>
                <a:spcPts val="600"/>
              </a:spcBef>
              <a:spcAft>
                <a:spcPts val="0"/>
              </a:spcAft>
              <a:buClr>
                <a:srgbClr val="4696D2"/>
              </a:buClr>
              <a:buSzPts val="1920"/>
              <a:buChar char="•"/>
            </a:pPr>
            <a:r>
              <a:rPr lang="en-US" dirty="0"/>
              <a:t>Continual Improvement</a:t>
            </a:r>
            <a:endParaRPr dirty="0"/>
          </a:p>
          <a:p>
            <a:pPr marL="457200" lvl="0" indent="-228600" algn="l" rtl="0">
              <a:lnSpc>
                <a:spcPct val="110000"/>
              </a:lnSpc>
              <a:spcBef>
                <a:spcPts val="600"/>
              </a:spcBef>
              <a:spcAft>
                <a:spcPts val="0"/>
              </a:spcAft>
              <a:buClr>
                <a:srgbClr val="4696D2"/>
              </a:buClr>
              <a:buSzPts val="1920"/>
              <a:buNone/>
            </a:pPr>
            <a:endParaRPr dirty="0"/>
          </a:p>
        </p:txBody>
      </p:sp>
      <p:sp>
        <p:nvSpPr>
          <p:cNvPr id="203" name="Google Shape;203;p14"/>
          <p:cNvSpPr/>
          <p:nvPr/>
        </p:nvSpPr>
        <p:spPr>
          <a:xfrm>
            <a:off x="5584372" y="4996543"/>
            <a:ext cx="5769428" cy="1387928"/>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Tools that can be used in various ways to negotiate and advocate for your laboratory needs are included in this toolbox and are indicated by </a:t>
            </a:r>
            <a:r>
              <a:rPr lang="en-US" sz="1800" b="1" i="0" u="none" strike="noStrike" cap="none">
                <a:solidFill>
                  <a:schemeClr val="dk1"/>
                </a:solidFill>
                <a:latin typeface="Arial"/>
                <a:ea typeface="Arial"/>
                <a:cs typeface="Arial"/>
                <a:sym typeface="Arial"/>
              </a:rPr>
              <a:t>bold font </a:t>
            </a:r>
            <a:r>
              <a:rPr lang="en-US" sz="1800" b="0" i="0" u="none" strike="noStrike" cap="none">
                <a:solidFill>
                  <a:schemeClr val="dk1"/>
                </a:solidFill>
                <a:latin typeface="Arial"/>
                <a:ea typeface="Arial"/>
                <a:cs typeface="Arial"/>
                <a:sym typeface="Arial"/>
              </a:rPr>
              <a:t>within each of these categories listed on the next five slides.</a:t>
            </a:r>
            <a:endParaRPr sz="1800" b="0" i="0" u="none" strike="noStrike" cap="none">
              <a:solidFill>
                <a:schemeClr val="dk1"/>
              </a:solidFill>
              <a:latin typeface="Arial"/>
              <a:ea typeface="Arial"/>
              <a:cs typeface="Arial"/>
              <a:sym typeface="Arial"/>
            </a:endParaRPr>
          </a:p>
        </p:txBody>
      </p:sp>
      <p:sp>
        <p:nvSpPr>
          <p:cNvPr id="2" name="Oval 1">
            <a:extLst>
              <a:ext uri="{FF2B5EF4-FFF2-40B4-BE49-F238E27FC236}">
                <a16:creationId xmlns:a16="http://schemas.microsoft.com/office/drawing/2014/main" id="{5BFB9F01-0532-26E7-6B1F-8110DB79E2AB}"/>
              </a:ext>
              <a:ext uri="{C183D7F6-B498-43B3-948B-1728B52AA6E4}">
                <adec:decorative xmlns:adec="http://schemas.microsoft.com/office/drawing/2017/decorative" val="1"/>
              </a:ext>
            </a:extLst>
          </p:cNvPr>
          <p:cNvSpPr/>
          <p:nvPr/>
        </p:nvSpPr>
        <p:spPr>
          <a:xfrm>
            <a:off x="9718442" y="126579"/>
            <a:ext cx="2159492" cy="2159492"/>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23-210340-MT_Executive_Board Meeting_Volunteer Program [54]  -  Read-Only">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1306</Words>
  <Application>Microsoft Office PowerPoint</Application>
  <PresentationFormat>Widescreen</PresentationFormat>
  <Paragraphs>284</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23-210340-MT_Executive_Board Meeting_Volunteer Program [54]  -  Read-Only</vt:lpstr>
      <vt:lpstr>ASCP Negotiation &amp; Advocacy Toolbox</vt:lpstr>
      <vt:lpstr>Funding statement</vt:lpstr>
      <vt:lpstr>Pillar 3: Quality</vt:lpstr>
      <vt:lpstr>How does Quality relate to Negotiation and Advocacy for your Laboratory?</vt:lpstr>
      <vt:lpstr>Q: How do we use quality to advocate for the lab?</vt:lpstr>
      <vt:lpstr>Know your audience &amp; speak their language</vt:lpstr>
      <vt:lpstr>Here are several quality metrics  you can use to advocate for the clinical laboratory:</vt:lpstr>
      <vt:lpstr>Value of a Quality Report</vt:lpstr>
      <vt:lpstr>An Introduction to Quality System Essentials</vt:lpstr>
      <vt:lpstr>Advocate for Staff and Equipment – Examples of QSE Categories and Tools </vt:lpstr>
      <vt:lpstr>How to Use QSE Information to Support Negotiation  and Advocacy for Your Laboratory</vt:lpstr>
      <vt:lpstr>How to Use QSE Information to Support Negotiation  and Advocacy for Your Laboratory1</vt:lpstr>
      <vt:lpstr>How to achieve quality?</vt:lpstr>
      <vt:lpstr>Value of your lab in terms of quality</vt:lpstr>
      <vt:lpstr>Accreditation and Certification</vt:lpstr>
      <vt:lpstr>Using Certifications and Accreditation for Visibility</vt:lpstr>
      <vt:lpstr>Benefits of accreditation and certification</vt:lpstr>
      <vt:lpstr>How do you add value?  Delivering high-quality care while cutting cost</vt:lpstr>
      <vt:lpstr>Leading Laboratories designation  supports labs that demonstrate excellence 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ASCP Negotiation &amp; Advocacy Toolbox</dc:title>
  <dc:creator>Beck, Lucy</dc:creator>
  <cp:lastModifiedBy>Jackson, Danielle</cp:lastModifiedBy>
  <cp:revision>25</cp:revision>
  <dcterms:created xsi:type="dcterms:W3CDTF">2021-05-10T16:15:42Z</dcterms:created>
  <dcterms:modified xsi:type="dcterms:W3CDTF">2024-03-18T17:43:21Z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0x0101005B56D3DBA1C0054EBA5839E60FE1F6B5</vt:lpwstr>
  </property>
</Properties>
</file>