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70" r:id="rId4"/>
    <p:sldMasterId id="2147484873" r:id="rId5"/>
    <p:sldMasterId id="2147483660" r:id="rId6"/>
  </p:sldMasterIdLst>
  <p:notesMasterIdLst>
    <p:notesMasterId r:id="rId45"/>
  </p:notesMasterIdLst>
  <p:handoutMasterIdLst>
    <p:handoutMasterId r:id="rId46"/>
  </p:handoutMasterIdLst>
  <p:sldIdLst>
    <p:sldId id="514" r:id="rId7"/>
    <p:sldId id="519" r:id="rId8"/>
    <p:sldId id="515" r:id="rId9"/>
    <p:sldId id="516" r:id="rId10"/>
    <p:sldId id="558" r:id="rId11"/>
    <p:sldId id="522" r:id="rId12"/>
    <p:sldId id="574" r:id="rId13"/>
    <p:sldId id="523" r:id="rId14"/>
    <p:sldId id="556" r:id="rId15"/>
    <p:sldId id="521" r:id="rId16"/>
    <p:sldId id="555" r:id="rId17"/>
    <p:sldId id="554" r:id="rId18"/>
    <p:sldId id="559" r:id="rId19"/>
    <p:sldId id="560" r:id="rId20"/>
    <p:sldId id="561" r:id="rId21"/>
    <p:sldId id="562" r:id="rId22"/>
    <p:sldId id="563" r:id="rId23"/>
    <p:sldId id="564" r:id="rId24"/>
    <p:sldId id="565" r:id="rId25"/>
    <p:sldId id="566" r:id="rId26"/>
    <p:sldId id="567" r:id="rId27"/>
    <p:sldId id="568" r:id="rId28"/>
    <p:sldId id="569" r:id="rId29"/>
    <p:sldId id="570" r:id="rId30"/>
    <p:sldId id="571" r:id="rId31"/>
    <p:sldId id="572" r:id="rId32"/>
    <p:sldId id="573" r:id="rId33"/>
    <p:sldId id="456" r:id="rId34"/>
    <p:sldId id="465" r:id="rId35"/>
    <p:sldId id="457" r:id="rId36"/>
    <p:sldId id="461" r:id="rId37"/>
    <p:sldId id="476" r:id="rId38"/>
    <p:sldId id="458" r:id="rId39"/>
    <p:sldId id="466" r:id="rId40"/>
    <p:sldId id="477" r:id="rId41"/>
    <p:sldId id="513" r:id="rId42"/>
    <p:sldId id="557" r:id="rId43"/>
    <p:sldId id="51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01C377-0952-E593-CD61-FB34A0D95A08}" name="Jackson, Danielle" initials="JD" userId="S::danielle.jackson@ascp.org::3647c53c-ed83-45a6-a5b6-506ebd778c67" providerId="AD"/>
  <p188:author id="{E1293790-DA1C-ABD7-63E3-B5B35392F26C}" name="Basu, Debby" initials="BD" userId="S::debby.basu@ascp.org::5b36a3be-4818-4b0b-a196-fc97d23aab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3"/>
    <a:srgbClr val="004B83"/>
    <a:srgbClr val="25408F"/>
    <a:srgbClr val="4696D2"/>
    <a:srgbClr val="CDB268"/>
    <a:srgbClr val="08132D"/>
    <a:srgbClr val="C8815A"/>
    <a:srgbClr val="452F80"/>
    <a:srgbClr val="C66653"/>
    <a:srgbClr val="4036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p:cViewPr varScale="1">
        <p:scale>
          <a:sx n="101" d="100"/>
          <a:sy n="101" d="100"/>
        </p:scale>
        <p:origin x="78" y="1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39A7E-0B95-4A1D-B66C-C83DCA41D0E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221B8DC-2E69-4432-8BBF-2F6832BBE261}">
      <dgm:prSet phldrT="[Text]"/>
      <dgm:spPr/>
      <dgm:t>
        <a:bodyPr/>
        <a:lstStyle/>
        <a:p>
          <a:pPr algn="ctr"/>
          <a:r>
            <a:rPr lang="en-US" dirty="0"/>
            <a:t>1</a:t>
          </a:r>
        </a:p>
      </dgm:t>
    </dgm:pt>
    <dgm:pt modelId="{81B69261-73B9-4EF8-8201-49E3DFBB68F1}" type="parTrans" cxnId="{EFA7E68E-F290-4DA9-98D3-F690CCBAB93C}">
      <dgm:prSet/>
      <dgm:spPr/>
      <dgm:t>
        <a:bodyPr/>
        <a:lstStyle/>
        <a:p>
          <a:pPr algn="l"/>
          <a:endParaRPr lang="en-US"/>
        </a:p>
      </dgm:t>
    </dgm:pt>
    <dgm:pt modelId="{533E8E43-68C4-40FC-BABD-C1DFE4574E0F}" type="sibTrans" cxnId="{EFA7E68E-F290-4DA9-98D3-F690CCBAB93C}">
      <dgm:prSet/>
      <dgm:spPr/>
      <dgm:t>
        <a:bodyPr/>
        <a:lstStyle/>
        <a:p>
          <a:pPr algn="l"/>
          <a:endParaRPr lang="en-US"/>
        </a:p>
      </dgm:t>
    </dgm:pt>
    <dgm:pt modelId="{B7A92173-EA4D-41E8-96FC-82AB31F22074}">
      <dgm:prSet phldrT="[Text]"/>
      <dgm:spPr/>
      <dgm:t>
        <a:bodyPr/>
        <a:lstStyle/>
        <a:p>
          <a:pPr algn="l"/>
          <a:r>
            <a:rPr lang="en-US" dirty="0"/>
            <a:t>U.S. Employer identifies need for MLS</a:t>
          </a:r>
        </a:p>
      </dgm:t>
    </dgm:pt>
    <dgm:pt modelId="{F4D6CF8C-5BDD-42C1-9D65-EB6A0D6FD987}" type="parTrans" cxnId="{E7DE3F8D-4E17-4E48-ACED-A1707C8C3F92}">
      <dgm:prSet/>
      <dgm:spPr/>
      <dgm:t>
        <a:bodyPr/>
        <a:lstStyle/>
        <a:p>
          <a:pPr algn="l"/>
          <a:endParaRPr lang="en-US"/>
        </a:p>
      </dgm:t>
    </dgm:pt>
    <dgm:pt modelId="{B3F030BB-13A1-44DC-A1F4-C0F1077E1AB8}" type="sibTrans" cxnId="{E7DE3F8D-4E17-4E48-ACED-A1707C8C3F92}">
      <dgm:prSet/>
      <dgm:spPr/>
      <dgm:t>
        <a:bodyPr/>
        <a:lstStyle/>
        <a:p>
          <a:pPr algn="l"/>
          <a:endParaRPr lang="en-US"/>
        </a:p>
      </dgm:t>
    </dgm:pt>
    <dgm:pt modelId="{C74CB2F7-3957-46CE-82EF-DA6B1BD248C7}">
      <dgm:prSet phldrT="[Text]"/>
      <dgm:spPr/>
      <dgm:t>
        <a:bodyPr/>
        <a:lstStyle/>
        <a:p>
          <a:pPr algn="ctr"/>
          <a:r>
            <a:rPr lang="en-US" dirty="0"/>
            <a:t>2</a:t>
          </a:r>
        </a:p>
      </dgm:t>
    </dgm:pt>
    <dgm:pt modelId="{CF5B6582-E06A-407B-9EBE-9218C02B2A20}" type="parTrans" cxnId="{5D52CFC9-0C73-4348-9E60-B983103AEF6A}">
      <dgm:prSet/>
      <dgm:spPr/>
      <dgm:t>
        <a:bodyPr/>
        <a:lstStyle/>
        <a:p>
          <a:pPr algn="l"/>
          <a:endParaRPr lang="en-US"/>
        </a:p>
      </dgm:t>
    </dgm:pt>
    <dgm:pt modelId="{D0A38EEB-1892-4562-8759-4A53BCD12392}" type="sibTrans" cxnId="{5D52CFC9-0C73-4348-9E60-B983103AEF6A}">
      <dgm:prSet/>
      <dgm:spPr/>
      <dgm:t>
        <a:bodyPr/>
        <a:lstStyle/>
        <a:p>
          <a:pPr algn="l"/>
          <a:endParaRPr lang="en-US"/>
        </a:p>
      </dgm:t>
    </dgm:pt>
    <dgm:pt modelId="{494D782B-CEC4-4035-A4F5-4F175F249DA0}">
      <dgm:prSet phldrT="[Text]"/>
      <dgm:spPr/>
      <dgm:t>
        <a:bodyPr/>
        <a:lstStyle/>
        <a:p>
          <a:pPr algn="l"/>
          <a:r>
            <a:rPr lang="en-US" dirty="0"/>
            <a:t>Employer files Labor Condition Application (LCA) with U.S. DOL</a:t>
          </a:r>
        </a:p>
      </dgm:t>
    </dgm:pt>
    <dgm:pt modelId="{33C6B97C-9FAF-4A17-9438-7EE5F4D3E817}" type="parTrans" cxnId="{1FA0E8FC-DBF4-4F29-927A-846C81FAF6A6}">
      <dgm:prSet/>
      <dgm:spPr/>
      <dgm:t>
        <a:bodyPr/>
        <a:lstStyle/>
        <a:p>
          <a:pPr algn="l"/>
          <a:endParaRPr lang="en-US"/>
        </a:p>
      </dgm:t>
    </dgm:pt>
    <dgm:pt modelId="{EA7DF420-F94E-47AE-9327-3C036CB11AC7}" type="sibTrans" cxnId="{1FA0E8FC-DBF4-4F29-927A-846C81FAF6A6}">
      <dgm:prSet/>
      <dgm:spPr/>
      <dgm:t>
        <a:bodyPr/>
        <a:lstStyle/>
        <a:p>
          <a:pPr algn="l"/>
          <a:endParaRPr lang="en-US"/>
        </a:p>
      </dgm:t>
    </dgm:pt>
    <dgm:pt modelId="{17C6A172-A219-4385-9B8E-807D7D8BEE77}">
      <dgm:prSet phldrT="[Text]"/>
      <dgm:spPr/>
      <dgm:t>
        <a:bodyPr/>
        <a:lstStyle/>
        <a:p>
          <a:pPr algn="l"/>
          <a:r>
            <a:rPr lang="en-US" dirty="0"/>
            <a:t>(Time: Varies (1 week to &gt;6months)</a:t>
          </a:r>
        </a:p>
      </dgm:t>
    </dgm:pt>
    <dgm:pt modelId="{EC2732E0-2199-4542-AB1E-C939E3B0467B}" type="parTrans" cxnId="{FE978738-9B81-438A-B3BD-4714632E24A2}">
      <dgm:prSet/>
      <dgm:spPr/>
      <dgm:t>
        <a:bodyPr/>
        <a:lstStyle/>
        <a:p>
          <a:pPr algn="l"/>
          <a:endParaRPr lang="en-US"/>
        </a:p>
      </dgm:t>
    </dgm:pt>
    <dgm:pt modelId="{0523ADDB-00B1-4546-ACF5-0A8F4FC42AB4}" type="sibTrans" cxnId="{FE978738-9B81-438A-B3BD-4714632E24A2}">
      <dgm:prSet/>
      <dgm:spPr/>
      <dgm:t>
        <a:bodyPr/>
        <a:lstStyle/>
        <a:p>
          <a:pPr algn="l"/>
          <a:endParaRPr lang="en-US"/>
        </a:p>
      </dgm:t>
    </dgm:pt>
    <dgm:pt modelId="{FA9F9BCB-600E-47ED-8C67-CB9B9FB68B9D}">
      <dgm:prSet phldrT="[Text]"/>
      <dgm:spPr/>
      <dgm:t>
        <a:bodyPr/>
        <a:lstStyle/>
        <a:p>
          <a:pPr algn="ctr"/>
          <a:r>
            <a:rPr lang="en-US" dirty="0"/>
            <a:t>3</a:t>
          </a:r>
        </a:p>
      </dgm:t>
    </dgm:pt>
    <dgm:pt modelId="{010A3728-B5CA-4448-B825-6F1FF8A30710}" type="parTrans" cxnId="{620FDB79-1BC0-4EB3-A741-2EC19CB65CFD}">
      <dgm:prSet/>
      <dgm:spPr/>
      <dgm:t>
        <a:bodyPr/>
        <a:lstStyle/>
        <a:p>
          <a:pPr algn="l"/>
          <a:endParaRPr lang="en-US"/>
        </a:p>
      </dgm:t>
    </dgm:pt>
    <dgm:pt modelId="{6A208BC6-EE82-4D99-9A12-8374883471CD}" type="sibTrans" cxnId="{620FDB79-1BC0-4EB3-A741-2EC19CB65CFD}">
      <dgm:prSet/>
      <dgm:spPr/>
      <dgm:t>
        <a:bodyPr/>
        <a:lstStyle/>
        <a:p>
          <a:pPr algn="l"/>
          <a:endParaRPr lang="en-US"/>
        </a:p>
      </dgm:t>
    </dgm:pt>
    <dgm:pt modelId="{D31BA376-6131-4D0A-AAE4-746AD5800EA2}">
      <dgm:prSet phldrT="[Text]"/>
      <dgm:spPr/>
      <dgm:t>
        <a:bodyPr/>
        <a:lstStyle/>
        <a:p>
          <a:pPr algn="l"/>
          <a:r>
            <a:rPr lang="en-US" dirty="0"/>
            <a:t>Employer files H-1B Petition (Form I-129) with USCIS</a:t>
          </a:r>
        </a:p>
      </dgm:t>
    </dgm:pt>
    <dgm:pt modelId="{CF8CA1A1-9219-4DD5-BD18-E673B431E603}" type="parTrans" cxnId="{F8D52942-E9EB-403C-96F4-58B84196A0B2}">
      <dgm:prSet/>
      <dgm:spPr/>
      <dgm:t>
        <a:bodyPr/>
        <a:lstStyle/>
        <a:p>
          <a:pPr algn="l"/>
          <a:endParaRPr lang="en-US"/>
        </a:p>
      </dgm:t>
    </dgm:pt>
    <dgm:pt modelId="{D05CCAA7-9010-4E10-A0E5-439B8B18F850}" type="sibTrans" cxnId="{F8D52942-E9EB-403C-96F4-58B84196A0B2}">
      <dgm:prSet/>
      <dgm:spPr/>
      <dgm:t>
        <a:bodyPr/>
        <a:lstStyle/>
        <a:p>
          <a:pPr algn="l"/>
          <a:endParaRPr lang="en-US"/>
        </a:p>
      </dgm:t>
    </dgm:pt>
    <dgm:pt modelId="{9CA41FE6-2910-4388-AE56-6409F15EC898}">
      <dgm:prSet phldrT="[Text]"/>
      <dgm:spPr/>
      <dgm:t>
        <a:bodyPr/>
        <a:lstStyle/>
        <a:p>
          <a:pPr algn="l"/>
          <a:r>
            <a:rPr lang="en-US" dirty="0"/>
            <a:t>(Time: 2 to &gt;6mos or &lt;15 days with Premium Processing)</a:t>
          </a:r>
        </a:p>
      </dgm:t>
    </dgm:pt>
    <dgm:pt modelId="{D8DC01B5-364B-4BEA-9605-652AE2596D35}" type="parTrans" cxnId="{D503E8D0-C4DA-4882-BCF4-FF39CE5F3143}">
      <dgm:prSet/>
      <dgm:spPr/>
      <dgm:t>
        <a:bodyPr/>
        <a:lstStyle/>
        <a:p>
          <a:pPr algn="l"/>
          <a:endParaRPr lang="en-US"/>
        </a:p>
      </dgm:t>
    </dgm:pt>
    <dgm:pt modelId="{173487C2-C9D5-49B3-8F53-535E80E42DA1}" type="sibTrans" cxnId="{D503E8D0-C4DA-4882-BCF4-FF39CE5F3143}">
      <dgm:prSet/>
      <dgm:spPr/>
      <dgm:t>
        <a:bodyPr/>
        <a:lstStyle/>
        <a:p>
          <a:pPr algn="l"/>
          <a:endParaRPr lang="en-US"/>
        </a:p>
      </dgm:t>
    </dgm:pt>
    <dgm:pt modelId="{D05616A4-ED52-465E-85E2-09A62F81E2DF}">
      <dgm:prSet phldrT="[Text]"/>
      <dgm:spPr/>
      <dgm:t>
        <a:bodyPr/>
        <a:lstStyle/>
        <a:p>
          <a:pPr algn="ctr"/>
          <a:r>
            <a:rPr lang="en-US" dirty="0"/>
            <a:t>4</a:t>
          </a:r>
        </a:p>
      </dgm:t>
    </dgm:pt>
    <dgm:pt modelId="{C711FBD5-662F-4FD7-87C8-88D8F5B25511}" type="parTrans" cxnId="{16090581-AEB0-48FC-8722-34D7D1892003}">
      <dgm:prSet/>
      <dgm:spPr/>
      <dgm:t>
        <a:bodyPr/>
        <a:lstStyle/>
        <a:p>
          <a:pPr algn="l"/>
          <a:endParaRPr lang="en-US"/>
        </a:p>
      </dgm:t>
    </dgm:pt>
    <dgm:pt modelId="{5BD8A53A-726E-493E-A54B-A9E8FE499448}" type="sibTrans" cxnId="{16090581-AEB0-48FC-8722-34D7D1892003}">
      <dgm:prSet/>
      <dgm:spPr/>
      <dgm:t>
        <a:bodyPr/>
        <a:lstStyle/>
        <a:p>
          <a:pPr algn="l"/>
          <a:endParaRPr lang="en-US"/>
        </a:p>
      </dgm:t>
    </dgm:pt>
    <dgm:pt modelId="{38B9AE76-F774-4058-BB2B-A671D08048B6}">
      <dgm:prSet phldrT="[Text]"/>
      <dgm:spPr/>
      <dgm:t>
        <a:bodyPr/>
        <a:lstStyle/>
        <a:p>
          <a:pPr algn="ctr"/>
          <a:r>
            <a:rPr lang="en-US" dirty="0"/>
            <a:t>5</a:t>
          </a:r>
        </a:p>
      </dgm:t>
    </dgm:pt>
    <dgm:pt modelId="{728C2D7A-4EAC-4D5D-BF71-D82B26027A8A}" type="parTrans" cxnId="{88B1B56A-0240-4146-8CF6-7E70AAA2CAEE}">
      <dgm:prSet/>
      <dgm:spPr/>
      <dgm:t>
        <a:bodyPr/>
        <a:lstStyle/>
        <a:p>
          <a:pPr algn="l"/>
          <a:endParaRPr lang="en-US"/>
        </a:p>
      </dgm:t>
    </dgm:pt>
    <dgm:pt modelId="{2F270CDF-FEF7-440D-AF3B-ACB21C8D8427}" type="sibTrans" cxnId="{88B1B56A-0240-4146-8CF6-7E70AAA2CAEE}">
      <dgm:prSet/>
      <dgm:spPr/>
      <dgm:t>
        <a:bodyPr/>
        <a:lstStyle/>
        <a:p>
          <a:pPr algn="l"/>
          <a:endParaRPr lang="en-US"/>
        </a:p>
      </dgm:t>
    </dgm:pt>
    <dgm:pt modelId="{16F3E892-4B4D-4E9B-A2E5-03D6DA8D09DF}">
      <dgm:prSet phldrT="[Text]"/>
      <dgm:spPr/>
      <dgm:t>
        <a:bodyPr/>
        <a:lstStyle/>
        <a:p>
          <a:pPr algn="ctr"/>
          <a:r>
            <a:rPr lang="en-US" dirty="0"/>
            <a:t>6</a:t>
          </a:r>
        </a:p>
      </dgm:t>
    </dgm:pt>
    <dgm:pt modelId="{59345216-B83F-40D6-879B-D4E06494405C}" type="parTrans" cxnId="{15317CDA-285C-4F9C-80B0-118C1CB1E544}">
      <dgm:prSet/>
      <dgm:spPr/>
      <dgm:t>
        <a:bodyPr/>
        <a:lstStyle/>
        <a:p>
          <a:pPr algn="l"/>
          <a:endParaRPr lang="en-US"/>
        </a:p>
      </dgm:t>
    </dgm:pt>
    <dgm:pt modelId="{0C3A9930-2E22-4457-A048-5ECB9C586D2A}" type="sibTrans" cxnId="{15317CDA-285C-4F9C-80B0-118C1CB1E544}">
      <dgm:prSet/>
      <dgm:spPr/>
      <dgm:t>
        <a:bodyPr/>
        <a:lstStyle/>
        <a:p>
          <a:pPr algn="l"/>
          <a:endParaRPr lang="en-US"/>
        </a:p>
      </dgm:t>
    </dgm:pt>
    <dgm:pt modelId="{D6C9335B-00E9-4B74-A54B-C8FC512C0073}">
      <dgm:prSet phldrT="[Text]"/>
      <dgm:spPr/>
      <dgm:t>
        <a:bodyPr/>
        <a:lstStyle/>
        <a:p>
          <a:pPr algn="ctr"/>
          <a:r>
            <a:rPr lang="en-US" dirty="0"/>
            <a:t>7</a:t>
          </a:r>
        </a:p>
      </dgm:t>
    </dgm:pt>
    <dgm:pt modelId="{FC0CA183-46C1-49DA-A711-0D74B919D5C5}" type="parTrans" cxnId="{57020E92-23CC-49B1-A41B-37B6F8DF28F0}">
      <dgm:prSet/>
      <dgm:spPr/>
      <dgm:t>
        <a:bodyPr/>
        <a:lstStyle/>
        <a:p>
          <a:pPr algn="l"/>
          <a:endParaRPr lang="en-US"/>
        </a:p>
      </dgm:t>
    </dgm:pt>
    <dgm:pt modelId="{695EBE0C-481E-446A-9849-721E00B0B85D}" type="sibTrans" cxnId="{57020E92-23CC-49B1-A41B-37B6F8DF28F0}">
      <dgm:prSet/>
      <dgm:spPr/>
      <dgm:t>
        <a:bodyPr/>
        <a:lstStyle/>
        <a:p>
          <a:pPr algn="l"/>
          <a:endParaRPr lang="en-US"/>
        </a:p>
      </dgm:t>
    </dgm:pt>
    <dgm:pt modelId="{B6C4495C-69F6-4459-9B6A-DFE0AC68A38C}">
      <dgm:prSet phldrT="[Text]"/>
      <dgm:spPr/>
      <dgm:t>
        <a:bodyPr/>
        <a:lstStyle/>
        <a:p>
          <a:pPr algn="ctr"/>
          <a:r>
            <a:rPr lang="en-US" dirty="0"/>
            <a:t>8</a:t>
          </a:r>
        </a:p>
      </dgm:t>
    </dgm:pt>
    <dgm:pt modelId="{05CA4561-4640-4766-BCD8-45193A26B863}" type="parTrans" cxnId="{835EE348-1A94-4A7C-B47C-D256CD97E209}">
      <dgm:prSet/>
      <dgm:spPr/>
      <dgm:t>
        <a:bodyPr/>
        <a:lstStyle/>
        <a:p>
          <a:pPr algn="l"/>
          <a:endParaRPr lang="en-US"/>
        </a:p>
      </dgm:t>
    </dgm:pt>
    <dgm:pt modelId="{B0075626-2AC7-4343-9F68-3B3BF85A65EE}" type="sibTrans" cxnId="{835EE348-1A94-4A7C-B47C-D256CD97E209}">
      <dgm:prSet/>
      <dgm:spPr/>
      <dgm:t>
        <a:bodyPr/>
        <a:lstStyle/>
        <a:p>
          <a:pPr algn="l"/>
          <a:endParaRPr lang="en-US"/>
        </a:p>
      </dgm:t>
    </dgm:pt>
    <dgm:pt modelId="{092D69CE-C19A-44FD-B5B4-30DDF94D7613}">
      <dgm:prSet/>
      <dgm:spPr/>
      <dgm:t>
        <a:bodyPr/>
        <a:lstStyle/>
        <a:p>
          <a:pPr algn="l"/>
          <a:r>
            <a:rPr lang="en-US" dirty="0"/>
            <a:t>USCIS reviews petition and issues decision</a:t>
          </a:r>
        </a:p>
      </dgm:t>
    </dgm:pt>
    <dgm:pt modelId="{99E0F2B6-EFAD-4D1E-85F9-A0B82ED1A309}" type="parTrans" cxnId="{2F75E70E-3ADB-4D87-9450-40CA69F0564C}">
      <dgm:prSet/>
      <dgm:spPr/>
      <dgm:t>
        <a:bodyPr/>
        <a:lstStyle/>
        <a:p>
          <a:pPr algn="l"/>
          <a:endParaRPr lang="en-US"/>
        </a:p>
      </dgm:t>
    </dgm:pt>
    <dgm:pt modelId="{BE859FD8-AC12-4640-BF55-5B55FFA01FD9}" type="sibTrans" cxnId="{2F75E70E-3ADB-4D87-9450-40CA69F0564C}">
      <dgm:prSet/>
      <dgm:spPr/>
      <dgm:t>
        <a:bodyPr/>
        <a:lstStyle/>
        <a:p>
          <a:pPr algn="l"/>
          <a:endParaRPr lang="en-US"/>
        </a:p>
      </dgm:t>
    </dgm:pt>
    <dgm:pt modelId="{BA0CABFB-3855-48FD-B362-45A1BFB5BFA7}">
      <dgm:prSet/>
      <dgm:spPr/>
      <dgm:t>
        <a:bodyPr/>
        <a:lstStyle/>
        <a:p>
          <a:pPr algn="l"/>
          <a:r>
            <a:rPr lang="en-US" dirty="0"/>
            <a:t>(Time: 2 to &gt;6mos or &lt;15 days with Premium Processing)</a:t>
          </a:r>
        </a:p>
      </dgm:t>
    </dgm:pt>
    <dgm:pt modelId="{31C1D8CC-8308-43F2-B016-7A23B082A10C}" type="parTrans" cxnId="{A4F1D79D-12B0-4462-AA16-CFD9C563110D}">
      <dgm:prSet/>
      <dgm:spPr/>
      <dgm:t>
        <a:bodyPr/>
        <a:lstStyle/>
        <a:p>
          <a:pPr algn="l"/>
          <a:endParaRPr lang="en-US"/>
        </a:p>
      </dgm:t>
    </dgm:pt>
    <dgm:pt modelId="{7864B711-3D47-42C1-B13F-E4A75EC801F2}" type="sibTrans" cxnId="{A4F1D79D-12B0-4462-AA16-CFD9C563110D}">
      <dgm:prSet/>
      <dgm:spPr/>
      <dgm:t>
        <a:bodyPr/>
        <a:lstStyle/>
        <a:p>
          <a:pPr algn="l"/>
          <a:endParaRPr lang="en-US"/>
        </a:p>
      </dgm:t>
    </dgm:pt>
    <dgm:pt modelId="{9593D403-DBB2-4447-9A08-B0FB28014B90}">
      <dgm:prSet/>
      <dgm:spPr/>
      <dgm:t>
        <a:bodyPr/>
        <a:lstStyle/>
        <a:p>
          <a:pPr algn="l"/>
          <a:r>
            <a:rPr lang="en-US" dirty="0"/>
            <a:t>If Approved:  Receive H-1B Approval Notice (Form I-797)</a:t>
          </a:r>
        </a:p>
      </dgm:t>
    </dgm:pt>
    <dgm:pt modelId="{1F6D7B0C-EFC9-48BA-80CC-6DE938E24935}" type="parTrans" cxnId="{CBB30F12-EB01-403B-A0B0-9FB348993EAD}">
      <dgm:prSet/>
      <dgm:spPr/>
      <dgm:t>
        <a:bodyPr/>
        <a:lstStyle/>
        <a:p>
          <a:pPr algn="l"/>
          <a:endParaRPr lang="en-US"/>
        </a:p>
      </dgm:t>
    </dgm:pt>
    <dgm:pt modelId="{35D2A430-D9CD-4221-9540-CB700F847315}" type="sibTrans" cxnId="{CBB30F12-EB01-403B-A0B0-9FB348993EAD}">
      <dgm:prSet/>
      <dgm:spPr/>
      <dgm:t>
        <a:bodyPr/>
        <a:lstStyle/>
        <a:p>
          <a:pPr algn="l"/>
          <a:endParaRPr lang="en-US"/>
        </a:p>
      </dgm:t>
    </dgm:pt>
    <dgm:pt modelId="{04489B2D-3EFA-4FFE-9691-74C2DD5881A1}">
      <dgm:prSet/>
      <dgm:spPr/>
      <dgm:t>
        <a:bodyPr/>
        <a:lstStyle/>
        <a:p>
          <a:pPr algn="l"/>
          <a:r>
            <a:rPr lang="en-US" dirty="0"/>
            <a:t>(Time: 1 to 2 weeks)</a:t>
          </a:r>
        </a:p>
      </dgm:t>
    </dgm:pt>
    <dgm:pt modelId="{8A512C4B-6312-40F4-BBEE-64E134FE1828}" type="parTrans" cxnId="{9153596D-EB9B-426B-A807-BC31D032CE67}">
      <dgm:prSet/>
      <dgm:spPr/>
      <dgm:t>
        <a:bodyPr/>
        <a:lstStyle/>
        <a:p>
          <a:pPr algn="l"/>
          <a:endParaRPr lang="en-US"/>
        </a:p>
      </dgm:t>
    </dgm:pt>
    <dgm:pt modelId="{F6A47AA9-D6AA-456D-8E53-7C38B0C7B8F8}" type="sibTrans" cxnId="{9153596D-EB9B-426B-A807-BC31D032CE67}">
      <dgm:prSet/>
      <dgm:spPr/>
      <dgm:t>
        <a:bodyPr/>
        <a:lstStyle/>
        <a:p>
          <a:pPr algn="l"/>
          <a:endParaRPr lang="en-US"/>
        </a:p>
      </dgm:t>
    </dgm:pt>
    <dgm:pt modelId="{68C443D2-F11E-4959-A3F3-C924F01CDF49}">
      <dgm:prSet/>
      <dgm:spPr/>
      <dgm:t>
        <a:bodyPr/>
        <a:lstStyle/>
        <a:p>
          <a:pPr algn="l"/>
          <a:r>
            <a:rPr lang="en-US" dirty="0"/>
            <a:t>Foreign MLS Applies for H-1B Visa Interview &amp; Stamping at U.S. Embassy or Consulate</a:t>
          </a:r>
        </a:p>
      </dgm:t>
    </dgm:pt>
    <dgm:pt modelId="{FF996CF4-202E-4F85-B7A9-41E4683D7B0C}" type="parTrans" cxnId="{ABF573F9-0B6E-4BDF-B626-E8EE4EF58448}">
      <dgm:prSet/>
      <dgm:spPr/>
      <dgm:t>
        <a:bodyPr/>
        <a:lstStyle/>
        <a:p>
          <a:pPr algn="l"/>
          <a:endParaRPr lang="en-US"/>
        </a:p>
      </dgm:t>
    </dgm:pt>
    <dgm:pt modelId="{B0B33017-9C64-499A-B0FD-0E3C8418D089}" type="sibTrans" cxnId="{ABF573F9-0B6E-4BDF-B626-E8EE4EF58448}">
      <dgm:prSet/>
      <dgm:spPr/>
      <dgm:t>
        <a:bodyPr/>
        <a:lstStyle/>
        <a:p>
          <a:pPr algn="l"/>
          <a:endParaRPr lang="en-US"/>
        </a:p>
      </dgm:t>
    </dgm:pt>
    <dgm:pt modelId="{CFF60351-1FD7-4EE9-B5DF-3F3407B2450C}">
      <dgm:prSet/>
      <dgm:spPr/>
      <dgm:t>
        <a:bodyPr/>
        <a:lstStyle/>
        <a:p>
          <a:pPr algn="l"/>
          <a:r>
            <a:rPr lang="en-US" dirty="0"/>
            <a:t>(Time: 2 to 4 weeks depending on embassy/consulate availability)</a:t>
          </a:r>
        </a:p>
      </dgm:t>
    </dgm:pt>
    <dgm:pt modelId="{4387726F-109A-490A-992E-C57CF3661EBD}" type="parTrans" cxnId="{D8112199-142F-4580-B2CF-5EA0185BDC9A}">
      <dgm:prSet/>
      <dgm:spPr/>
      <dgm:t>
        <a:bodyPr/>
        <a:lstStyle/>
        <a:p>
          <a:pPr algn="l"/>
          <a:endParaRPr lang="en-US"/>
        </a:p>
      </dgm:t>
    </dgm:pt>
    <dgm:pt modelId="{6F35DDE7-70EE-4ECA-A990-027D15725EE3}" type="sibTrans" cxnId="{D8112199-142F-4580-B2CF-5EA0185BDC9A}">
      <dgm:prSet/>
      <dgm:spPr/>
      <dgm:t>
        <a:bodyPr/>
        <a:lstStyle/>
        <a:p>
          <a:pPr algn="l"/>
          <a:endParaRPr lang="en-US"/>
        </a:p>
      </dgm:t>
    </dgm:pt>
    <dgm:pt modelId="{84E69C32-69D0-48DE-B06A-64137E64D98A}">
      <dgm:prSet/>
      <dgm:spPr/>
      <dgm:t>
        <a:bodyPr/>
        <a:lstStyle/>
        <a:p>
          <a:pPr algn="l"/>
          <a:r>
            <a:rPr lang="en-US" dirty="0"/>
            <a:t>Visa Issued, Processing of Originating Country Requirement(s) and Entry to the U.S.</a:t>
          </a:r>
        </a:p>
      </dgm:t>
    </dgm:pt>
    <dgm:pt modelId="{B550FF5A-ACF4-47A3-A814-B44596CCAE10}" type="parTrans" cxnId="{DD70BB58-37BA-4EF5-AB44-6EE1B14C261B}">
      <dgm:prSet/>
      <dgm:spPr/>
      <dgm:t>
        <a:bodyPr/>
        <a:lstStyle/>
        <a:p>
          <a:pPr algn="l"/>
          <a:endParaRPr lang="en-US"/>
        </a:p>
      </dgm:t>
    </dgm:pt>
    <dgm:pt modelId="{1B2BDBDA-E6E2-44A0-A7C7-A66207AA3050}" type="sibTrans" cxnId="{DD70BB58-37BA-4EF5-AB44-6EE1B14C261B}">
      <dgm:prSet/>
      <dgm:spPr/>
      <dgm:t>
        <a:bodyPr/>
        <a:lstStyle/>
        <a:p>
          <a:pPr algn="l"/>
          <a:endParaRPr lang="en-US"/>
        </a:p>
      </dgm:t>
    </dgm:pt>
    <dgm:pt modelId="{68DB6C8A-3D83-41C4-BB54-F94071ABBDEF}">
      <dgm:prSet/>
      <dgm:spPr/>
      <dgm:t>
        <a:bodyPr/>
        <a:lstStyle/>
        <a:p>
          <a:pPr algn="l"/>
          <a:r>
            <a:rPr lang="en-US" dirty="0"/>
            <a:t>(Time: Visa issuance 1 week after interview; Country Requirement: Varies 2 to 4 weeks)</a:t>
          </a:r>
        </a:p>
      </dgm:t>
    </dgm:pt>
    <dgm:pt modelId="{4F6495BE-E007-440F-879F-591F3BB7F9C0}" type="parTrans" cxnId="{418A1DBF-9B3E-42F6-AD80-E6D040D91442}">
      <dgm:prSet/>
      <dgm:spPr/>
      <dgm:t>
        <a:bodyPr/>
        <a:lstStyle/>
        <a:p>
          <a:pPr algn="l"/>
          <a:endParaRPr lang="en-US"/>
        </a:p>
      </dgm:t>
    </dgm:pt>
    <dgm:pt modelId="{8B046215-7EAC-4458-8F8B-3B0D19BD11FA}" type="sibTrans" cxnId="{418A1DBF-9B3E-42F6-AD80-E6D040D91442}">
      <dgm:prSet/>
      <dgm:spPr/>
      <dgm:t>
        <a:bodyPr/>
        <a:lstStyle/>
        <a:p>
          <a:pPr algn="l"/>
          <a:endParaRPr lang="en-US"/>
        </a:p>
      </dgm:t>
    </dgm:pt>
    <dgm:pt modelId="{2D49BF8B-FD94-4B53-83C6-7AA5C5FA1D7F}">
      <dgm:prSet/>
      <dgm:spPr/>
      <dgm:t>
        <a:bodyPr/>
        <a:lstStyle/>
        <a:p>
          <a:pPr algn="l"/>
          <a:r>
            <a:rPr lang="en-US" dirty="0"/>
            <a:t>Begin employment as MLS under H-1B Status</a:t>
          </a:r>
        </a:p>
      </dgm:t>
    </dgm:pt>
    <dgm:pt modelId="{26345291-24EC-447A-A484-3C4059244BAE}" type="parTrans" cxnId="{AAAAFBD9-9114-4124-8586-2065A87DEF6E}">
      <dgm:prSet/>
      <dgm:spPr/>
      <dgm:t>
        <a:bodyPr/>
        <a:lstStyle/>
        <a:p>
          <a:pPr algn="l"/>
          <a:endParaRPr lang="en-US"/>
        </a:p>
      </dgm:t>
    </dgm:pt>
    <dgm:pt modelId="{5C48F113-9F58-435B-9595-8116AA2E7DF8}" type="sibTrans" cxnId="{AAAAFBD9-9114-4124-8586-2065A87DEF6E}">
      <dgm:prSet/>
      <dgm:spPr/>
      <dgm:t>
        <a:bodyPr/>
        <a:lstStyle/>
        <a:p>
          <a:pPr algn="l"/>
          <a:endParaRPr lang="en-US"/>
        </a:p>
      </dgm:t>
    </dgm:pt>
    <dgm:pt modelId="{E07BE185-3CFF-4CAF-912F-30F62FF7C4D7}">
      <dgm:prSet/>
      <dgm:spPr/>
      <dgm:t>
        <a:bodyPr/>
        <a:lstStyle/>
        <a:p>
          <a:pPr algn="l"/>
          <a:r>
            <a:rPr lang="en-US" dirty="0"/>
            <a:t>Start Date: As listed on USCIS Approval Notice</a:t>
          </a:r>
        </a:p>
      </dgm:t>
    </dgm:pt>
    <dgm:pt modelId="{AF872ECD-7423-412D-A6EC-1B0379AEDCF2}" type="parTrans" cxnId="{6B11BC7E-CC44-41DC-8102-4C3C1CCBE3C4}">
      <dgm:prSet/>
      <dgm:spPr/>
      <dgm:t>
        <a:bodyPr/>
        <a:lstStyle/>
        <a:p>
          <a:pPr algn="l"/>
          <a:endParaRPr lang="en-US"/>
        </a:p>
      </dgm:t>
    </dgm:pt>
    <dgm:pt modelId="{1985916D-191B-4A97-8BD7-96EBB69834B9}" type="sibTrans" cxnId="{6B11BC7E-CC44-41DC-8102-4C3C1CCBE3C4}">
      <dgm:prSet/>
      <dgm:spPr/>
      <dgm:t>
        <a:bodyPr/>
        <a:lstStyle/>
        <a:p>
          <a:pPr algn="l"/>
          <a:endParaRPr lang="en-US"/>
        </a:p>
      </dgm:t>
    </dgm:pt>
    <dgm:pt modelId="{4EE88FE5-3903-4CA9-849A-3F578F61579D}" type="pres">
      <dgm:prSet presAssocID="{A9539A7E-0B95-4A1D-B66C-C83DCA41D0E2}" presName="linearFlow" presStyleCnt="0">
        <dgm:presLayoutVars>
          <dgm:dir/>
          <dgm:animLvl val="lvl"/>
          <dgm:resizeHandles val="exact"/>
        </dgm:presLayoutVars>
      </dgm:prSet>
      <dgm:spPr/>
    </dgm:pt>
    <dgm:pt modelId="{CB2F1A01-8984-45E3-B91D-46DC85B8114B}" type="pres">
      <dgm:prSet presAssocID="{0221B8DC-2E69-4432-8BBF-2F6832BBE261}" presName="composite" presStyleCnt="0"/>
      <dgm:spPr/>
    </dgm:pt>
    <dgm:pt modelId="{E57D87EB-EBA4-4812-8CD2-09D48B36B71B}" type="pres">
      <dgm:prSet presAssocID="{0221B8DC-2E69-4432-8BBF-2F6832BBE261}" presName="parentText" presStyleLbl="alignNode1" presStyleIdx="0" presStyleCnt="8">
        <dgm:presLayoutVars>
          <dgm:chMax val="1"/>
          <dgm:bulletEnabled val="1"/>
        </dgm:presLayoutVars>
      </dgm:prSet>
      <dgm:spPr/>
    </dgm:pt>
    <dgm:pt modelId="{FC4C3918-E62B-408F-A23B-7EBF32318DF6}" type="pres">
      <dgm:prSet presAssocID="{0221B8DC-2E69-4432-8BBF-2F6832BBE261}" presName="descendantText" presStyleLbl="alignAcc1" presStyleIdx="0" presStyleCnt="8">
        <dgm:presLayoutVars>
          <dgm:bulletEnabled val="1"/>
        </dgm:presLayoutVars>
      </dgm:prSet>
      <dgm:spPr/>
    </dgm:pt>
    <dgm:pt modelId="{05BAD4FB-7F2F-43A7-B493-08C7E491657D}" type="pres">
      <dgm:prSet presAssocID="{533E8E43-68C4-40FC-BABD-C1DFE4574E0F}" presName="sp" presStyleCnt="0"/>
      <dgm:spPr/>
    </dgm:pt>
    <dgm:pt modelId="{118A34E2-93F0-4235-A831-C08995E7EE21}" type="pres">
      <dgm:prSet presAssocID="{C74CB2F7-3957-46CE-82EF-DA6B1BD248C7}" presName="composite" presStyleCnt="0"/>
      <dgm:spPr/>
    </dgm:pt>
    <dgm:pt modelId="{CDED11F5-5DDA-4E78-8844-94B47354C1DC}" type="pres">
      <dgm:prSet presAssocID="{C74CB2F7-3957-46CE-82EF-DA6B1BD248C7}" presName="parentText" presStyleLbl="alignNode1" presStyleIdx="1" presStyleCnt="8">
        <dgm:presLayoutVars>
          <dgm:chMax val="1"/>
          <dgm:bulletEnabled val="1"/>
        </dgm:presLayoutVars>
      </dgm:prSet>
      <dgm:spPr/>
    </dgm:pt>
    <dgm:pt modelId="{36674D70-DBAB-47D4-97CA-C4FDA12A9F28}" type="pres">
      <dgm:prSet presAssocID="{C74CB2F7-3957-46CE-82EF-DA6B1BD248C7}" presName="descendantText" presStyleLbl="alignAcc1" presStyleIdx="1" presStyleCnt="8">
        <dgm:presLayoutVars>
          <dgm:bulletEnabled val="1"/>
        </dgm:presLayoutVars>
      </dgm:prSet>
      <dgm:spPr/>
    </dgm:pt>
    <dgm:pt modelId="{F755F76E-B6E9-4156-9177-BFA99F3EC8F3}" type="pres">
      <dgm:prSet presAssocID="{D0A38EEB-1892-4562-8759-4A53BCD12392}" presName="sp" presStyleCnt="0"/>
      <dgm:spPr/>
    </dgm:pt>
    <dgm:pt modelId="{A0438094-A6AD-4FF9-9A90-536E78D86AAF}" type="pres">
      <dgm:prSet presAssocID="{FA9F9BCB-600E-47ED-8C67-CB9B9FB68B9D}" presName="composite" presStyleCnt="0"/>
      <dgm:spPr/>
    </dgm:pt>
    <dgm:pt modelId="{3A3824FC-7474-4548-A7BF-0EBC21085C30}" type="pres">
      <dgm:prSet presAssocID="{FA9F9BCB-600E-47ED-8C67-CB9B9FB68B9D}" presName="parentText" presStyleLbl="alignNode1" presStyleIdx="2" presStyleCnt="8">
        <dgm:presLayoutVars>
          <dgm:chMax val="1"/>
          <dgm:bulletEnabled val="1"/>
        </dgm:presLayoutVars>
      </dgm:prSet>
      <dgm:spPr/>
    </dgm:pt>
    <dgm:pt modelId="{C938F622-FDD4-40AC-9A1B-7A099286D83C}" type="pres">
      <dgm:prSet presAssocID="{FA9F9BCB-600E-47ED-8C67-CB9B9FB68B9D}" presName="descendantText" presStyleLbl="alignAcc1" presStyleIdx="2" presStyleCnt="8">
        <dgm:presLayoutVars>
          <dgm:bulletEnabled val="1"/>
        </dgm:presLayoutVars>
      </dgm:prSet>
      <dgm:spPr/>
    </dgm:pt>
    <dgm:pt modelId="{658DC922-3380-494E-84E6-762AFB68AECB}" type="pres">
      <dgm:prSet presAssocID="{6A208BC6-EE82-4D99-9A12-8374883471CD}" presName="sp" presStyleCnt="0"/>
      <dgm:spPr/>
    </dgm:pt>
    <dgm:pt modelId="{59ABC652-B046-410F-A7C1-4C533AE0B784}" type="pres">
      <dgm:prSet presAssocID="{D05616A4-ED52-465E-85E2-09A62F81E2DF}" presName="composite" presStyleCnt="0"/>
      <dgm:spPr/>
    </dgm:pt>
    <dgm:pt modelId="{B553CC7E-926B-4690-AB57-A8C566ED1F12}" type="pres">
      <dgm:prSet presAssocID="{D05616A4-ED52-465E-85E2-09A62F81E2DF}" presName="parentText" presStyleLbl="alignNode1" presStyleIdx="3" presStyleCnt="8">
        <dgm:presLayoutVars>
          <dgm:chMax val="1"/>
          <dgm:bulletEnabled val="1"/>
        </dgm:presLayoutVars>
      </dgm:prSet>
      <dgm:spPr/>
    </dgm:pt>
    <dgm:pt modelId="{10ADF363-32A5-4FF5-A407-3B54766664B2}" type="pres">
      <dgm:prSet presAssocID="{D05616A4-ED52-465E-85E2-09A62F81E2DF}" presName="descendantText" presStyleLbl="alignAcc1" presStyleIdx="3" presStyleCnt="8">
        <dgm:presLayoutVars>
          <dgm:bulletEnabled val="1"/>
        </dgm:presLayoutVars>
      </dgm:prSet>
      <dgm:spPr/>
    </dgm:pt>
    <dgm:pt modelId="{1AB6FC0A-D37E-448E-988D-DAB206F46184}" type="pres">
      <dgm:prSet presAssocID="{5BD8A53A-726E-493E-A54B-A9E8FE499448}" presName="sp" presStyleCnt="0"/>
      <dgm:spPr/>
    </dgm:pt>
    <dgm:pt modelId="{3865FF4B-D500-4298-9142-AF5EB46AD866}" type="pres">
      <dgm:prSet presAssocID="{38B9AE76-F774-4058-BB2B-A671D08048B6}" presName="composite" presStyleCnt="0"/>
      <dgm:spPr/>
    </dgm:pt>
    <dgm:pt modelId="{7823AA63-29F8-415C-9571-C8EEB18F68A8}" type="pres">
      <dgm:prSet presAssocID="{38B9AE76-F774-4058-BB2B-A671D08048B6}" presName="parentText" presStyleLbl="alignNode1" presStyleIdx="4" presStyleCnt="8">
        <dgm:presLayoutVars>
          <dgm:chMax val="1"/>
          <dgm:bulletEnabled val="1"/>
        </dgm:presLayoutVars>
      </dgm:prSet>
      <dgm:spPr/>
    </dgm:pt>
    <dgm:pt modelId="{1CC40D51-0EDB-4864-95DE-74354498C4DF}" type="pres">
      <dgm:prSet presAssocID="{38B9AE76-F774-4058-BB2B-A671D08048B6}" presName="descendantText" presStyleLbl="alignAcc1" presStyleIdx="4" presStyleCnt="8">
        <dgm:presLayoutVars>
          <dgm:bulletEnabled val="1"/>
        </dgm:presLayoutVars>
      </dgm:prSet>
      <dgm:spPr/>
    </dgm:pt>
    <dgm:pt modelId="{A0270265-D5A8-416B-9183-5B86FE0311DD}" type="pres">
      <dgm:prSet presAssocID="{2F270CDF-FEF7-440D-AF3B-ACB21C8D8427}" presName="sp" presStyleCnt="0"/>
      <dgm:spPr/>
    </dgm:pt>
    <dgm:pt modelId="{87AFB62D-6EF0-4E4A-89FA-F9DB36E3FC19}" type="pres">
      <dgm:prSet presAssocID="{16F3E892-4B4D-4E9B-A2E5-03D6DA8D09DF}" presName="composite" presStyleCnt="0"/>
      <dgm:spPr/>
    </dgm:pt>
    <dgm:pt modelId="{0EB76632-926D-4614-853F-621E8CB47BB2}" type="pres">
      <dgm:prSet presAssocID="{16F3E892-4B4D-4E9B-A2E5-03D6DA8D09DF}" presName="parentText" presStyleLbl="alignNode1" presStyleIdx="5" presStyleCnt="8">
        <dgm:presLayoutVars>
          <dgm:chMax val="1"/>
          <dgm:bulletEnabled val="1"/>
        </dgm:presLayoutVars>
      </dgm:prSet>
      <dgm:spPr/>
    </dgm:pt>
    <dgm:pt modelId="{5DB1621D-CFD3-4B39-84F5-8E956ED259BC}" type="pres">
      <dgm:prSet presAssocID="{16F3E892-4B4D-4E9B-A2E5-03D6DA8D09DF}" presName="descendantText" presStyleLbl="alignAcc1" presStyleIdx="5" presStyleCnt="8">
        <dgm:presLayoutVars>
          <dgm:bulletEnabled val="1"/>
        </dgm:presLayoutVars>
      </dgm:prSet>
      <dgm:spPr/>
    </dgm:pt>
    <dgm:pt modelId="{18637D65-5D7E-44D1-8D66-E0F41BA6EFC3}" type="pres">
      <dgm:prSet presAssocID="{0C3A9930-2E22-4457-A048-5ECB9C586D2A}" presName="sp" presStyleCnt="0"/>
      <dgm:spPr/>
    </dgm:pt>
    <dgm:pt modelId="{46334C13-04F9-4230-BF9F-F2E0811DA8D8}" type="pres">
      <dgm:prSet presAssocID="{D6C9335B-00E9-4B74-A54B-C8FC512C0073}" presName="composite" presStyleCnt="0"/>
      <dgm:spPr/>
    </dgm:pt>
    <dgm:pt modelId="{5E8022DA-2599-427F-BC7C-662E4E6D54EF}" type="pres">
      <dgm:prSet presAssocID="{D6C9335B-00E9-4B74-A54B-C8FC512C0073}" presName="parentText" presStyleLbl="alignNode1" presStyleIdx="6" presStyleCnt="8">
        <dgm:presLayoutVars>
          <dgm:chMax val="1"/>
          <dgm:bulletEnabled val="1"/>
        </dgm:presLayoutVars>
      </dgm:prSet>
      <dgm:spPr/>
    </dgm:pt>
    <dgm:pt modelId="{A25A6377-845F-4405-8C37-422B2D47EA46}" type="pres">
      <dgm:prSet presAssocID="{D6C9335B-00E9-4B74-A54B-C8FC512C0073}" presName="descendantText" presStyleLbl="alignAcc1" presStyleIdx="6" presStyleCnt="8">
        <dgm:presLayoutVars>
          <dgm:bulletEnabled val="1"/>
        </dgm:presLayoutVars>
      </dgm:prSet>
      <dgm:spPr/>
    </dgm:pt>
    <dgm:pt modelId="{C6FE3EFD-3B8F-44C4-AF87-C96C0D156DCD}" type="pres">
      <dgm:prSet presAssocID="{695EBE0C-481E-446A-9849-721E00B0B85D}" presName="sp" presStyleCnt="0"/>
      <dgm:spPr/>
    </dgm:pt>
    <dgm:pt modelId="{43C3ACC7-C556-4251-A30B-38D4EFFA2A1F}" type="pres">
      <dgm:prSet presAssocID="{B6C4495C-69F6-4459-9B6A-DFE0AC68A38C}" presName="composite" presStyleCnt="0"/>
      <dgm:spPr/>
    </dgm:pt>
    <dgm:pt modelId="{6D434D46-D921-4AF0-9955-75F7DC5A169E}" type="pres">
      <dgm:prSet presAssocID="{B6C4495C-69F6-4459-9B6A-DFE0AC68A38C}" presName="parentText" presStyleLbl="alignNode1" presStyleIdx="7" presStyleCnt="8">
        <dgm:presLayoutVars>
          <dgm:chMax val="1"/>
          <dgm:bulletEnabled val="1"/>
        </dgm:presLayoutVars>
      </dgm:prSet>
      <dgm:spPr/>
    </dgm:pt>
    <dgm:pt modelId="{D913BA64-0445-479A-A8B7-C1ADEE9BE119}" type="pres">
      <dgm:prSet presAssocID="{B6C4495C-69F6-4459-9B6A-DFE0AC68A38C}" presName="descendantText" presStyleLbl="alignAcc1" presStyleIdx="7" presStyleCnt="8">
        <dgm:presLayoutVars>
          <dgm:bulletEnabled val="1"/>
        </dgm:presLayoutVars>
      </dgm:prSet>
      <dgm:spPr/>
    </dgm:pt>
  </dgm:ptLst>
  <dgm:cxnLst>
    <dgm:cxn modelId="{E91C8D05-1FEE-46D1-8753-29689889B2B9}" type="presOf" srcId="{D05616A4-ED52-465E-85E2-09A62F81E2DF}" destId="{B553CC7E-926B-4690-AB57-A8C566ED1F12}" srcOrd="0" destOrd="0" presId="urn:microsoft.com/office/officeart/2005/8/layout/chevron2"/>
    <dgm:cxn modelId="{171EA409-7BA9-42FF-A1E1-31C6F6EFD58E}" type="presOf" srcId="{092D69CE-C19A-44FD-B5B4-30DDF94D7613}" destId="{10ADF363-32A5-4FF5-A407-3B54766664B2}" srcOrd="0" destOrd="0" presId="urn:microsoft.com/office/officeart/2005/8/layout/chevron2"/>
    <dgm:cxn modelId="{2F75E70E-3ADB-4D87-9450-40CA69F0564C}" srcId="{D05616A4-ED52-465E-85E2-09A62F81E2DF}" destId="{092D69CE-C19A-44FD-B5B4-30DDF94D7613}" srcOrd="0" destOrd="0" parTransId="{99E0F2B6-EFAD-4D1E-85F9-A0B82ED1A309}" sibTransId="{BE859FD8-AC12-4640-BF55-5B55FFA01FD9}"/>
    <dgm:cxn modelId="{CBB30F12-EB01-403B-A0B0-9FB348993EAD}" srcId="{38B9AE76-F774-4058-BB2B-A671D08048B6}" destId="{9593D403-DBB2-4447-9A08-B0FB28014B90}" srcOrd="0" destOrd="0" parTransId="{1F6D7B0C-EFC9-48BA-80CC-6DE938E24935}" sibTransId="{35D2A430-D9CD-4221-9540-CB700F847315}"/>
    <dgm:cxn modelId="{CEE42A19-AECD-4D0D-8567-C8893070D34E}" type="presOf" srcId="{D6C9335B-00E9-4B74-A54B-C8FC512C0073}" destId="{5E8022DA-2599-427F-BC7C-662E4E6D54EF}" srcOrd="0" destOrd="0" presId="urn:microsoft.com/office/officeart/2005/8/layout/chevron2"/>
    <dgm:cxn modelId="{9DFCA61C-4F2C-4461-B7D4-A9675ACE906B}" type="presOf" srcId="{CFF60351-1FD7-4EE9-B5DF-3F3407B2450C}" destId="{5DB1621D-CFD3-4B39-84F5-8E956ED259BC}" srcOrd="0" destOrd="1" presId="urn:microsoft.com/office/officeart/2005/8/layout/chevron2"/>
    <dgm:cxn modelId="{DA0C5326-29F9-4C54-97E4-5D585189E9F7}" type="presOf" srcId="{B6C4495C-69F6-4459-9B6A-DFE0AC68A38C}" destId="{6D434D46-D921-4AF0-9955-75F7DC5A169E}" srcOrd="0" destOrd="0" presId="urn:microsoft.com/office/officeart/2005/8/layout/chevron2"/>
    <dgm:cxn modelId="{8C0D0335-8616-44CA-ABD2-2A96D22FED32}" type="presOf" srcId="{E07BE185-3CFF-4CAF-912F-30F62FF7C4D7}" destId="{D913BA64-0445-479A-A8B7-C1ADEE9BE119}" srcOrd="0" destOrd="1" presId="urn:microsoft.com/office/officeart/2005/8/layout/chevron2"/>
    <dgm:cxn modelId="{6CBACB35-BCA7-49ED-AA5F-922E3156A506}" type="presOf" srcId="{04489B2D-3EFA-4FFE-9691-74C2DD5881A1}" destId="{1CC40D51-0EDB-4864-95DE-74354498C4DF}" srcOrd="0" destOrd="1" presId="urn:microsoft.com/office/officeart/2005/8/layout/chevron2"/>
    <dgm:cxn modelId="{FE978738-9B81-438A-B3BD-4714632E24A2}" srcId="{C74CB2F7-3957-46CE-82EF-DA6B1BD248C7}" destId="{17C6A172-A219-4385-9B8E-807D7D8BEE77}" srcOrd="1" destOrd="0" parTransId="{EC2732E0-2199-4542-AB1E-C939E3B0467B}" sibTransId="{0523ADDB-00B1-4546-ACF5-0A8F4FC42AB4}"/>
    <dgm:cxn modelId="{9108A53A-634F-47A7-821F-D911706B1240}" type="presOf" srcId="{C74CB2F7-3957-46CE-82EF-DA6B1BD248C7}" destId="{CDED11F5-5DDA-4E78-8844-94B47354C1DC}" srcOrd="0" destOrd="0" presId="urn:microsoft.com/office/officeart/2005/8/layout/chevron2"/>
    <dgm:cxn modelId="{6682515C-89FC-4AAE-8459-40175DE2D427}" type="presOf" srcId="{494D782B-CEC4-4035-A4F5-4F175F249DA0}" destId="{36674D70-DBAB-47D4-97CA-C4FDA12A9F28}" srcOrd="0" destOrd="0" presId="urn:microsoft.com/office/officeart/2005/8/layout/chevron2"/>
    <dgm:cxn modelId="{F8D52942-E9EB-403C-96F4-58B84196A0B2}" srcId="{FA9F9BCB-600E-47ED-8C67-CB9B9FB68B9D}" destId="{D31BA376-6131-4D0A-AAE4-746AD5800EA2}" srcOrd="0" destOrd="0" parTransId="{CF8CA1A1-9219-4DD5-BD18-E673B431E603}" sibTransId="{D05CCAA7-9010-4E10-A0E5-439B8B18F850}"/>
    <dgm:cxn modelId="{835EE348-1A94-4A7C-B47C-D256CD97E209}" srcId="{A9539A7E-0B95-4A1D-B66C-C83DCA41D0E2}" destId="{B6C4495C-69F6-4459-9B6A-DFE0AC68A38C}" srcOrd="7" destOrd="0" parTransId="{05CA4561-4640-4766-BCD8-45193A26B863}" sibTransId="{B0075626-2AC7-4343-9F68-3B3BF85A65EE}"/>
    <dgm:cxn modelId="{E08F7849-8225-4FC5-BECB-869311FEAF68}" type="presOf" srcId="{38B9AE76-F774-4058-BB2B-A671D08048B6}" destId="{7823AA63-29F8-415C-9571-C8EEB18F68A8}" srcOrd="0" destOrd="0" presId="urn:microsoft.com/office/officeart/2005/8/layout/chevron2"/>
    <dgm:cxn modelId="{88B1B56A-0240-4146-8CF6-7E70AAA2CAEE}" srcId="{A9539A7E-0B95-4A1D-B66C-C83DCA41D0E2}" destId="{38B9AE76-F774-4058-BB2B-A671D08048B6}" srcOrd="4" destOrd="0" parTransId="{728C2D7A-4EAC-4D5D-BF71-D82B26027A8A}" sibTransId="{2F270CDF-FEF7-440D-AF3B-ACB21C8D8427}"/>
    <dgm:cxn modelId="{9153596D-EB9B-426B-A807-BC31D032CE67}" srcId="{38B9AE76-F774-4058-BB2B-A671D08048B6}" destId="{04489B2D-3EFA-4FFE-9691-74C2DD5881A1}" srcOrd="1" destOrd="0" parTransId="{8A512C4B-6312-40F4-BBEE-64E134FE1828}" sibTransId="{F6A47AA9-D6AA-456D-8E53-7C38B0C7B8F8}"/>
    <dgm:cxn modelId="{B96BFA72-231C-467F-A5A4-85C99C270896}" type="presOf" srcId="{68DB6C8A-3D83-41C4-BB54-F94071ABBDEF}" destId="{A25A6377-845F-4405-8C37-422B2D47EA46}" srcOrd="0" destOrd="1" presId="urn:microsoft.com/office/officeart/2005/8/layout/chevron2"/>
    <dgm:cxn modelId="{98196073-2F1D-4337-B2EB-6DBE0B064688}" type="presOf" srcId="{D31BA376-6131-4D0A-AAE4-746AD5800EA2}" destId="{C938F622-FDD4-40AC-9A1B-7A099286D83C}" srcOrd="0" destOrd="0" presId="urn:microsoft.com/office/officeart/2005/8/layout/chevron2"/>
    <dgm:cxn modelId="{BB413576-B593-48E2-8622-58D1F91E16DD}" type="presOf" srcId="{2D49BF8B-FD94-4B53-83C6-7AA5C5FA1D7F}" destId="{D913BA64-0445-479A-A8B7-C1ADEE9BE119}" srcOrd="0" destOrd="0" presId="urn:microsoft.com/office/officeart/2005/8/layout/chevron2"/>
    <dgm:cxn modelId="{CACE0B78-1BB6-4500-A5B1-7819212B250C}" type="presOf" srcId="{9CA41FE6-2910-4388-AE56-6409F15EC898}" destId="{C938F622-FDD4-40AC-9A1B-7A099286D83C}" srcOrd="0" destOrd="1" presId="urn:microsoft.com/office/officeart/2005/8/layout/chevron2"/>
    <dgm:cxn modelId="{DD70BB58-37BA-4EF5-AB44-6EE1B14C261B}" srcId="{D6C9335B-00E9-4B74-A54B-C8FC512C0073}" destId="{84E69C32-69D0-48DE-B06A-64137E64D98A}" srcOrd="0" destOrd="0" parTransId="{B550FF5A-ACF4-47A3-A814-B44596CCAE10}" sibTransId="{1B2BDBDA-E6E2-44A0-A7C7-A66207AA3050}"/>
    <dgm:cxn modelId="{620FDB79-1BC0-4EB3-A741-2EC19CB65CFD}" srcId="{A9539A7E-0B95-4A1D-B66C-C83DCA41D0E2}" destId="{FA9F9BCB-600E-47ED-8C67-CB9B9FB68B9D}" srcOrd="2" destOrd="0" parTransId="{010A3728-B5CA-4448-B825-6F1FF8A30710}" sibTransId="{6A208BC6-EE82-4D99-9A12-8374883471CD}"/>
    <dgm:cxn modelId="{6B11BC7E-CC44-41DC-8102-4C3C1CCBE3C4}" srcId="{B6C4495C-69F6-4459-9B6A-DFE0AC68A38C}" destId="{E07BE185-3CFF-4CAF-912F-30F62FF7C4D7}" srcOrd="1" destOrd="0" parTransId="{AF872ECD-7423-412D-A6EC-1B0379AEDCF2}" sibTransId="{1985916D-191B-4A97-8BD7-96EBB69834B9}"/>
    <dgm:cxn modelId="{5D30B07F-3007-4CE1-B31E-0D2B1A090690}" type="presOf" srcId="{68C443D2-F11E-4959-A3F3-C924F01CDF49}" destId="{5DB1621D-CFD3-4B39-84F5-8E956ED259BC}" srcOrd="0" destOrd="0" presId="urn:microsoft.com/office/officeart/2005/8/layout/chevron2"/>
    <dgm:cxn modelId="{16090581-AEB0-48FC-8722-34D7D1892003}" srcId="{A9539A7E-0B95-4A1D-B66C-C83DCA41D0E2}" destId="{D05616A4-ED52-465E-85E2-09A62F81E2DF}" srcOrd="3" destOrd="0" parTransId="{C711FBD5-662F-4FD7-87C8-88D8F5B25511}" sibTransId="{5BD8A53A-726E-493E-A54B-A9E8FE499448}"/>
    <dgm:cxn modelId="{7C2B5B81-0A6E-497B-BD81-DCC85401EBDE}" type="presOf" srcId="{84E69C32-69D0-48DE-B06A-64137E64D98A}" destId="{A25A6377-845F-4405-8C37-422B2D47EA46}" srcOrd="0" destOrd="0" presId="urn:microsoft.com/office/officeart/2005/8/layout/chevron2"/>
    <dgm:cxn modelId="{7B619A84-DDAA-4FC2-A707-398395C464A4}" type="presOf" srcId="{0221B8DC-2E69-4432-8BBF-2F6832BBE261}" destId="{E57D87EB-EBA4-4812-8CD2-09D48B36B71B}" srcOrd="0" destOrd="0" presId="urn:microsoft.com/office/officeart/2005/8/layout/chevron2"/>
    <dgm:cxn modelId="{E7DE3F8D-4E17-4E48-ACED-A1707C8C3F92}" srcId="{0221B8DC-2E69-4432-8BBF-2F6832BBE261}" destId="{B7A92173-EA4D-41E8-96FC-82AB31F22074}" srcOrd="0" destOrd="0" parTransId="{F4D6CF8C-5BDD-42C1-9D65-EB6A0D6FD987}" sibTransId="{B3F030BB-13A1-44DC-A1F4-C0F1077E1AB8}"/>
    <dgm:cxn modelId="{EFA7E68E-F290-4DA9-98D3-F690CCBAB93C}" srcId="{A9539A7E-0B95-4A1D-B66C-C83DCA41D0E2}" destId="{0221B8DC-2E69-4432-8BBF-2F6832BBE261}" srcOrd="0" destOrd="0" parTransId="{81B69261-73B9-4EF8-8201-49E3DFBB68F1}" sibTransId="{533E8E43-68C4-40FC-BABD-C1DFE4574E0F}"/>
    <dgm:cxn modelId="{57020E92-23CC-49B1-A41B-37B6F8DF28F0}" srcId="{A9539A7E-0B95-4A1D-B66C-C83DCA41D0E2}" destId="{D6C9335B-00E9-4B74-A54B-C8FC512C0073}" srcOrd="6" destOrd="0" parTransId="{FC0CA183-46C1-49DA-A711-0D74B919D5C5}" sibTransId="{695EBE0C-481E-446A-9849-721E00B0B85D}"/>
    <dgm:cxn modelId="{D8112199-142F-4580-B2CF-5EA0185BDC9A}" srcId="{16F3E892-4B4D-4E9B-A2E5-03D6DA8D09DF}" destId="{CFF60351-1FD7-4EE9-B5DF-3F3407B2450C}" srcOrd="1" destOrd="0" parTransId="{4387726F-109A-490A-992E-C57CF3661EBD}" sibTransId="{6F35DDE7-70EE-4ECA-A990-027D15725EE3}"/>
    <dgm:cxn modelId="{A4F1D79D-12B0-4462-AA16-CFD9C563110D}" srcId="{D05616A4-ED52-465E-85E2-09A62F81E2DF}" destId="{BA0CABFB-3855-48FD-B362-45A1BFB5BFA7}" srcOrd="1" destOrd="0" parTransId="{31C1D8CC-8308-43F2-B016-7A23B082A10C}" sibTransId="{7864B711-3D47-42C1-B13F-E4A75EC801F2}"/>
    <dgm:cxn modelId="{75D5D9A9-2A8C-409D-B113-F5B47637182B}" type="presOf" srcId="{FA9F9BCB-600E-47ED-8C67-CB9B9FB68B9D}" destId="{3A3824FC-7474-4548-A7BF-0EBC21085C30}" srcOrd="0" destOrd="0" presId="urn:microsoft.com/office/officeart/2005/8/layout/chevron2"/>
    <dgm:cxn modelId="{5EC334AF-9490-442B-A1F1-F1F21B9826F1}" type="presOf" srcId="{BA0CABFB-3855-48FD-B362-45A1BFB5BFA7}" destId="{10ADF363-32A5-4FF5-A407-3B54766664B2}" srcOrd="0" destOrd="1" presId="urn:microsoft.com/office/officeart/2005/8/layout/chevron2"/>
    <dgm:cxn modelId="{9FF305B5-61AB-4328-ACE1-8C6602B84B34}" type="presOf" srcId="{17C6A172-A219-4385-9B8E-807D7D8BEE77}" destId="{36674D70-DBAB-47D4-97CA-C4FDA12A9F28}" srcOrd="0" destOrd="1" presId="urn:microsoft.com/office/officeart/2005/8/layout/chevron2"/>
    <dgm:cxn modelId="{BEC0E2BE-9A80-4737-B9FC-7D1474533595}" type="presOf" srcId="{A9539A7E-0B95-4A1D-B66C-C83DCA41D0E2}" destId="{4EE88FE5-3903-4CA9-849A-3F578F61579D}" srcOrd="0" destOrd="0" presId="urn:microsoft.com/office/officeart/2005/8/layout/chevron2"/>
    <dgm:cxn modelId="{418A1DBF-9B3E-42F6-AD80-E6D040D91442}" srcId="{D6C9335B-00E9-4B74-A54B-C8FC512C0073}" destId="{68DB6C8A-3D83-41C4-BB54-F94071ABBDEF}" srcOrd="1" destOrd="0" parTransId="{4F6495BE-E007-440F-879F-591F3BB7F9C0}" sibTransId="{8B046215-7EAC-4458-8F8B-3B0D19BD11FA}"/>
    <dgm:cxn modelId="{5D52CFC9-0C73-4348-9E60-B983103AEF6A}" srcId="{A9539A7E-0B95-4A1D-B66C-C83DCA41D0E2}" destId="{C74CB2F7-3957-46CE-82EF-DA6B1BD248C7}" srcOrd="1" destOrd="0" parTransId="{CF5B6582-E06A-407B-9EBE-9218C02B2A20}" sibTransId="{D0A38EEB-1892-4562-8759-4A53BCD12392}"/>
    <dgm:cxn modelId="{D503E8D0-C4DA-4882-BCF4-FF39CE5F3143}" srcId="{FA9F9BCB-600E-47ED-8C67-CB9B9FB68B9D}" destId="{9CA41FE6-2910-4388-AE56-6409F15EC898}" srcOrd="1" destOrd="0" parTransId="{D8DC01B5-364B-4BEA-9605-652AE2596D35}" sibTransId="{173487C2-C9D5-49B3-8F53-535E80E42DA1}"/>
    <dgm:cxn modelId="{AAAAFBD9-9114-4124-8586-2065A87DEF6E}" srcId="{B6C4495C-69F6-4459-9B6A-DFE0AC68A38C}" destId="{2D49BF8B-FD94-4B53-83C6-7AA5C5FA1D7F}" srcOrd="0" destOrd="0" parTransId="{26345291-24EC-447A-A484-3C4059244BAE}" sibTransId="{5C48F113-9F58-435B-9595-8116AA2E7DF8}"/>
    <dgm:cxn modelId="{15317CDA-285C-4F9C-80B0-118C1CB1E544}" srcId="{A9539A7E-0B95-4A1D-B66C-C83DCA41D0E2}" destId="{16F3E892-4B4D-4E9B-A2E5-03D6DA8D09DF}" srcOrd="5" destOrd="0" parTransId="{59345216-B83F-40D6-879B-D4E06494405C}" sibTransId="{0C3A9930-2E22-4457-A048-5ECB9C586D2A}"/>
    <dgm:cxn modelId="{035847E9-EF6F-4F21-9F38-98E3EC2111B8}" type="presOf" srcId="{B7A92173-EA4D-41E8-96FC-82AB31F22074}" destId="{FC4C3918-E62B-408F-A23B-7EBF32318DF6}" srcOrd="0" destOrd="0" presId="urn:microsoft.com/office/officeart/2005/8/layout/chevron2"/>
    <dgm:cxn modelId="{AC15EBEA-C676-4E5F-A62C-39A337D00374}" type="presOf" srcId="{16F3E892-4B4D-4E9B-A2E5-03D6DA8D09DF}" destId="{0EB76632-926D-4614-853F-621E8CB47BB2}" srcOrd="0" destOrd="0" presId="urn:microsoft.com/office/officeart/2005/8/layout/chevron2"/>
    <dgm:cxn modelId="{ABF573F9-0B6E-4BDF-B626-E8EE4EF58448}" srcId="{16F3E892-4B4D-4E9B-A2E5-03D6DA8D09DF}" destId="{68C443D2-F11E-4959-A3F3-C924F01CDF49}" srcOrd="0" destOrd="0" parTransId="{FF996CF4-202E-4F85-B7A9-41E4683D7B0C}" sibTransId="{B0B33017-9C64-499A-B0FD-0E3C8418D089}"/>
    <dgm:cxn modelId="{1FA0E8FC-DBF4-4F29-927A-846C81FAF6A6}" srcId="{C74CB2F7-3957-46CE-82EF-DA6B1BD248C7}" destId="{494D782B-CEC4-4035-A4F5-4F175F249DA0}" srcOrd="0" destOrd="0" parTransId="{33C6B97C-9FAF-4A17-9438-7EE5F4D3E817}" sibTransId="{EA7DF420-F94E-47AE-9327-3C036CB11AC7}"/>
    <dgm:cxn modelId="{B10AD8FE-66EE-490F-8D37-A554CFA8C113}" type="presOf" srcId="{9593D403-DBB2-4447-9A08-B0FB28014B90}" destId="{1CC40D51-0EDB-4864-95DE-74354498C4DF}" srcOrd="0" destOrd="0" presId="urn:microsoft.com/office/officeart/2005/8/layout/chevron2"/>
    <dgm:cxn modelId="{F522D989-25D6-405B-84E9-CA7AE90DB864}" type="presParOf" srcId="{4EE88FE5-3903-4CA9-849A-3F578F61579D}" destId="{CB2F1A01-8984-45E3-B91D-46DC85B8114B}" srcOrd="0" destOrd="0" presId="urn:microsoft.com/office/officeart/2005/8/layout/chevron2"/>
    <dgm:cxn modelId="{B0DC7016-EE91-4B1C-852B-57292B8D7ADE}" type="presParOf" srcId="{CB2F1A01-8984-45E3-B91D-46DC85B8114B}" destId="{E57D87EB-EBA4-4812-8CD2-09D48B36B71B}" srcOrd="0" destOrd="0" presId="urn:microsoft.com/office/officeart/2005/8/layout/chevron2"/>
    <dgm:cxn modelId="{A48933AB-FBE6-42F9-A13C-DB4400EBA677}" type="presParOf" srcId="{CB2F1A01-8984-45E3-B91D-46DC85B8114B}" destId="{FC4C3918-E62B-408F-A23B-7EBF32318DF6}" srcOrd="1" destOrd="0" presId="urn:microsoft.com/office/officeart/2005/8/layout/chevron2"/>
    <dgm:cxn modelId="{1C5ACF71-6A0D-4ADD-B5F0-C0FF191F27EF}" type="presParOf" srcId="{4EE88FE5-3903-4CA9-849A-3F578F61579D}" destId="{05BAD4FB-7F2F-43A7-B493-08C7E491657D}" srcOrd="1" destOrd="0" presId="urn:microsoft.com/office/officeart/2005/8/layout/chevron2"/>
    <dgm:cxn modelId="{568625DE-CD6E-4080-9EE7-F9B4715A7BE8}" type="presParOf" srcId="{4EE88FE5-3903-4CA9-849A-3F578F61579D}" destId="{118A34E2-93F0-4235-A831-C08995E7EE21}" srcOrd="2" destOrd="0" presId="urn:microsoft.com/office/officeart/2005/8/layout/chevron2"/>
    <dgm:cxn modelId="{23FF845C-C4B4-405F-AA97-7D052F507D45}" type="presParOf" srcId="{118A34E2-93F0-4235-A831-C08995E7EE21}" destId="{CDED11F5-5DDA-4E78-8844-94B47354C1DC}" srcOrd="0" destOrd="0" presId="urn:microsoft.com/office/officeart/2005/8/layout/chevron2"/>
    <dgm:cxn modelId="{CAB5E737-3B31-4444-B845-8014BBBA1AAA}" type="presParOf" srcId="{118A34E2-93F0-4235-A831-C08995E7EE21}" destId="{36674D70-DBAB-47D4-97CA-C4FDA12A9F28}" srcOrd="1" destOrd="0" presId="urn:microsoft.com/office/officeart/2005/8/layout/chevron2"/>
    <dgm:cxn modelId="{FA393CB1-8F4E-4ADF-970F-80428F3A04AB}" type="presParOf" srcId="{4EE88FE5-3903-4CA9-849A-3F578F61579D}" destId="{F755F76E-B6E9-4156-9177-BFA99F3EC8F3}" srcOrd="3" destOrd="0" presId="urn:microsoft.com/office/officeart/2005/8/layout/chevron2"/>
    <dgm:cxn modelId="{C9618880-959A-4AEA-A7E3-5C6194BAF12F}" type="presParOf" srcId="{4EE88FE5-3903-4CA9-849A-3F578F61579D}" destId="{A0438094-A6AD-4FF9-9A90-536E78D86AAF}" srcOrd="4" destOrd="0" presId="urn:microsoft.com/office/officeart/2005/8/layout/chevron2"/>
    <dgm:cxn modelId="{0435B9F6-01EB-4353-999E-FD5C300B975E}" type="presParOf" srcId="{A0438094-A6AD-4FF9-9A90-536E78D86AAF}" destId="{3A3824FC-7474-4548-A7BF-0EBC21085C30}" srcOrd="0" destOrd="0" presId="urn:microsoft.com/office/officeart/2005/8/layout/chevron2"/>
    <dgm:cxn modelId="{223DAE2F-BED3-40E7-A9CD-F2BDC5191FE5}" type="presParOf" srcId="{A0438094-A6AD-4FF9-9A90-536E78D86AAF}" destId="{C938F622-FDD4-40AC-9A1B-7A099286D83C}" srcOrd="1" destOrd="0" presId="urn:microsoft.com/office/officeart/2005/8/layout/chevron2"/>
    <dgm:cxn modelId="{F6FA239B-4B83-4208-8AE2-5CD7BA181568}" type="presParOf" srcId="{4EE88FE5-3903-4CA9-849A-3F578F61579D}" destId="{658DC922-3380-494E-84E6-762AFB68AECB}" srcOrd="5" destOrd="0" presId="urn:microsoft.com/office/officeart/2005/8/layout/chevron2"/>
    <dgm:cxn modelId="{E74459F7-7595-4195-9135-8F146FDE4991}" type="presParOf" srcId="{4EE88FE5-3903-4CA9-849A-3F578F61579D}" destId="{59ABC652-B046-410F-A7C1-4C533AE0B784}" srcOrd="6" destOrd="0" presId="urn:microsoft.com/office/officeart/2005/8/layout/chevron2"/>
    <dgm:cxn modelId="{8BEC2B98-F1F0-4A88-9F5B-2621BC48CBF2}" type="presParOf" srcId="{59ABC652-B046-410F-A7C1-4C533AE0B784}" destId="{B553CC7E-926B-4690-AB57-A8C566ED1F12}" srcOrd="0" destOrd="0" presId="urn:microsoft.com/office/officeart/2005/8/layout/chevron2"/>
    <dgm:cxn modelId="{3B598F87-BD36-4CEC-AB6C-3372F98EB6B8}" type="presParOf" srcId="{59ABC652-B046-410F-A7C1-4C533AE0B784}" destId="{10ADF363-32A5-4FF5-A407-3B54766664B2}" srcOrd="1" destOrd="0" presId="urn:microsoft.com/office/officeart/2005/8/layout/chevron2"/>
    <dgm:cxn modelId="{F6135725-8B0E-49F3-B444-16180CC0E504}" type="presParOf" srcId="{4EE88FE5-3903-4CA9-849A-3F578F61579D}" destId="{1AB6FC0A-D37E-448E-988D-DAB206F46184}" srcOrd="7" destOrd="0" presId="urn:microsoft.com/office/officeart/2005/8/layout/chevron2"/>
    <dgm:cxn modelId="{3AD1F02F-7062-490D-8611-C13D96C53DC1}" type="presParOf" srcId="{4EE88FE5-3903-4CA9-849A-3F578F61579D}" destId="{3865FF4B-D500-4298-9142-AF5EB46AD866}" srcOrd="8" destOrd="0" presId="urn:microsoft.com/office/officeart/2005/8/layout/chevron2"/>
    <dgm:cxn modelId="{3E8F3258-6847-49FB-831F-62589AA3B3E3}" type="presParOf" srcId="{3865FF4B-D500-4298-9142-AF5EB46AD866}" destId="{7823AA63-29F8-415C-9571-C8EEB18F68A8}" srcOrd="0" destOrd="0" presId="urn:microsoft.com/office/officeart/2005/8/layout/chevron2"/>
    <dgm:cxn modelId="{416EA759-8873-4C16-8822-C41E1C5FD682}" type="presParOf" srcId="{3865FF4B-D500-4298-9142-AF5EB46AD866}" destId="{1CC40D51-0EDB-4864-95DE-74354498C4DF}" srcOrd="1" destOrd="0" presId="urn:microsoft.com/office/officeart/2005/8/layout/chevron2"/>
    <dgm:cxn modelId="{949BCEAC-AAE6-4FE6-BD45-D04748F73032}" type="presParOf" srcId="{4EE88FE5-3903-4CA9-849A-3F578F61579D}" destId="{A0270265-D5A8-416B-9183-5B86FE0311DD}" srcOrd="9" destOrd="0" presId="urn:microsoft.com/office/officeart/2005/8/layout/chevron2"/>
    <dgm:cxn modelId="{C6D7FDF6-8D0B-4C4B-A01B-821A04FA44BF}" type="presParOf" srcId="{4EE88FE5-3903-4CA9-849A-3F578F61579D}" destId="{87AFB62D-6EF0-4E4A-89FA-F9DB36E3FC19}" srcOrd="10" destOrd="0" presId="urn:microsoft.com/office/officeart/2005/8/layout/chevron2"/>
    <dgm:cxn modelId="{0BFBA623-42DF-4A83-83A6-3CFBC2E32224}" type="presParOf" srcId="{87AFB62D-6EF0-4E4A-89FA-F9DB36E3FC19}" destId="{0EB76632-926D-4614-853F-621E8CB47BB2}" srcOrd="0" destOrd="0" presId="urn:microsoft.com/office/officeart/2005/8/layout/chevron2"/>
    <dgm:cxn modelId="{78AC1280-19E3-4DDC-BD00-357B918646B4}" type="presParOf" srcId="{87AFB62D-6EF0-4E4A-89FA-F9DB36E3FC19}" destId="{5DB1621D-CFD3-4B39-84F5-8E956ED259BC}" srcOrd="1" destOrd="0" presId="urn:microsoft.com/office/officeart/2005/8/layout/chevron2"/>
    <dgm:cxn modelId="{0FB8B181-D331-4201-A377-2E795DE886F0}" type="presParOf" srcId="{4EE88FE5-3903-4CA9-849A-3F578F61579D}" destId="{18637D65-5D7E-44D1-8D66-E0F41BA6EFC3}" srcOrd="11" destOrd="0" presId="urn:microsoft.com/office/officeart/2005/8/layout/chevron2"/>
    <dgm:cxn modelId="{AFA4DFC4-A968-46DE-A643-03FBB7F0A396}" type="presParOf" srcId="{4EE88FE5-3903-4CA9-849A-3F578F61579D}" destId="{46334C13-04F9-4230-BF9F-F2E0811DA8D8}" srcOrd="12" destOrd="0" presId="urn:microsoft.com/office/officeart/2005/8/layout/chevron2"/>
    <dgm:cxn modelId="{1AABFF26-280E-451E-AC44-8E2EC5DA4EBA}" type="presParOf" srcId="{46334C13-04F9-4230-BF9F-F2E0811DA8D8}" destId="{5E8022DA-2599-427F-BC7C-662E4E6D54EF}" srcOrd="0" destOrd="0" presId="urn:microsoft.com/office/officeart/2005/8/layout/chevron2"/>
    <dgm:cxn modelId="{4A8B4E3D-E58B-4291-A7FE-0836D22743D6}" type="presParOf" srcId="{46334C13-04F9-4230-BF9F-F2E0811DA8D8}" destId="{A25A6377-845F-4405-8C37-422B2D47EA46}" srcOrd="1" destOrd="0" presId="urn:microsoft.com/office/officeart/2005/8/layout/chevron2"/>
    <dgm:cxn modelId="{CDA83780-88A6-40ED-81ED-D04067B002DB}" type="presParOf" srcId="{4EE88FE5-3903-4CA9-849A-3F578F61579D}" destId="{C6FE3EFD-3B8F-44C4-AF87-C96C0D156DCD}" srcOrd="13" destOrd="0" presId="urn:microsoft.com/office/officeart/2005/8/layout/chevron2"/>
    <dgm:cxn modelId="{4652FD61-E2E8-4F36-9AE9-9F08DBCBB984}" type="presParOf" srcId="{4EE88FE5-3903-4CA9-849A-3F578F61579D}" destId="{43C3ACC7-C556-4251-A30B-38D4EFFA2A1F}" srcOrd="14" destOrd="0" presId="urn:microsoft.com/office/officeart/2005/8/layout/chevron2"/>
    <dgm:cxn modelId="{75EABF89-05C3-4053-88D3-F3F1C5D054BE}" type="presParOf" srcId="{43C3ACC7-C556-4251-A30B-38D4EFFA2A1F}" destId="{6D434D46-D921-4AF0-9955-75F7DC5A169E}" srcOrd="0" destOrd="0" presId="urn:microsoft.com/office/officeart/2005/8/layout/chevron2"/>
    <dgm:cxn modelId="{0CF89E6A-B67F-4280-868F-656CCB42BC25}" type="presParOf" srcId="{43C3ACC7-C556-4251-A30B-38D4EFFA2A1F}" destId="{D913BA64-0445-479A-A8B7-C1ADEE9BE11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539A7E-0B95-4A1D-B66C-C83DCA41D0E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221B8DC-2E69-4432-8BBF-2F6832BBE261}">
      <dgm:prSet phldrT="[Text]"/>
      <dgm:spPr/>
      <dgm:t>
        <a:bodyPr/>
        <a:lstStyle/>
        <a:p>
          <a:pPr algn="ctr"/>
          <a:r>
            <a:rPr lang="en-US" dirty="0"/>
            <a:t>1</a:t>
          </a:r>
        </a:p>
      </dgm:t>
    </dgm:pt>
    <dgm:pt modelId="{81B69261-73B9-4EF8-8201-49E3DFBB68F1}" type="parTrans" cxnId="{EFA7E68E-F290-4DA9-98D3-F690CCBAB93C}">
      <dgm:prSet/>
      <dgm:spPr/>
      <dgm:t>
        <a:bodyPr/>
        <a:lstStyle/>
        <a:p>
          <a:pPr algn="l"/>
          <a:endParaRPr lang="en-US"/>
        </a:p>
      </dgm:t>
    </dgm:pt>
    <dgm:pt modelId="{533E8E43-68C4-40FC-BABD-C1DFE4574E0F}" type="sibTrans" cxnId="{EFA7E68E-F290-4DA9-98D3-F690CCBAB93C}">
      <dgm:prSet/>
      <dgm:spPr/>
      <dgm:t>
        <a:bodyPr/>
        <a:lstStyle/>
        <a:p>
          <a:pPr algn="l"/>
          <a:endParaRPr lang="en-US"/>
        </a:p>
      </dgm:t>
    </dgm:pt>
    <dgm:pt modelId="{B7A92173-EA4D-41E8-96FC-82AB31F22074}">
      <dgm:prSet phldrT="[Text]"/>
      <dgm:spPr/>
      <dgm:t>
        <a:bodyPr/>
        <a:lstStyle/>
        <a:p>
          <a:pPr algn="l"/>
          <a:r>
            <a:rPr lang="en-US" dirty="0"/>
            <a:t>U.S. Employer offers permanent MLS position</a:t>
          </a:r>
        </a:p>
      </dgm:t>
    </dgm:pt>
    <dgm:pt modelId="{F4D6CF8C-5BDD-42C1-9D65-EB6A0D6FD987}" type="parTrans" cxnId="{E7DE3F8D-4E17-4E48-ACED-A1707C8C3F92}">
      <dgm:prSet/>
      <dgm:spPr/>
      <dgm:t>
        <a:bodyPr/>
        <a:lstStyle/>
        <a:p>
          <a:pPr algn="l"/>
          <a:endParaRPr lang="en-US"/>
        </a:p>
      </dgm:t>
    </dgm:pt>
    <dgm:pt modelId="{B3F030BB-13A1-44DC-A1F4-C0F1077E1AB8}" type="sibTrans" cxnId="{E7DE3F8D-4E17-4E48-ACED-A1707C8C3F92}">
      <dgm:prSet/>
      <dgm:spPr/>
      <dgm:t>
        <a:bodyPr/>
        <a:lstStyle/>
        <a:p>
          <a:pPr algn="l"/>
          <a:endParaRPr lang="en-US"/>
        </a:p>
      </dgm:t>
    </dgm:pt>
    <dgm:pt modelId="{C74CB2F7-3957-46CE-82EF-DA6B1BD248C7}">
      <dgm:prSet phldrT="[Text]"/>
      <dgm:spPr/>
      <dgm:t>
        <a:bodyPr/>
        <a:lstStyle/>
        <a:p>
          <a:pPr algn="ctr"/>
          <a:r>
            <a:rPr lang="en-US" dirty="0"/>
            <a:t>2</a:t>
          </a:r>
        </a:p>
      </dgm:t>
    </dgm:pt>
    <dgm:pt modelId="{CF5B6582-E06A-407B-9EBE-9218C02B2A20}" type="parTrans" cxnId="{5D52CFC9-0C73-4348-9E60-B983103AEF6A}">
      <dgm:prSet/>
      <dgm:spPr/>
      <dgm:t>
        <a:bodyPr/>
        <a:lstStyle/>
        <a:p>
          <a:pPr algn="l"/>
          <a:endParaRPr lang="en-US"/>
        </a:p>
      </dgm:t>
    </dgm:pt>
    <dgm:pt modelId="{D0A38EEB-1892-4562-8759-4A53BCD12392}" type="sibTrans" cxnId="{5D52CFC9-0C73-4348-9E60-B983103AEF6A}">
      <dgm:prSet/>
      <dgm:spPr/>
      <dgm:t>
        <a:bodyPr/>
        <a:lstStyle/>
        <a:p>
          <a:pPr algn="l"/>
          <a:endParaRPr lang="en-US"/>
        </a:p>
      </dgm:t>
    </dgm:pt>
    <dgm:pt modelId="{494D782B-CEC4-4035-A4F5-4F175F249DA0}">
      <dgm:prSet phldrT="[Text]"/>
      <dgm:spPr/>
      <dgm:t>
        <a:bodyPr/>
        <a:lstStyle/>
        <a:p>
          <a:pPr algn="l"/>
          <a:r>
            <a:rPr lang="en-US" dirty="0"/>
            <a:t>Employer files PERM Labor Condition Application (LCA) with U.S. DOL</a:t>
          </a:r>
        </a:p>
      </dgm:t>
    </dgm:pt>
    <dgm:pt modelId="{33C6B97C-9FAF-4A17-9438-7EE5F4D3E817}" type="parTrans" cxnId="{1FA0E8FC-DBF4-4F29-927A-846C81FAF6A6}">
      <dgm:prSet/>
      <dgm:spPr/>
      <dgm:t>
        <a:bodyPr/>
        <a:lstStyle/>
        <a:p>
          <a:pPr algn="l"/>
          <a:endParaRPr lang="en-US"/>
        </a:p>
      </dgm:t>
    </dgm:pt>
    <dgm:pt modelId="{EA7DF420-F94E-47AE-9327-3C036CB11AC7}" type="sibTrans" cxnId="{1FA0E8FC-DBF4-4F29-927A-846C81FAF6A6}">
      <dgm:prSet/>
      <dgm:spPr/>
      <dgm:t>
        <a:bodyPr/>
        <a:lstStyle/>
        <a:p>
          <a:pPr algn="l"/>
          <a:endParaRPr lang="en-US"/>
        </a:p>
      </dgm:t>
    </dgm:pt>
    <dgm:pt modelId="{17C6A172-A219-4385-9B8E-807D7D8BEE77}">
      <dgm:prSet phldrT="[Text]"/>
      <dgm:spPr/>
      <dgm:t>
        <a:bodyPr/>
        <a:lstStyle/>
        <a:p>
          <a:pPr algn="l"/>
          <a:r>
            <a:rPr lang="en-US" dirty="0"/>
            <a:t>(Time: Varies (6 months to &gt;9 months)</a:t>
          </a:r>
        </a:p>
      </dgm:t>
    </dgm:pt>
    <dgm:pt modelId="{EC2732E0-2199-4542-AB1E-C939E3B0467B}" type="parTrans" cxnId="{FE978738-9B81-438A-B3BD-4714632E24A2}">
      <dgm:prSet/>
      <dgm:spPr/>
      <dgm:t>
        <a:bodyPr/>
        <a:lstStyle/>
        <a:p>
          <a:pPr algn="l"/>
          <a:endParaRPr lang="en-US"/>
        </a:p>
      </dgm:t>
    </dgm:pt>
    <dgm:pt modelId="{0523ADDB-00B1-4546-ACF5-0A8F4FC42AB4}" type="sibTrans" cxnId="{FE978738-9B81-438A-B3BD-4714632E24A2}">
      <dgm:prSet/>
      <dgm:spPr/>
      <dgm:t>
        <a:bodyPr/>
        <a:lstStyle/>
        <a:p>
          <a:pPr algn="l"/>
          <a:endParaRPr lang="en-US"/>
        </a:p>
      </dgm:t>
    </dgm:pt>
    <dgm:pt modelId="{FA9F9BCB-600E-47ED-8C67-CB9B9FB68B9D}">
      <dgm:prSet phldrT="[Text]"/>
      <dgm:spPr/>
      <dgm:t>
        <a:bodyPr/>
        <a:lstStyle/>
        <a:p>
          <a:pPr algn="ctr"/>
          <a:r>
            <a:rPr lang="en-US" dirty="0"/>
            <a:t>3</a:t>
          </a:r>
        </a:p>
      </dgm:t>
    </dgm:pt>
    <dgm:pt modelId="{010A3728-B5CA-4448-B825-6F1FF8A30710}" type="parTrans" cxnId="{620FDB79-1BC0-4EB3-A741-2EC19CB65CFD}">
      <dgm:prSet/>
      <dgm:spPr/>
      <dgm:t>
        <a:bodyPr/>
        <a:lstStyle/>
        <a:p>
          <a:pPr algn="l"/>
          <a:endParaRPr lang="en-US"/>
        </a:p>
      </dgm:t>
    </dgm:pt>
    <dgm:pt modelId="{6A208BC6-EE82-4D99-9A12-8374883471CD}" type="sibTrans" cxnId="{620FDB79-1BC0-4EB3-A741-2EC19CB65CFD}">
      <dgm:prSet/>
      <dgm:spPr/>
      <dgm:t>
        <a:bodyPr/>
        <a:lstStyle/>
        <a:p>
          <a:pPr algn="l"/>
          <a:endParaRPr lang="en-US"/>
        </a:p>
      </dgm:t>
    </dgm:pt>
    <dgm:pt modelId="{D31BA376-6131-4D0A-AAE4-746AD5800EA2}">
      <dgm:prSet phldrT="[Text]"/>
      <dgm:spPr/>
      <dgm:t>
        <a:bodyPr/>
        <a:lstStyle/>
        <a:p>
          <a:pPr algn="l"/>
          <a:r>
            <a:rPr lang="en-US" dirty="0"/>
            <a:t>Upon PERM approval: Employer files I-140 Petition with USCIS</a:t>
          </a:r>
        </a:p>
      </dgm:t>
    </dgm:pt>
    <dgm:pt modelId="{CF8CA1A1-9219-4DD5-BD18-E673B431E603}" type="parTrans" cxnId="{F8D52942-E9EB-403C-96F4-58B84196A0B2}">
      <dgm:prSet/>
      <dgm:spPr/>
      <dgm:t>
        <a:bodyPr/>
        <a:lstStyle/>
        <a:p>
          <a:pPr algn="l"/>
          <a:endParaRPr lang="en-US"/>
        </a:p>
      </dgm:t>
    </dgm:pt>
    <dgm:pt modelId="{D05CCAA7-9010-4E10-A0E5-439B8B18F850}" type="sibTrans" cxnId="{F8D52942-E9EB-403C-96F4-58B84196A0B2}">
      <dgm:prSet/>
      <dgm:spPr/>
      <dgm:t>
        <a:bodyPr/>
        <a:lstStyle/>
        <a:p>
          <a:pPr algn="l"/>
          <a:endParaRPr lang="en-US"/>
        </a:p>
      </dgm:t>
    </dgm:pt>
    <dgm:pt modelId="{9CA41FE6-2910-4388-AE56-6409F15EC898}">
      <dgm:prSet phldrT="[Text]"/>
      <dgm:spPr/>
      <dgm:t>
        <a:bodyPr/>
        <a:lstStyle/>
        <a:p>
          <a:pPr algn="l"/>
          <a:r>
            <a:rPr lang="en-US" dirty="0"/>
            <a:t>(Time: 6 to &gt;8 months  or &lt;15 days with Premium Processing)</a:t>
          </a:r>
        </a:p>
      </dgm:t>
    </dgm:pt>
    <dgm:pt modelId="{D8DC01B5-364B-4BEA-9605-652AE2596D35}" type="parTrans" cxnId="{D503E8D0-C4DA-4882-BCF4-FF39CE5F3143}">
      <dgm:prSet/>
      <dgm:spPr/>
      <dgm:t>
        <a:bodyPr/>
        <a:lstStyle/>
        <a:p>
          <a:pPr algn="l"/>
          <a:endParaRPr lang="en-US"/>
        </a:p>
      </dgm:t>
    </dgm:pt>
    <dgm:pt modelId="{173487C2-C9D5-49B3-8F53-535E80E42DA1}" type="sibTrans" cxnId="{D503E8D0-C4DA-4882-BCF4-FF39CE5F3143}">
      <dgm:prSet/>
      <dgm:spPr/>
      <dgm:t>
        <a:bodyPr/>
        <a:lstStyle/>
        <a:p>
          <a:pPr algn="l"/>
          <a:endParaRPr lang="en-US"/>
        </a:p>
      </dgm:t>
    </dgm:pt>
    <dgm:pt modelId="{D05616A4-ED52-465E-85E2-09A62F81E2DF}">
      <dgm:prSet phldrT="[Text]"/>
      <dgm:spPr/>
      <dgm:t>
        <a:bodyPr/>
        <a:lstStyle/>
        <a:p>
          <a:pPr algn="ctr"/>
          <a:r>
            <a:rPr lang="en-US" dirty="0"/>
            <a:t>4</a:t>
          </a:r>
        </a:p>
      </dgm:t>
    </dgm:pt>
    <dgm:pt modelId="{C711FBD5-662F-4FD7-87C8-88D8F5B25511}" type="parTrans" cxnId="{16090581-AEB0-48FC-8722-34D7D1892003}">
      <dgm:prSet/>
      <dgm:spPr/>
      <dgm:t>
        <a:bodyPr/>
        <a:lstStyle/>
        <a:p>
          <a:pPr algn="l"/>
          <a:endParaRPr lang="en-US"/>
        </a:p>
      </dgm:t>
    </dgm:pt>
    <dgm:pt modelId="{5BD8A53A-726E-493E-A54B-A9E8FE499448}" type="sibTrans" cxnId="{16090581-AEB0-48FC-8722-34D7D1892003}">
      <dgm:prSet/>
      <dgm:spPr/>
      <dgm:t>
        <a:bodyPr/>
        <a:lstStyle/>
        <a:p>
          <a:pPr algn="l"/>
          <a:endParaRPr lang="en-US"/>
        </a:p>
      </dgm:t>
    </dgm:pt>
    <dgm:pt modelId="{38B9AE76-F774-4058-BB2B-A671D08048B6}">
      <dgm:prSet phldrT="[Text]"/>
      <dgm:spPr/>
      <dgm:t>
        <a:bodyPr/>
        <a:lstStyle/>
        <a:p>
          <a:pPr algn="ctr"/>
          <a:r>
            <a:rPr lang="en-US" dirty="0"/>
            <a:t>5</a:t>
          </a:r>
        </a:p>
      </dgm:t>
    </dgm:pt>
    <dgm:pt modelId="{728C2D7A-4EAC-4D5D-BF71-D82B26027A8A}" type="parTrans" cxnId="{88B1B56A-0240-4146-8CF6-7E70AAA2CAEE}">
      <dgm:prSet/>
      <dgm:spPr/>
      <dgm:t>
        <a:bodyPr/>
        <a:lstStyle/>
        <a:p>
          <a:pPr algn="l"/>
          <a:endParaRPr lang="en-US"/>
        </a:p>
      </dgm:t>
    </dgm:pt>
    <dgm:pt modelId="{2F270CDF-FEF7-440D-AF3B-ACB21C8D8427}" type="sibTrans" cxnId="{88B1B56A-0240-4146-8CF6-7E70AAA2CAEE}">
      <dgm:prSet/>
      <dgm:spPr/>
      <dgm:t>
        <a:bodyPr/>
        <a:lstStyle/>
        <a:p>
          <a:pPr algn="l"/>
          <a:endParaRPr lang="en-US"/>
        </a:p>
      </dgm:t>
    </dgm:pt>
    <dgm:pt modelId="{16F3E892-4B4D-4E9B-A2E5-03D6DA8D09DF}">
      <dgm:prSet phldrT="[Text]"/>
      <dgm:spPr/>
      <dgm:t>
        <a:bodyPr/>
        <a:lstStyle/>
        <a:p>
          <a:pPr algn="ctr"/>
          <a:r>
            <a:rPr lang="en-US" dirty="0"/>
            <a:t>6</a:t>
          </a:r>
        </a:p>
      </dgm:t>
    </dgm:pt>
    <dgm:pt modelId="{59345216-B83F-40D6-879B-D4E06494405C}" type="parTrans" cxnId="{15317CDA-285C-4F9C-80B0-118C1CB1E544}">
      <dgm:prSet/>
      <dgm:spPr/>
      <dgm:t>
        <a:bodyPr/>
        <a:lstStyle/>
        <a:p>
          <a:pPr algn="l"/>
          <a:endParaRPr lang="en-US"/>
        </a:p>
      </dgm:t>
    </dgm:pt>
    <dgm:pt modelId="{0C3A9930-2E22-4457-A048-5ECB9C586D2A}" type="sibTrans" cxnId="{15317CDA-285C-4F9C-80B0-118C1CB1E544}">
      <dgm:prSet/>
      <dgm:spPr/>
      <dgm:t>
        <a:bodyPr/>
        <a:lstStyle/>
        <a:p>
          <a:pPr algn="l"/>
          <a:endParaRPr lang="en-US"/>
        </a:p>
      </dgm:t>
    </dgm:pt>
    <dgm:pt modelId="{D6C9335B-00E9-4B74-A54B-C8FC512C0073}">
      <dgm:prSet phldrT="[Text]"/>
      <dgm:spPr/>
      <dgm:t>
        <a:bodyPr/>
        <a:lstStyle/>
        <a:p>
          <a:pPr algn="ctr"/>
          <a:r>
            <a:rPr lang="en-US" dirty="0"/>
            <a:t>7</a:t>
          </a:r>
        </a:p>
      </dgm:t>
    </dgm:pt>
    <dgm:pt modelId="{FC0CA183-46C1-49DA-A711-0D74B919D5C5}" type="parTrans" cxnId="{57020E92-23CC-49B1-A41B-37B6F8DF28F0}">
      <dgm:prSet/>
      <dgm:spPr/>
      <dgm:t>
        <a:bodyPr/>
        <a:lstStyle/>
        <a:p>
          <a:pPr algn="l"/>
          <a:endParaRPr lang="en-US"/>
        </a:p>
      </dgm:t>
    </dgm:pt>
    <dgm:pt modelId="{695EBE0C-481E-446A-9849-721E00B0B85D}" type="sibTrans" cxnId="{57020E92-23CC-49B1-A41B-37B6F8DF28F0}">
      <dgm:prSet/>
      <dgm:spPr/>
      <dgm:t>
        <a:bodyPr/>
        <a:lstStyle/>
        <a:p>
          <a:pPr algn="l"/>
          <a:endParaRPr lang="en-US"/>
        </a:p>
      </dgm:t>
    </dgm:pt>
    <dgm:pt modelId="{B6C4495C-69F6-4459-9B6A-DFE0AC68A38C}">
      <dgm:prSet phldrT="[Text]"/>
      <dgm:spPr/>
      <dgm:t>
        <a:bodyPr/>
        <a:lstStyle/>
        <a:p>
          <a:pPr algn="ctr"/>
          <a:r>
            <a:rPr lang="en-US" dirty="0"/>
            <a:t>8</a:t>
          </a:r>
        </a:p>
      </dgm:t>
    </dgm:pt>
    <dgm:pt modelId="{05CA4561-4640-4766-BCD8-45193A26B863}" type="parTrans" cxnId="{835EE348-1A94-4A7C-B47C-D256CD97E209}">
      <dgm:prSet/>
      <dgm:spPr/>
      <dgm:t>
        <a:bodyPr/>
        <a:lstStyle/>
        <a:p>
          <a:pPr algn="l"/>
          <a:endParaRPr lang="en-US"/>
        </a:p>
      </dgm:t>
    </dgm:pt>
    <dgm:pt modelId="{B0075626-2AC7-4343-9F68-3B3BF85A65EE}" type="sibTrans" cxnId="{835EE348-1A94-4A7C-B47C-D256CD97E209}">
      <dgm:prSet/>
      <dgm:spPr/>
      <dgm:t>
        <a:bodyPr/>
        <a:lstStyle/>
        <a:p>
          <a:pPr algn="l"/>
          <a:endParaRPr lang="en-US"/>
        </a:p>
      </dgm:t>
    </dgm:pt>
    <dgm:pt modelId="{092D69CE-C19A-44FD-B5B4-30DDF94D7613}">
      <dgm:prSet/>
      <dgm:spPr/>
      <dgm:t>
        <a:bodyPr/>
        <a:lstStyle/>
        <a:p>
          <a:pPr algn="l"/>
          <a:r>
            <a:rPr lang="en-US" dirty="0"/>
            <a:t>WAIT for Priority Date to become CURRENT (Visa Bulletin)</a:t>
          </a:r>
        </a:p>
      </dgm:t>
    </dgm:pt>
    <dgm:pt modelId="{99E0F2B6-EFAD-4D1E-85F9-A0B82ED1A309}" type="parTrans" cxnId="{2F75E70E-3ADB-4D87-9450-40CA69F0564C}">
      <dgm:prSet/>
      <dgm:spPr/>
      <dgm:t>
        <a:bodyPr/>
        <a:lstStyle/>
        <a:p>
          <a:pPr algn="l"/>
          <a:endParaRPr lang="en-US"/>
        </a:p>
      </dgm:t>
    </dgm:pt>
    <dgm:pt modelId="{BE859FD8-AC12-4640-BF55-5B55FFA01FD9}" type="sibTrans" cxnId="{2F75E70E-3ADB-4D87-9450-40CA69F0564C}">
      <dgm:prSet/>
      <dgm:spPr/>
      <dgm:t>
        <a:bodyPr/>
        <a:lstStyle/>
        <a:p>
          <a:pPr algn="l"/>
          <a:endParaRPr lang="en-US"/>
        </a:p>
      </dgm:t>
    </dgm:pt>
    <dgm:pt modelId="{BA0CABFB-3855-48FD-B362-45A1BFB5BFA7}">
      <dgm:prSet/>
      <dgm:spPr/>
      <dgm:t>
        <a:bodyPr/>
        <a:lstStyle/>
        <a:p>
          <a:pPr algn="l"/>
          <a:r>
            <a:rPr lang="en-US" dirty="0"/>
            <a:t>(Time: Varies by country, 0 to &gt;2 years)</a:t>
          </a:r>
        </a:p>
      </dgm:t>
    </dgm:pt>
    <dgm:pt modelId="{31C1D8CC-8308-43F2-B016-7A23B082A10C}" type="parTrans" cxnId="{A4F1D79D-12B0-4462-AA16-CFD9C563110D}">
      <dgm:prSet/>
      <dgm:spPr/>
      <dgm:t>
        <a:bodyPr/>
        <a:lstStyle/>
        <a:p>
          <a:pPr algn="l"/>
          <a:endParaRPr lang="en-US"/>
        </a:p>
      </dgm:t>
    </dgm:pt>
    <dgm:pt modelId="{7864B711-3D47-42C1-B13F-E4A75EC801F2}" type="sibTrans" cxnId="{A4F1D79D-12B0-4462-AA16-CFD9C563110D}">
      <dgm:prSet/>
      <dgm:spPr/>
      <dgm:t>
        <a:bodyPr/>
        <a:lstStyle/>
        <a:p>
          <a:pPr algn="l"/>
          <a:endParaRPr lang="en-US"/>
        </a:p>
      </dgm:t>
    </dgm:pt>
    <dgm:pt modelId="{9593D403-DBB2-4447-9A08-B0FB28014B90}">
      <dgm:prSet/>
      <dgm:spPr/>
      <dgm:t>
        <a:bodyPr/>
        <a:lstStyle/>
        <a:p>
          <a:pPr algn="l"/>
          <a:r>
            <a:rPr lang="en-US" dirty="0"/>
            <a:t>Apply for Immigrant Visa (Consular) or Adjustment of Status</a:t>
          </a:r>
        </a:p>
      </dgm:t>
    </dgm:pt>
    <dgm:pt modelId="{1F6D7B0C-EFC9-48BA-80CC-6DE938E24935}" type="parTrans" cxnId="{CBB30F12-EB01-403B-A0B0-9FB348993EAD}">
      <dgm:prSet/>
      <dgm:spPr/>
      <dgm:t>
        <a:bodyPr/>
        <a:lstStyle/>
        <a:p>
          <a:pPr algn="l"/>
          <a:endParaRPr lang="en-US"/>
        </a:p>
      </dgm:t>
    </dgm:pt>
    <dgm:pt modelId="{35D2A430-D9CD-4221-9540-CB700F847315}" type="sibTrans" cxnId="{CBB30F12-EB01-403B-A0B0-9FB348993EAD}">
      <dgm:prSet/>
      <dgm:spPr/>
      <dgm:t>
        <a:bodyPr/>
        <a:lstStyle/>
        <a:p>
          <a:pPr algn="l"/>
          <a:endParaRPr lang="en-US"/>
        </a:p>
      </dgm:t>
    </dgm:pt>
    <dgm:pt modelId="{04489B2D-3EFA-4FFE-9691-74C2DD5881A1}">
      <dgm:prSet/>
      <dgm:spPr/>
      <dgm:t>
        <a:bodyPr/>
        <a:lstStyle/>
        <a:p>
          <a:pPr algn="l"/>
          <a:r>
            <a:rPr lang="en-US" dirty="0"/>
            <a:t>(Time: 6 to &gt;12 months)</a:t>
          </a:r>
        </a:p>
      </dgm:t>
    </dgm:pt>
    <dgm:pt modelId="{8A512C4B-6312-40F4-BBEE-64E134FE1828}" type="parTrans" cxnId="{9153596D-EB9B-426B-A807-BC31D032CE67}">
      <dgm:prSet/>
      <dgm:spPr/>
      <dgm:t>
        <a:bodyPr/>
        <a:lstStyle/>
        <a:p>
          <a:pPr algn="l"/>
          <a:endParaRPr lang="en-US"/>
        </a:p>
      </dgm:t>
    </dgm:pt>
    <dgm:pt modelId="{F6A47AA9-D6AA-456D-8E53-7C38B0C7B8F8}" type="sibTrans" cxnId="{9153596D-EB9B-426B-A807-BC31D032CE67}">
      <dgm:prSet/>
      <dgm:spPr/>
      <dgm:t>
        <a:bodyPr/>
        <a:lstStyle/>
        <a:p>
          <a:pPr algn="l"/>
          <a:endParaRPr lang="en-US"/>
        </a:p>
      </dgm:t>
    </dgm:pt>
    <dgm:pt modelId="{68C443D2-F11E-4959-A3F3-C924F01CDF49}">
      <dgm:prSet/>
      <dgm:spPr/>
      <dgm:t>
        <a:bodyPr/>
        <a:lstStyle/>
        <a:p>
          <a:pPr algn="l"/>
          <a:r>
            <a:rPr lang="en-US" dirty="0"/>
            <a:t>Visa interview and medical examination</a:t>
          </a:r>
        </a:p>
      </dgm:t>
    </dgm:pt>
    <dgm:pt modelId="{FF996CF4-202E-4F85-B7A9-41E4683D7B0C}" type="parTrans" cxnId="{ABF573F9-0B6E-4BDF-B626-E8EE4EF58448}">
      <dgm:prSet/>
      <dgm:spPr/>
      <dgm:t>
        <a:bodyPr/>
        <a:lstStyle/>
        <a:p>
          <a:pPr algn="l"/>
          <a:endParaRPr lang="en-US"/>
        </a:p>
      </dgm:t>
    </dgm:pt>
    <dgm:pt modelId="{B0B33017-9C64-499A-B0FD-0E3C8418D089}" type="sibTrans" cxnId="{ABF573F9-0B6E-4BDF-B626-E8EE4EF58448}">
      <dgm:prSet/>
      <dgm:spPr/>
      <dgm:t>
        <a:bodyPr/>
        <a:lstStyle/>
        <a:p>
          <a:pPr algn="l"/>
          <a:endParaRPr lang="en-US"/>
        </a:p>
      </dgm:t>
    </dgm:pt>
    <dgm:pt modelId="{CFF60351-1FD7-4EE9-B5DF-3F3407B2450C}">
      <dgm:prSet/>
      <dgm:spPr/>
      <dgm:t>
        <a:bodyPr/>
        <a:lstStyle/>
        <a:p>
          <a:pPr algn="l"/>
          <a:r>
            <a:rPr lang="en-US" dirty="0"/>
            <a:t>(Time: within 1 to &gt;2 months depending on embassy/consulate availability)</a:t>
          </a:r>
        </a:p>
      </dgm:t>
    </dgm:pt>
    <dgm:pt modelId="{4387726F-109A-490A-992E-C57CF3661EBD}" type="parTrans" cxnId="{D8112199-142F-4580-B2CF-5EA0185BDC9A}">
      <dgm:prSet/>
      <dgm:spPr/>
      <dgm:t>
        <a:bodyPr/>
        <a:lstStyle/>
        <a:p>
          <a:pPr algn="l"/>
          <a:endParaRPr lang="en-US"/>
        </a:p>
      </dgm:t>
    </dgm:pt>
    <dgm:pt modelId="{6F35DDE7-70EE-4ECA-A990-027D15725EE3}" type="sibTrans" cxnId="{D8112199-142F-4580-B2CF-5EA0185BDC9A}">
      <dgm:prSet/>
      <dgm:spPr/>
      <dgm:t>
        <a:bodyPr/>
        <a:lstStyle/>
        <a:p>
          <a:pPr algn="l"/>
          <a:endParaRPr lang="en-US"/>
        </a:p>
      </dgm:t>
    </dgm:pt>
    <dgm:pt modelId="{84E69C32-69D0-48DE-B06A-64137E64D98A}">
      <dgm:prSet/>
      <dgm:spPr/>
      <dgm:t>
        <a:bodyPr/>
        <a:lstStyle/>
        <a:p>
          <a:pPr algn="l"/>
          <a:r>
            <a:rPr lang="en-US" dirty="0"/>
            <a:t>Immigrant Visa Approval, processing of Originating Country Requirement(s) and Entry to the U.S. and Green Card issuance </a:t>
          </a:r>
        </a:p>
      </dgm:t>
    </dgm:pt>
    <dgm:pt modelId="{B550FF5A-ACF4-47A3-A814-B44596CCAE10}" type="parTrans" cxnId="{DD70BB58-37BA-4EF5-AB44-6EE1B14C261B}">
      <dgm:prSet/>
      <dgm:spPr/>
      <dgm:t>
        <a:bodyPr/>
        <a:lstStyle/>
        <a:p>
          <a:pPr algn="l"/>
          <a:endParaRPr lang="en-US"/>
        </a:p>
      </dgm:t>
    </dgm:pt>
    <dgm:pt modelId="{1B2BDBDA-E6E2-44A0-A7C7-A66207AA3050}" type="sibTrans" cxnId="{DD70BB58-37BA-4EF5-AB44-6EE1B14C261B}">
      <dgm:prSet/>
      <dgm:spPr/>
      <dgm:t>
        <a:bodyPr/>
        <a:lstStyle/>
        <a:p>
          <a:pPr algn="l"/>
          <a:endParaRPr lang="en-US"/>
        </a:p>
      </dgm:t>
    </dgm:pt>
    <dgm:pt modelId="{68DB6C8A-3D83-41C4-BB54-F94071ABBDEF}">
      <dgm:prSet/>
      <dgm:spPr/>
      <dgm:t>
        <a:bodyPr/>
        <a:lstStyle/>
        <a:p>
          <a:pPr algn="l"/>
          <a:r>
            <a:rPr lang="en-US" dirty="0"/>
            <a:t>(Time: Visa issuance 1-2 weeks after interview; Country Requirement: Varies 2 to 4 weeks)</a:t>
          </a:r>
        </a:p>
      </dgm:t>
    </dgm:pt>
    <dgm:pt modelId="{4F6495BE-E007-440F-879F-591F3BB7F9C0}" type="parTrans" cxnId="{418A1DBF-9B3E-42F6-AD80-E6D040D91442}">
      <dgm:prSet/>
      <dgm:spPr/>
      <dgm:t>
        <a:bodyPr/>
        <a:lstStyle/>
        <a:p>
          <a:pPr algn="l"/>
          <a:endParaRPr lang="en-US"/>
        </a:p>
      </dgm:t>
    </dgm:pt>
    <dgm:pt modelId="{8B046215-7EAC-4458-8F8B-3B0D19BD11FA}" type="sibTrans" cxnId="{418A1DBF-9B3E-42F6-AD80-E6D040D91442}">
      <dgm:prSet/>
      <dgm:spPr/>
      <dgm:t>
        <a:bodyPr/>
        <a:lstStyle/>
        <a:p>
          <a:pPr algn="l"/>
          <a:endParaRPr lang="en-US"/>
        </a:p>
      </dgm:t>
    </dgm:pt>
    <dgm:pt modelId="{2D49BF8B-FD94-4B53-83C6-7AA5C5FA1D7F}">
      <dgm:prSet/>
      <dgm:spPr/>
      <dgm:t>
        <a:bodyPr/>
        <a:lstStyle/>
        <a:p>
          <a:pPr algn="l"/>
          <a:r>
            <a:rPr lang="en-US" dirty="0"/>
            <a:t>Begin employment as permanent resident</a:t>
          </a:r>
        </a:p>
      </dgm:t>
    </dgm:pt>
    <dgm:pt modelId="{26345291-24EC-447A-A484-3C4059244BAE}" type="parTrans" cxnId="{AAAAFBD9-9114-4124-8586-2065A87DEF6E}">
      <dgm:prSet/>
      <dgm:spPr/>
      <dgm:t>
        <a:bodyPr/>
        <a:lstStyle/>
        <a:p>
          <a:pPr algn="l"/>
          <a:endParaRPr lang="en-US"/>
        </a:p>
      </dgm:t>
    </dgm:pt>
    <dgm:pt modelId="{5C48F113-9F58-435B-9595-8116AA2E7DF8}" type="sibTrans" cxnId="{AAAAFBD9-9114-4124-8586-2065A87DEF6E}">
      <dgm:prSet/>
      <dgm:spPr/>
      <dgm:t>
        <a:bodyPr/>
        <a:lstStyle/>
        <a:p>
          <a:pPr algn="l"/>
          <a:endParaRPr lang="en-US"/>
        </a:p>
      </dgm:t>
    </dgm:pt>
    <dgm:pt modelId="{E07BE185-3CFF-4CAF-912F-30F62FF7C4D7}">
      <dgm:prSet/>
      <dgm:spPr/>
      <dgm:t>
        <a:bodyPr/>
        <a:lstStyle/>
        <a:p>
          <a:pPr algn="l"/>
          <a:r>
            <a:rPr lang="en-US" dirty="0"/>
            <a:t>(Time: Upon visa activation)</a:t>
          </a:r>
        </a:p>
      </dgm:t>
    </dgm:pt>
    <dgm:pt modelId="{AF872ECD-7423-412D-A6EC-1B0379AEDCF2}" type="parTrans" cxnId="{6B11BC7E-CC44-41DC-8102-4C3C1CCBE3C4}">
      <dgm:prSet/>
      <dgm:spPr/>
      <dgm:t>
        <a:bodyPr/>
        <a:lstStyle/>
        <a:p>
          <a:pPr algn="l"/>
          <a:endParaRPr lang="en-US"/>
        </a:p>
      </dgm:t>
    </dgm:pt>
    <dgm:pt modelId="{1985916D-191B-4A97-8BD7-96EBB69834B9}" type="sibTrans" cxnId="{6B11BC7E-CC44-41DC-8102-4C3C1CCBE3C4}">
      <dgm:prSet/>
      <dgm:spPr/>
      <dgm:t>
        <a:bodyPr/>
        <a:lstStyle/>
        <a:p>
          <a:pPr algn="l"/>
          <a:endParaRPr lang="en-US"/>
        </a:p>
      </dgm:t>
    </dgm:pt>
    <dgm:pt modelId="{4EE88FE5-3903-4CA9-849A-3F578F61579D}" type="pres">
      <dgm:prSet presAssocID="{A9539A7E-0B95-4A1D-B66C-C83DCA41D0E2}" presName="linearFlow" presStyleCnt="0">
        <dgm:presLayoutVars>
          <dgm:dir/>
          <dgm:animLvl val="lvl"/>
          <dgm:resizeHandles val="exact"/>
        </dgm:presLayoutVars>
      </dgm:prSet>
      <dgm:spPr/>
    </dgm:pt>
    <dgm:pt modelId="{CB2F1A01-8984-45E3-B91D-46DC85B8114B}" type="pres">
      <dgm:prSet presAssocID="{0221B8DC-2E69-4432-8BBF-2F6832BBE261}" presName="composite" presStyleCnt="0"/>
      <dgm:spPr/>
    </dgm:pt>
    <dgm:pt modelId="{E57D87EB-EBA4-4812-8CD2-09D48B36B71B}" type="pres">
      <dgm:prSet presAssocID="{0221B8DC-2E69-4432-8BBF-2F6832BBE261}" presName="parentText" presStyleLbl="alignNode1" presStyleIdx="0" presStyleCnt="8">
        <dgm:presLayoutVars>
          <dgm:chMax val="1"/>
          <dgm:bulletEnabled val="1"/>
        </dgm:presLayoutVars>
      </dgm:prSet>
      <dgm:spPr/>
    </dgm:pt>
    <dgm:pt modelId="{FC4C3918-E62B-408F-A23B-7EBF32318DF6}" type="pres">
      <dgm:prSet presAssocID="{0221B8DC-2E69-4432-8BBF-2F6832BBE261}" presName="descendantText" presStyleLbl="alignAcc1" presStyleIdx="0" presStyleCnt="8">
        <dgm:presLayoutVars>
          <dgm:bulletEnabled val="1"/>
        </dgm:presLayoutVars>
      </dgm:prSet>
      <dgm:spPr/>
    </dgm:pt>
    <dgm:pt modelId="{05BAD4FB-7F2F-43A7-B493-08C7E491657D}" type="pres">
      <dgm:prSet presAssocID="{533E8E43-68C4-40FC-BABD-C1DFE4574E0F}" presName="sp" presStyleCnt="0"/>
      <dgm:spPr/>
    </dgm:pt>
    <dgm:pt modelId="{118A34E2-93F0-4235-A831-C08995E7EE21}" type="pres">
      <dgm:prSet presAssocID="{C74CB2F7-3957-46CE-82EF-DA6B1BD248C7}" presName="composite" presStyleCnt="0"/>
      <dgm:spPr/>
    </dgm:pt>
    <dgm:pt modelId="{CDED11F5-5DDA-4E78-8844-94B47354C1DC}" type="pres">
      <dgm:prSet presAssocID="{C74CB2F7-3957-46CE-82EF-DA6B1BD248C7}" presName="parentText" presStyleLbl="alignNode1" presStyleIdx="1" presStyleCnt="8">
        <dgm:presLayoutVars>
          <dgm:chMax val="1"/>
          <dgm:bulletEnabled val="1"/>
        </dgm:presLayoutVars>
      </dgm:prSet>
      <dgm:spPr/>
    </dgm:pt>
    <dgm:pt modelId="{36674D70-DBAB-47D4-97CA-C4FDA12A9F28}" type="pres">
      <dgm:prSet presAssocID="{C74CB2F7-3957-46CE-82EF-DA6B1BD248C7}" presName="descendantText" presStyleLbl="alignAcc1" presStyleIdx="1" presStyleCnt="8">
        <dgm:presLayoutVars>
          <dgm:bulletEnabled val="1"/>
        </dgm:presLayoutVars>
      </dgm:prSet>
      <dgm:spPr/>
    </dgm:pt>
    <dgm:pt modelId="{F755F76E-B6E9-4156-9177-BFA99F3EC8F3}" type="pres">
      <dgm:prSet presAssocID="{D0A38EEB-1892-4562-8759-4A53BCD12392}" presName="sp" presStyleCnt="0"/>
      <dgm:spPr/>
    </dgm:pt>
    <dgm:pt modelId="{A0438094-A6AD-4FF9-9A90-536E78D86AAF}" type="pres">
      <dgm:prSet presAssocID="{FA9F9BCB-600E-47ED-8C67-CB9B9FB68B9D}" presName="composite" presStyleCnt="0"/>
      <dgm:spPr/>
    </dgm:pt>
    <dgm:pt modelId="{3A3824FC-7474-4548-A7BF-0EBC21085C30}" type="pres">
      <dgm:prSet presAssocID="{FA9F9BCB-600E-47ED-8C67-CB9B9FB68B9D}" presName="parentText" presStyleLbl="alignNode1" presStyleIdx="2" presStyleCnt="8">
        <dgm:presLayoutVars>
          <dgm:chMax val="1"/>
          <dgm:bulletEnabled val="1"/>
        </dgm:presLayoutVars>
      </dgm:prSet>
      <dgm:spPr/>
    </dgm:pt>
    <dgm:pt modelId="{C938F622-FDD4-40AC-9A1B-7A099286D83C}" type="pres">
      <dgm:prSet presAssocID="{FA9F9BCB-600E-47ED-8C67-CB9B9FB68B9D}" presName="descendantText" presStyleLbl="alignAcc1" presStyleIdx="2" presStyleCnt="8">
        <dgm:presLayoutVars>
          <dgm:bulletEnabled val="1"/>
        </dgm:presLayoutVars>
      </dgm:prSet>
      <dgm:spPr/>
    </dgm:pt>
    <dgm:pt modelId="{658DC922-3380-494E-84E6-762AFB68AECB}" type="pres">
      <dgm:prSet presAssocID="{6A208BC6-EE82-4D99-9A12-8374883471CD}" presName="sp" presStyleCnt="0"/>
      <dgm:spPr/>
    </dgm:pt>
    <dgm:pt modelId="{59ABC652-B046-410F-A7C1-4C533AE0B784}" type="pres">
      <dgm:prSet presAssocID="{D05616A4-ED52-465E-85E2-09A62F81E2DF}" presName="composite" presStyleCnt="0"/>
      <dgm:spPr/>
    </dgm:pt>
    <dgm:pt modelId="{B553CC7E-926B-4690-AB57-A8C566ED1F12}" type="pres">
      <dgm:prSet presAssocID="{D05616A4-ED52-465E-85E2-09A62F81E2DF}" presName="parentText" presStyleLbl="alignNode1" presStyleIdx="3" presStyleCnt="8">
        <dgm:presLayoutVars>
          <dgm:chMax val="1"/>
          <dgm:bulletEnabled val="1"/>
        </dgm:presLayoutVars>
      </dgm:prSet>
      <dgm:spPr/>
    </dgm:pt>
    <dgm:pt modelId="{10ADF363-32A5-4FF5-A407-3B54766664B2}" type="pres">
      <dgm:prSet presAssocID="{D05616A4-ED52-465E-85E2-09A62F81E2DF}" presName="descendantText" presStyleLbl="alignAcc1" presStyleIdx="3" presStyleCnt="8">
        <dgm:presLayoutVars>
          <dgm:bulletEnabled val="1"/>
        </dgm:presLayoutVars>
      </dgm:prSet>
      <dgm:spPr/>
    </dgm:pt>
    <dgm:pt modelId="{1AB6FC0A-D37E-448E-988D-DAB206F46184}" type="pres">
      <dgm:prSet presAssocID="{5BD8A53A-726E-493E-A54B-A9E8FE499448}" presName="sp" presStyleCnt="0"/>
      <dgm:spPr/>
    </dgm:pt>
    <dgm:pt modelId="{3865FF4B-D500-4298-9142-AF5EB46AD866}" type="pres">
      <dgm:prSet presAssocID="{38B9AE76-F774-4058-BB2B-A671D08048B6}" presName="composite" presStyleCnt="0"/>
      <dgm:spPr/>
    </dgm:pt>
    <dgm:pt modelId="{7823AA63-29F8-415C-9571-C8EEB18F68A8}" type="pres">
      <dgm:prSet presAssocID="{38B9AE76-F774-4058-BB2B-A671D08048B6}" presName="parentText" presStyleLbl="alignNode1" presStyleIdx="4" presStyleCnt="8">
        <dgm:presLayoutVars>
          <dgm:chMax val="1"/>
          <dgm:bulletEnabled val="1"/>
        </dgm:presLayoutVars>
      </dgm:prSet>
      <dgm:spPr/>
    </dgm:pt>
    <dgm:pt modelId="{1CC40D51-0EDB-4864-95DE-74354498C4DF}" type="pres">
      <dgm:prSet presAssocID="{38B9AE76-F774-4058-BB2B-A671D08048B6}" presName="descendantText" presStyleLbl="alignAcc1" presStyleIdx="4" presStyleCnt="8">
        <dgm:presLayoutVars>
          <dgm:bulletEnabled val="1"/>
        </dgm:presLayoutVars>
      </dgm:prSet>
      <dgm:spPr/>
    </dgm:pt>
    <dgm:pt modelId="{A0270265-D5A8-416B-9183-5B86FE0311DD}" type="pres">
      <dgm:prSet presAssocID="{2F270CDF-FEF7-440D-AF3B-ACB21C8D8427}" presName="sp" presStyleCnt="0"/>
      <dgm:spPr/>
    </dgm:pt>
    <dgm:pt modelId="{87AFB62D-6EF0-4E4A-89FA-F9DB36E3FC19}" type="pres">
      <dgm:prSet presAssocID="{16F3E892-4B4D-4E9B-A2E5-03D6DA8D09DF}" presName="composite" presStyleCnt="0"/>
      <dgm:spPr/>
    </dgm:pt>
    <dgm:pt modelId="{0EB76632-926D-4614-853F-621E8CB47BB2}" type="pres">
      <dgm:prSet presAssocID="{16F3E892-4B4D-4E9B-A2E5-03D6DA8D09DF}" presName="parentText" presStyleLbl="alignNode1" presStyleIdx="5" presStyleCnt="8">
        <dgm:presLayoutVars>
          <dgm:chMax val="1"/>
          <dgm:bulletEnabled val="1"/>
        </dgm:presLayoutVars>
      </dgm:prSet>
      <dgm:spPr/>
    </dgm:pt>
    <dgm:pt modelId="{5DB1621D-CFD3-4B39-84F5-8E956ED259BC}" type="pres">
      <dgm:prSet presAssocID="{16F3E892-4B4D-4E9B-A2E5-03D6DA8D09DF}" presName="descendantText" presStyleLbl="alignAcc1" presStyleIdx="5" presStyleCnt="8">
        <dgm:presLayoutVars>
          <dgm:bulletEnabled val="1"/>
        </dgm:presLayoutVars>
      </dgm:prSet>
      <dgm:spPr/>
    </dgm:pt>
    <dgm:pt modelId="{18637D65-5D7E-44D1-8D66-E0F41BA6EFC3}" type="pres">
      <dgm:prSet presAssocID="{0C3A9930-2E22-4457-A048-5ECB9C586D2A}" presName="sp" presStyleCnt="0"/>
      <dgm:spPr/>
    </dgm:pt>
    <dgm:pt modelId="{46334C13-04F9-4230-BF9F-F2E0811DA8D8}" type="pres">
      <dgm:prSet presAssocID="{D6C9335B-00E9-4B74-A54B-C8FC512C0073}" presName="composite" presStyleCnt="0"/>
      <dgm:spPr/>
    </dgm:pt>
    <dgm:pt modelId="{5E8022DA-2599-427F-BC7C-662E4E6D54EF}" type="pres">
      <dgm:prSet presAssocID="{D6C9335B-00E9-4B74-A54B-C8FC512C0073}" presName="parentText" presStyleLbl="alignNode1" presStyleIdx="6" presStyleCnt="8">
        <dgm:presLayoutVars>
          <dgm:chMax val="1"/>
          <dgm:bulletEnabled val="1"/>
        </dgm:presLayoutVars>
      </dgm:prSet>
      <dgm:spPr/>
    </dgm:pt>
    <dgm:pt modelId="{A25A6377-845F-4405-8C37-422B2D47EA46}" type="pres">
      <dgm:prSet presAssocID="{D6C9335B-00E9-4B74-A54B-C8FC512C0073}" presName="descendantText" presStyleLbl="alignAcc1" presStyleIdx="6" presStyleCnt="8">
        <dgm:presLayoutVars>
          <dgm:bulletEnabled val="1"/>
        </dgm:presLayoutVars>
      </dgm:prSet>
      <dgm:spPr/>
    </dgm:pt>
    <dgm:pt modelId="{C6FE3EFD-3B8F-44C4-AF87-C96C0D156DCD}" type="pres">
      <dgm:prSet presAssocID="{695EBE0C-481E-446A-9849-721E00B0B85D}" presName="sp" presStyleCnt="0"/>
      <dgm:spPr/>
    </dgm:pt>
    <dgm:pt modelId="{43C3ACC7-C556-4251-A30B-38D4EFFA2A1F}" type="pres">
      <dgm:prSet presAssocID="{B6C4495C-69F6-4459-9B6A-DFE0AC68A38C}" presName="composite" presStyleCnt="0"/>
      <dgm:spPr/>
    </dgm:pt>
    <dgm:pt modelId="{6D434D46-D921-4AF0-9955-75F7DC5A169E}" type="pres">
      <dgm:prSet presAssocID="{B6C4495C-69F6-4459-9B6A-DFE0AC68A38C}" presName="parentText" presStyleLbl="alignNode1" presStyleIdx="7" presStyleCnt="8">
        <dgm:presLayoutVars>
          <dgm:chMax val="1"/>
          <dgm:bulletEnabled val="1"/>
        </dgm:presLayoutVars>
      </dgm:prSet>
      <dgm:spPr/>
    </dgm:pt>
    <dgm:pt modelId="{D913BA64-0445-479A-A8B7-C1ADEE9BE119}" type="pres">
      <dgm:prSet presAssocID="{B6C4495C-69F6-4459-9B6A-DFE0AC68A38C}" presName="descendantText" presStyleLbl="alignAcc1" presStyleIdx="7" presStyleCnt="8">
        <dgm:presLayoutVars>
          <dgm:bulletEnabled val="1"/>
        </dgm:presLayoutVars>
      </dgm:prSet>
      <dgm:spPr/>
    </dgm:pt>
  </dgm:ptLst>
  <dgm:cxnLst>
    <dgm:cxn modelId="{E91C8D05-1FEE-46D1-8753-29689889B2B9}" type="presOf" srcId="{D05616A4-ED52-465E-85E2-09A62F81E2DF}" destId="{B553CC7E-926B-4690-AB57-A8C566ED1F12}" srcOrd="0" destOrd="0" presId="urn:microsoft.com/office/officeart/2005/8/layout/chevron2"/>
    <dgm:cxn modelId="{171EA409-7BA9-42FF-A1E1-31C6F6EFD58E}" type="presOf" srcId="{092D69CE-C19A-44FD-B5B4-30DDF94D7613}" destId="{10ADF363-32A5-4FF5-A407-3B54766664B2}" srcOrd="0" destOrd="0" presId="urn:microsoft.com/office/officeart/2005/8/layout/chevron2"/>
    <dgm:cxn modelId="{2F75E70E-3ADB-4D87-9450-40CA69F0564C}" srcId="{D05616A4-ED52-465E-85E2-09A62F81E2DF}" destId="{092D69CE-C19A-44FD-B5B4-30DDF94D7613}" srcOrd="0" destOrd="0" parTransId="{99E0F2B6-EFAD-4D1E-85F9-A0B82ED1A309}" sibTransId="{BE859FD8-AC12-4640-BF55-5B55FFA01FD9}"/>
    <dgm:cxn modelId="{CBB30F12-EB01-403B-A0B0-9FB348993EAD}" srcId="{38B9AE76-F774-4058-BB2B-A671D08048B6}" destId="{9593D403-DBB2-4447-9A08-B0FB28014B90}" srcOrd="0" destOrd="0" parTransId="{1F6D7B0C-EFC9-48BA-80CC-6DE938E24935}" sibTransId="{35D2A430-D9CD-4221-9540-CB700F847315}"/>
    <dgm:cxn modelId="{CEE42A19-AECD-4D0D-8567-C8893070D34E}" type="presOf" srcId="{D6C9335B-00E9-4B74-A54B-C8FC512C0073}" destId="{5E8022DA-2599-427F-BC7C-662E4E6D54EF}" srcOrd="0" destOrd="0" presId="urn:microsoft.com/office/officeart/2005/8/layout/chevron2"/>
    <dgm:cxn modelId="{9DFCA61C-4F2C-4461-B7D4-A9675ACE906B}" type="presOf" srcId="{CFF60351-1FD7-4EE9-B5DF-3F3407B2450C}" destId="{5DB1621D-CFD3-4B39-84F5-8E956ED259BC}" srcOrd="0" destOrd="1" presId="urn:microsoft.com/office/officeart/2005/8/layout/chevron2"/>
    <dgm:cxn modelId="{DA0C5326-29F9-4C54-97E4-5D585189E9F7}" type="presOf" srcId="{B6C4495C-69F6-4459-9B6A-DFE0AC68A38C}" destId="{6D434D46-D921-4AF0-9955-75F7DC5A169E}" srcOrd="0" destOrd="0" presId="urn:microsoft.com/office/officeart/2005/8/layout/chevron2"/>
    <dgm:cxn modelId="{8C0D0335-8616-44CA-ABD2-2A96D22FED32}" type="presOf" srcId="{E07BE185-3CFF-4CAF-912F-30F62FF7C4D7}" destId="{D913BA64-0445-479A-A8B7-C1ADEE9BE119}" srcOrd="0" destOrd="1" presId="urn:microsoft.com/office/officeart/2005/8/layout/chevron2"/>
    <dgm:cxn modelId="{6CBACB35-BCA7-49ED-AA5F-922E3156A506}" type="presOf" srcId="{04489B2D-3EFA-4FFE-9691-74C2DD5881A1}" destId="{1CC40D51-0EDB-4864-95DE-74354498C4DF}" srcOrd="0" destOrd="1" presId="urn:microsoft.com/office/officeart/2005/8/layout/chevron2"/>
    <dgm:cxn modelId="{FE978738-9B81-438A-B3BD-4714632E24A2}" srcId="{C74CB2F7-3957-46CE-82EF-DA6B1BD248C7}" destId="{17C6A172-A219-4385-9B8E-807D7D8BEE77}" srcOrd="1" destOrd="0" parTransId="{EC2732E0-2199-4542-AB1E-C939E3B0467B}" sibTransId="{0523ADDB-00B1-4546-ACF5-0A8F4FC42AB4}"/>
    <dgm:cxn modelId="{9108A53A-634F-47A7-821F-D911706B1240}" type="presOf" srcId="{C74CB2F7-3957-46CE-82EF-DA6B1BD248C7}" destId="{CDED11F5-5DDA-4E78-8844-94B47354C1DC}" srcOrd="0" destOrd="0" presId="urn:microsoft.com/office/officeart/2005/8/layout/chevron2"/>
    <dgm:cxn modelId="{6682515C-89FC-4AAE-8459-40175DE2D427}" type="presOf" srcId="{494D782B-CEC4-4035-A4F5-4F175F249DA0}" destId="{36674D70-DBAB-47D4-97CA-C4FDA12A9F28}" srcOrd="0" destOrd="0" presId="urn:microsoft.com/office/officeart/2005/8/layout/chevron2"/>
    <dgm:cxn modelId="{F8D52942-E9EB-403C-96F4-58B84196A0B2}" srcId="{FA9F9BCB-600E-47ED-8C67-CB9B9FB68B9D}" destId="{D31BA376-6131-4D0A-AAE4-746AD5800EA2}" srcOrd="0" destOrd="0" parTransId="{CF8CA1A1-9219-4DD5-BD18-E673B431E603}" sibTransId="{D05CCAA7-9010-4E10-A0E5-439B8B18F850}"/>
    <dgm:cxn modelId="{835EE348-1A94-4A7C-B47C-D256CD97E209}" srcId="{A9539A7E-0B95-4A1D-B66C-C83DCA41D0E2}" destId="{B6C4495C-69F6-4459-9B6A-DFE0AC68A38C}" srcOrd="7" destOrd="0" parTransId="{05CA4561-4640-4766-BCD8-45193A26B863}" sibTransId="{B0075626-2AC7-4343-9F68-3B3BF85A65EE}"/>
    <dgm:cxn modelId="{E08F7849-8225-4FC5-BECB-869311FEAF68}" type="presOf" srcId="{38B9AE76-F774-4058-BB2B-A671D08048B6}" destId="{7823AA63-29F8-415C-9571-C8EEB18F68A8}" srcOrd="0" destOrd="0" presId="urn:microsoft.com/office/officeart/2005/8/layout/chevron2"/>
    <dgm:cxn modelId="{88B1B56A-0240-4146-8CF6-7E70AAA2CAEE}" srcId="{A9539A7E-0B95-4A1D-B66C-C83DCA41D0E2}" destId="{38B9AE76-F774-4058-BB2B-A671D08048B6}" srcOrd="4" destOrd="0" parTransId="{728C2D7A-4EAC-4D5D-BF71-D82B26027A8A}" sibTransId="{2F270CDF-FEF7-440D-AF3B-ACB21C8D8427}"/>
    <dgm:cxn modelId="{9153596D-EB9B-426B-A807-BC31D032CE67}" srcId="{38B9AE76-F774-4058-BB2B-A671D08048B6}" destId="{04489B2D-3EFA-4FFE-9691-74C2DD5881A1}" srcOrd="1" destOrd="0" parTransId="{8A512C4B-6312-40F4-BBEE-64E134FE1828}" sibTransId="{F6A47AA9-D6AA-456D-8E53-7C38B0C7B8F8}"/>
    <dgm:cxn modelId="{B96BFA72-231C-467F-A5A4-85C99C270896}" type="presOf" srcId="{68DB6C8A-3D83-41C4-BB54-F94071ABBDEF}" destId="{A25A6377-845F-4405-8C37-422B2D47EA46}" srcOrd="0" destOrd="1" presId="urn:microsoft.com/office/officeart/2005/8/layout/chevron2"/>
    <dgm:cxn modelId="{98196073-2F1D-4337-B2EB-6DBE0B064688}" type="presOf" srcId="{D31BA376-6131-4D0A-AAE4-746AD5800EA2}" destId="{C938F622-FDD4-40AC-9A1B-7A099286D83C}" srcOrd="0" destOrd="0" presId="urn:microsoft.com/office/officeart/2005/8/layout/chevron2"/>
    <dgm:cxn modelId="{BB413576-B593-48E2-8622-58D1F91E16DD}" type="presOf" srcId="{2D49BF8B-FD94-4B53-83C6-7AA5C5FA1D7F}" destId="{D913BA64-0445-479A-A8B7-C1ADEE9BE119}" srcOrd="0" destOrd="0" presId="urn:microsoft.com/office/officeart/2005/8/layout/chevron2"/>
    <dgm:cxn modelId="{CACE0B78-1BB6-4500-A5B1-7819212B250C}" type="presOf" srcId="{9CA41FE6-2910-4388-AE56-6409F15EC898}" destId="{C938F622-FDD4-40AC-9A1B-7A099286D83C}" srcOrd="0" destOrd="1" presId="urn:microsoft.com/office/officeart/2005/8/layout/chevron2"/>
    <dgm:cxn modelId="{DD70BB58-37BA-4EF5-AB44-6EE1B14C261B}" srcId="{D6C9335B-00E9-4B74-A54B-C8FC512C0073}" destId="{84E69C32-69D0-48DE-B06A-64137E64D98A}" srcOrd="0" destOrd="0" parTransId="{B550FF5A-ACF4-47A3-A814-B44596CCAE10}" sibTransId="{1B2BDBDA-E6E2-44A0-A7C7-A66207AA3050}"/>
    <dgm:cxn modelId="{620FDB79-1BC0-4EB3-A741-2EC19CB65CFD}" srcId="{A9539A7E-0B95-4A1D-B66C-C83DCA41D0E2}" destId="{FA9F9BCB-600E-47ED-8C67-CB9B9FB68B9D}" srcOrd="2" destOrd="0" parTransId="{010A3728-B5CA-4448-B825-6F1FF8A30710}" sibTransId="{6A208BC6-EE82-4D99-9A12-8374883471CD}"/>
    <dgm:cxn modelId="{6B11BC7E-CC44-41DC-8102-4C3C1CCBE3C4}" srcId="{B6C4495C-69F6-4459-9B6A-DFE0AC68A38C}" destId="{E07BE185-3CFF-4CAF-912F-30F62FF7C4D7}" srcOrd="1" destOrd="0" parTransId="{AF872ECD-7423-412D-A6EC-1B0379AEDCF2}" sibTransId="{1985916D-191B-4A97-8BD7-96EBB69834B9}"/>
    <dgm:cxn modelId="{5D30B07F-3007-4CE1-B31E-0D2B1A090690}" type="presOf" srcId="{68C443D2-F11E-4959-A3F3-C924F01CDF49}" destId="{5DB1621D-CFD3-4B39-84F5-8E956ED259BC}" srcOrd="0" destOrd="0" presId="urn:microsoft.com/office/officeart/2005/8/layout/chevron2"/>
    <dgm:cxn modelId="{16090581-AEB0-48FC-8722-34D7D1892003}" srcId="{A9539A7E-0B95-4A1D-B66C-C83DCA41D0E2}" destId="{D05616A4-ED52-465E-85E2-09A62F81E2DF}" srcOrd="3" destOrd="0" parTransId="{C711FBD5-662F-4FD7-87C8-88D8F5B25511}" sibTransId="{5BD8A53A-726E-493E-A54B-A9E8FE499448}"/>
    <dgm:cxn modelId="{7C2B5B81-0A6E-497B-BD81-DCC85401EBDE}" type="presOf" srcId="{84E69C32-69D0-48DE-B06A-64137E64D98A}" destId="{A25A6377-845F-4405-8C37-422B2D47EA46}" srcOrd="0" destOrd="0" presId="urn:microsoft.com/office/officeart/2005/8/layout/chevron2"/>
    <dgm:cxn modelId="{7B619A84-DDAA-4FC2-A707-398395C464A4}" type="presOf" srcId="{0221B8DC-2E69-4432-8BBF-2F6832BBE261}" destId="{E57D87EB-EBA4-4812-8CD2-09D48B36B71B}" srcOrd="0" destOrd="0" presId="urn:microsoft.com/office/officeart/2005/8/layout/chevron2"/>
    <dgm:cxn modelId="{E7DE3F8D-4E17-4E48-ACED-A1707C8C3F92}" srcId="{0221B8DC-2E69-4432-8BBF-2F6832BBE261}" destId="{B7A92173-EA4D-41E8-96FC-82AB31F22074}" srcOrd="0" destOrd="0" parTransId="{F4D6CF8C-5BDD-42C1-9D65-EB6A0D6FD987}" sibTransId="{B3F030BB-13A1-44DC-A1F4-C0F1077E1AB8}"/>
    <dgm:cxn modelId="{EFA7E68E-F290-4DA9-98D3-F690CCBAB93C}" srcId="{A9539A7E-0B95-4A1D-B66C-C83DCA41D0E2}" destId="{0221B8DC-2E69-4432-8BBF-2F6832BBE261}" srcOrd="0" destOrd="0" parTransId="{81B69261-73B9-4EF8-8201-49E3DFBB68F1}" sibTransId="{533E8E43-68C4-40FC-BABD-C1DFE4574E0F}"/>
    <dgm:cxn modelId="{57020E92-23CC-49B1-A41B-37B6F8DF28F0}" srcId="{A9539A7E-0B95-4A1D-B66C-C83DCA41D0E2}" destId="{D6C9335B-00E9-4B74-A54B-C8FC512C0073}" srcOrd="6" destOrd="0" parTransId="{FC0CA183-46C1-49DA-A711-0D74B919D5C5}" sibTransId="{695EBE0C-481E-446A-9849-721E00B0B85D}"/>
    <dgm:cxn modelId="{D8112199-142F-4580-B2CF-5EA0185BDC9A}" srcId="{16F3E892-4B4D-4E9B-A2E5-03D6DA8D09DF}" destId="{CFF60351-1FD7-4EE9-B5DF-3F3407B2450C}" srcOrd="1" destOrd="0" parTransId="{4387726F-109A-490A-992E-C57CF3661EBD}" sibTransId="{6F35DDE7-70EE-4ECA-A990-027D15725EE3}"/>
    <dgm:cxn modelId="{A4F1D79D-12B0-4462-AA16-CFD9C563110D}" srcId="{D05616A4-ED52-465E-85E2-09A62F81E2DF}" destId="{BA0CABFB-3855-48FD-B362-45A1BFB5BFA7}" srcOrd="1" destOrd="0" parTransId="{31C1D8CC-8308-43F2-B016-7A23B082A10C}" sibTransId="{7864B711-3D47-42C1-B13F-E4A75EC801F2}"/>
    <dgm:cxn modelId="{75D5D9A9-2A8C-409D-B113-F5B47637182B}" type="presOf" srcId="{FA9F9BCB-600E-47ED-8C67-CB9B9FB68B9D}" destId="{3A3824FC-7474-4548-A7BF-0EBC21085C30}" srcOrd="0" destOrd="0" presId="urn:microsoft.com/office/officeart/2005/8/layout/chevron2"/>
    <dgm:cxn modelId="{5EC334AF-9490-442B-A1F1-F1F21B9826F1}" type="presOf" srcId="{BA0CABFB-3855-48FD-B362-45A1BFB5BFA7}" destId="{10ADF363-32A5-4FF5-A407-3B54766664B2}" srcOrd="0" destOrd="1" presId="urn:microsoft.com/office/officeart/2005/8/layout/chevron2"/>
    <dgm:cxn modelId="{9FF305B5-61AB-4328-ACE1-8C6602B84B34}" type="presOf" srcId="{17C6A172-A219-4385-9B8E-807D7D8BEE77}" destId="{36674D70-DBAB-47D4-97CA-C4FDA12A9F28}" srcOrd="0" destOrd="1" presId="urn:microsoft.com/office/officeart/2005/8/layout/chevron2"/>
    <dgm:cxn modelId="{BEC0E2BE-9A80-4737-B9FC-7D1474533595}" type="presOf" srcId="{A9539A7E-0B95-4A1D-B66C-C83DCA41D0E2}" destId="{4EE88FE5-3903-4CA9-849A-3F578F61579D}" srcOrd="0" destOrd="0" presId="urn:microsoft.com/office/officeart/2005/8/layout/chevron2"/>
    <dgm:cxn modelId="{418A1DBF-9B3E-42F6-AD80-E6D040D91442}" srcId="{D6C9335B-00E9-4B74-A54B-C8FC512C0073}" destId="{68DB6C8A-3D83-41C4-BB54-F94071ABBDEF}" srcOrd="1" destOrd="0" parTransId="{4F6495BE-E007-440F-879F-591F3BB7F9C0}" sibTransId="{8B046215-7EAC-4458-8F8B-3B0D19BD11FA}"/>
    <dgm:cxn modelId="{5D52CFC9-0C73-4348-9E60-B983103AEF6A}" srcId="{A9539A7E-0B95-4A1D-B66C-C83DCA41D0E2}" destId="{C74CB2F7-3957-46CE-82EF-DA6B1BD248C7}" srcOrd="1" destOrd="0" parTransId="{CF5B6582-E06A-407B-9EBE-9218C02B2A20}" sibTransId="{D0A38EEB-1892-4562-8759-4A53BCD12392}"/>
    <dgm:cxn modelId="{D503E8D0-C4DA-4882-BCF4-FF39CE5F3143}" srcId="{FA9F9BCB-600E-47ED-8C67-CB9B9FB68B9D}" destId="{9CA41FE6-2910-4388-AE56-6409F15EC898}" srcOrd="1" destOrd="0" parTransId="{D8DC01B5-364B-4BEA-9605-652AE2596D35}" sibTransId="{173487C2-C9D5-49B3-8F53-535E80E42DA1}"/>
    <dgm:cxn modelId="{AAAAFBD9-9114-4124-8586-2065A87DEF6E}" srcId="{B6C4495C-69F6-4459-9B6A-DFE0AC68A38C}" destId="{2D49BF8B-FD94-4B53-83C6-7AA5C5FA1D7F}" srcOrd="0" destOrd="0" parTransId="{26345291-24EC-447A-A484-3C4059244BAE}" sibTransId="{5C48F113-9F58-435B-9595-8116AA2E7DF8}"/>
    <dgm:cxn modelId="{15317CDA-285C-4F9C-80B0-118C1CB1E544}" srcId="{A9539A7E-0B95-4A1D-B66C-C83DCA41D0E2}" destId="{16F3E892-4B4D-4E9B-A2E5-03D6DA8D09DF}" srcOrd="5" destOrd="0" parTransId="{59345216-B83F-40D6-879B-D4E06494405C}" sibTransId="{0C3A9930-2E22-4457-A048-5ECB9C586D2A}"/>
    <dgm:cxn modelId="{035847E9-EF6F-4F21-9F38-98E3EC2111B8}" type="presOf" srcId="{B7A92173-EA4D-41E8-96FC-82AB31F22074}" destId="{FC4C3918-E62B-408F-A23B-7EBF32318DF6}" srcOrd="0" destOrd="0" presId="urn:microsoft.com/office/officeart/2005/8/layout/chevron2"/>
    <dgm:cxn modelId="{AC15EBEA-C676-4E5F-A62C-39A337D00374}" type="presOf" srcId="{16F3E892-4B4D-4E9B-A2E5-03D6DA8D09DF}" destId="{0EB76632-926D-4614-853F-621E8CB47BB2}" srcOrd="0" destOrd="0" presId="urn:microsoft.com/office/officeart/2005/8/layout/chevron2"/>
    <dgm:cxn modelId="{ABF573F9-0B6E-4BDF-B626-E8EE4EF58448}" srcId="{16F3E892-4B4D-4E9B-A2E5-03D6DA8D09DF}" destId="{68C443D2-F11E-4959-A3F3-C924F01CDF49}" srcOrd="0" destOrd="0" parTransId="{FF996CF4-202E-4F85-B7A9-41E4683D7B0C}" sibTransId="{B0B33017-9C64-499A-B0FD-0E3C8418D089}"/>
    <dgm:cxn modelId="{1FA0E8FC-DBF4-4F29-927A-846C81FAF6A6}" srcId="{C74CB2F7-3957-46CE-82EF-DA6B1BD248C7}" destId="{494D782B-CEC4-4035-A4F5-4F175F249DA0}" srcOrd="0" destOrd="0" parTransId="{33C6B97C-9FAF-4A17-9438-7EE5F4D3E817}" sibTransId="{EA7DF420-F94E-47AE-9327-3C036CB11AC7}"/>
    <dgm:cxn modelId="{B10AD8FE-66EE-490F-8D37-A554CFA8C113}" type="presOf" srcId="{9593D403-DBB2-4447-9A08-B0FB28014B90}" destId="{1CC40D51-0EDB-4864-95DE-74354498C4DF}" srcOrd="0" destOrd="0" presId="urn:microsoft.com/office/officeart/2005/8/layout/chevron2"/>
    <dgm:cxn modelId="{F522D989-25D6-405B-84E9-CA7AE90DB864}" type="presParOf" srcId="{4EE88FE5-3903-4CA9-849A-3F578F61579D}" destId="{CB2F1A01-8984-45E3-B91D-46DC85B8114B}" srcOrd="0" destOrd="0" presId="urn:microsoft.com/office/officeart/2005/8/layout/chevron2"/>
    <dgm:cxn modelId="{B0DC7016-EE91-4B1C-852B-57292B8D7ADE}" type="presParOf" srcId="{CB2F1A01-8984-45E3-B91D-46DC85B8114B}" destId="{E57D87EB-EBA4-4812-8CD2-09D48B36B71B}" srcOrd="0" destOrd="0" presId="urn:microsoft.com/office/officeart/2005/8/layout/chevron2"/>
    <dgm:cxn modelId="{A48933AB-FBE6-42F9-A13C-DB4400EBA677}" type="presParOf" srcId="{CB2F1A01-8984-45E3-B91D-46DC85B8114B}" destId="{FC4C3918-E62B-408F-A23B-7EBF32318DF6}" srcOrd="1" destOrd="0" presId="urn:microsoft.com/office/officeart/2005/8/layout/chevron2"/>
    <dgm:cxn modelId="{1C5ACF71-6A0D-4ADD-B5F0-C0FF191F27EF}" type="presParOf" srcId="{4EE88FE5-3903-4CA9-849A-3F578F61579D}" destId="{05BAD4FB-7F2F-43A7-B493-08C7E491657D}" srcOrd="1" destOrd="0" presId="urn:microsoft.com/office/officeart/2005/8/layout/chevron2"/>
    <dgm:cxn modelId="{568625DE-CD6E-4080-9EE7-F9B4715A7BE8}" type="presParOf" srcId="{4EE88FE5-3903-4CA9-849A-3F578F61579D}" destId="{118A34E2-93F0-4235-A831-C08995E7EE21}" srcOrd="2" destOrd="0" presId="urn:microsoft.com/office/officeart/2005/8/layout/chevron2"/>
    <dgm:cxn modelId="{23FF845C-C4B4-405F-AA97-7D052F507D45}" type="presParOf" srcId="{118A34E2-93F0-4235-A831-C08995E7EE21}" destId="{CDED11F5-5DDA-4E78-8844-94B47354C1DC}" srcOrd="0" destOrd="0" presId="urn:microsoft.com/office/officeart/2005/8/layout/chevron2"/>
    <dgm:cxn modelId="{CAB5E737-3B31-4444-B845-8014BBBA1AAA}" type="presParOf" srcId="{118A34E2-93F0-4235-A831-C08995E7EE21}" destId="{36674D70-DBAB-47D4-97CA-C4FDA12A9F28}" srcOrd="1" destOrd="0" presId="urn:microsoft.com/office/officeart/2005/8/layout/chevron2"/>
    <dgm:cxn modelId="{FA393CB1-8F4E-4ADF-970F-80428F3A04AB}" type="presParOf" srcId="{4EE88FE5-3903-4CA9-849A-3F578F61579D}" destId="{F755F76E-B6E9-4156-9177-BFA99F3EC8F3}" srcOrd="3" destOrd="0" presId="urn:microsoft.com/office/officeart/2005/8/layout/chevron2"/>
    <dgm:cxn modelId="{C9618880-959A-4AEA-A7E3-5C6194BAF12F}" type="presParOf" srcId="{4EE88FE5-3903-4CA9-849A-3F578F61579D}" destId="{A0438094-A6AD-4FF9-9A90-536E78D86AAF}" srcOrd="4" destOrd="0" presId="urn:microsoft.com/office/officeart/2005/8/layout/chevron2"/>
    <dgm:cxn modelId="{0435B9F6-01EB-4353-999E-FD5C300B975E}" type="presParOf" srcId="{A0438094-A6AD-4FF9-9A90-536E78D86AAF}" destId="{3A3824FC-7474-4548-A7BF-0EBC21085C30}" srcOrd="0" destOrd="0" presId="urn:microsoft.com/office/officeart/2005/8/layout/chevron2"/>
    <dgm:cxn modelId="{223DAE2F-BED3-40E7-A9CD-F2BDC5191FE5}" type="presParOf" srcId="{A0438094-A6AD-4FF9-9A90-536E78D86AAF}" destId="{C938F622-FDD4-40AC-9A1B-7A099286D83C}" srcOrd="1" destOrd="0" presId="urn:microsoft.com/office/officeart/2005/8/layout/chevron2"/>
    <dgm:cxn modelId="{F6FA239B-4B83-4208-8AE2-5CD7BA181568}" type="presParOf" srcId="{4EE88FE5-3903-4CA9-849A-3F578F61579D}" destId="{658DC922-3380-494E-84E6-762AFB68AECB}" srcOrd="5" destOrd="0" presId="urn:microsoft.com/office/officeart/2005/8/layout/chevron2"/>
    <dgm:cxn modelId="{E74459F7-7595-4195-9135-8F146FDE4991}" type="presParOf" srcId="{4EE88FE5-3903-4CA9-849A-3F578F61579D}" destId="{59ABC652-B046-410F-A7C1-4C533AE0B784}" srcOrd="6" destOrd="0" presId="urn:microsoft.com/office/officeart/2005/8/layout/chevron2"/>
    <dgm:cxn modelId="{8BEC2B98-F1F0-4A88-9F5B-2621BC48CBF2}" type="presParOf" srcId="{59ABC652-B046-410F-A7C1-4C533AE0B784}" destId="{B553CC7E-926B-4690-AB57-A8C566ED1F12}" srcOrd="0" destOrd="0" presId="urn:microsoft.com/office/officeart/2005/8/layout/chevron2"/>
    <dgm:cxn modelId="{3B598F87-BD36-4CEC-AB6C-3372F98EB6B8}" type="presParOf" srcId="{59ABC652-B046-410F-A7C1-4C533AE0B784}" destId="{10ADF363-32A5-4FF5-A407-3B54766664B2}" srcOrd="1" destOrd="0" presId="urn:microsoft.com/office/officeart/2005/8/layout/chevron2"/>
    <dgm:cxn modelId="{F6135725-8B0E-49F3-B444-16180CC0E504}" type="presParOf" srcId="{4EE88FE5-3903-4CA9-849A-3F578F61579D}" destId="{1AB6FC0A-D37E-448E-988D-DAB206F46184}" srcOrd="7" destOrd="0" presId="urn:microsoft.com/office/officeart/2005/8/layout/chevron2"/>
    <dgm:cxn modelId="{3AD1F02F-7062-490D-8611-C13D96C53DC1}" type="presParOf" srcId="{4EE88FE5-3903-4CA9-849A-3F578F61579D}" destId="{3865FF4B-D500-4298-9142-AF5EB46AD866}" srcOrd="8" destOrd="0" presId="urn:microsoft.com/office/officeart/2005/8/layout/chevron2"/>
    <dgm:cxn modelId="{3E8F3258-6847-49FB-831F-62589AA3B3E3}" type="presParOf" srcId="{3865FF4B-D500-4298-9142-AF5EB46AD866}" destId="{7823AA63-29F8-415C-9571-C8EEB18F68A8}" srcOrd="0" destOrd="0" presId="urn:microsoft.com/office/officeart/2005/8/layout/chevron2"/>
    <dgm:cxn modelId="{416EA759-8873-4C16-8822-C41E1C5FD682}" type="presParOf" srcId="{3865FF4B-D500-4298-9142-AF5EB46AD866}" destId="{1CC40D51-0EDB-4864-95DE-74354498C4DF}" srcOrd="1" destOrd="0" presId="urn:microsoft.com/office/officeart/2005/8/layout/chevron2"/>
    <dgm:cxn modelId="{949BCEAC-AAE6-4FE6-BD45-D04748F73032}" type="presParOf" srcId="{4EE88FE5-3903-4CA9-849A-3F578F61579D}" destId="{A0270265-D5A8-416B-9183-5B86FE0311DD}" srcOrd="9" destOrd="0" presId="urn:microsoft.com/office/officeart/2005/8/layout/chevron2"/>
    <dgm:cxn modelId="{C6D7FDF6-8D0B-4C4B-A01B-821A04FA44BF}" type="presParOf" srcId="{4EE88FE5-3903-4CA9-849A-3F578F61579D}" destId="{87AFB62D-6EF0-4E4A-89FA-F9DB36E3FC19}" srcOrd="10" destOrd="0" presId="urn:microsoft.com/office/officeart/2005/8/layout/chevron2"/>
    <dgm:cxn modelId="{0BFBA623-42DF-4A83-83A6-3CFBC2E32224}" type="presParOf" srcId="{87AFB62D-6EF0-4E4A-89FA-F9DB36E3FC19}" destId="{0EB76632-926D-4614-853F-621E8CB47BB2}" srcOrd="0" destOrd="0" presId="urn:microsoft.com/office/officeart/2005/8/layout/chevron2"/>
    <dgm:cxn modelId="{78AC1280-19E3-4DDC-BD00-357B918646B4}" type="presParOf" srcId="{87AFB62D-6EF0-4E4A-89FA-F9DB36E3FC19}" destId="{5DB1621D-CFD3-4B39-84F5-8E956ED259BC}" srcOrd="1" destOrd="0" presId="urn:microsoft.com/office/officeart/2005/8/layout/chevron2"/>
    <dgm:cxn modelId="{0FB8B181-D331-4201-A377-2E795DE886F0}" type="presParOf" srcId="{4EE88FE5-3903-4CA9-849A-3F578F61579D}" destId="{18637D65-5D7E-44D1-8D66-E0F41BA6EFC3}" srcOrd="11" destOrd="0" presId="urn:microsoft.com/office/officeart/2005/8/layout/chevron2"/>
    <dgm:cxn modelId="{AFA4DFC4-A968-46DE-A643-03FBB7F0A396}" type="presParOf" srcId="{4EE88FE5-3903-4CA9-849A-3F578F61579D}" destId="{46334C13-04F9-4230-BF9F-F2E0811DA8D8}" srcOrd="12" destOrd="0" presId="urn:microsoft.com/office/officeart/2005/8/layout/chevron2"/>
    <dgm:cxn modelId="{1AABFF26-280E-451E-AC44-8E2EC5DA4EBA}" type="presParOf" srcId="{46334C13-04F9-4230-BF9F-F2E0811DA8D8}" destId="{5E8022DA-2599-427F-BC7C-662E4E6D54EF}" srcOrd="0" destOrd="0" presId="urn:microsoft.com/office/officeart/2005/8/layout/chevron2"/>
    <dgm:cxn modelId="{4A8B4E3D-E58B-4291-A7FE-0836D22743D6}" type="presParOf" srcId="{46334C13-04F9-4230-BF9F-F2E0811DA8D8}" destId="{A25A6377-845F-4405-8C37-422B2D47EA46}" srcOrd="1" destOrd="0" presId="urn:microsoft.com/office/officeart/2005/8/layout/chevron2"/>
    <dgm:cxn modelId="{CDA83780-88A6-40ED-81ED-D04067B002DB}" type="presParOf" srcId="{4EE88FE5-3903-4CA9-849A-3F578F61579D}" destId="{C6FE3EFD-3B8F-44C4-AF87-C96C0D156DCD}" srcOrd="13" destOrd="0" presId="urn:microsoft.com/office/officeart/2005/8/layout/chevron2"/>
    <dgm:cxn modelId="{4652FD61-E2E8-4F36-9AE9-9F08DBCBB984}" type="presParOf" srcId="{4EE88FE5-3903-4CA9-849A-3F578F61579D}" destId="{43C3ACC7-C556-4251-A30B-38D4EFFA2A1F}" srcOrd="14" destOrd="0" presId="urn:microsoft.com/office/officeart/2005/8/layout/chevron2"/>
    <dgm:cxn modelId="{75EABF89-05C3-4053-88D3-F3F1C5D054BE}" type="presParOf" srcId="{43C3ACC7-C556-4251-A30B-38D4EFFA2A1F}" destId="{6D434D46-D921-4AF0-9955-75F7DC5A169E}" srcOrd="0" destOrd="0" presId="urn:microsoft.com/office/officeart/2005/8/layout/chevron2"/>
    <dgm:cxn modelId="{0CF89E6A-B67F-4280-868F-656CCB42BC25}" type="presParOf" srcId="{43C3ACC7-C556-4251-A30B-38D4EFFA2A1F}" destId="{D913BA64-0445-479A-A8B7-C1ADEE9BE11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D87EB-EBA4-4812-8CD2-09D48B36B71B}">
      <dsp:nvSpPr>
        <dsp:cNvPr id="0" name=""/>
        <dsp:cNvSpPr/>
      </dsp:nvSpPr>
      <dsp:spPr>
        <a:xfrm rot="5400000">
          <a:off x="-86829" y="87006"/>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a:t>
          </a:r>
        </a:p>
      </dsp:txBody>
      <dsp:txXfrm rot="-5400000">
        <a:off x="0" y="202778"/>
        <a:ext cx="405202" cy="173658"/>
      </dsp:txXfrm>
    </dsp:sp>
    <dsp:sp modelId="{FC4C3918-E62B-408F-A23B-7EBF32318DF6}">
      <dsp:nvSpPr>
        <dsp:cNvPr id="0" name=""/>
        <dsp:cNvSpPr/>
      </dsp:nvSpPr>
      <dsp:spPr>
        <a:xfrm rot="5400000">
          <a:off x="2797268" y="-2391888"/>
          <a:ext cx="376259" cy="51603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U.S. Employer identifies need for MLS</a:t>
          </a:r>
        </a:p>
      </dsp:txBody>
      <dsp:txXfrm rot="-5400000">
        <a:off x="405203" y="18544"/>
        <a:ext cx="5142024" cy="339525"/>
      </dsp:txXfrm>
    </dsp:sp>
    <dsp:sp modelId="{CDED11F5-5DDA-4E78-8844-94B47354C1DC}">
      <dsp:nvSpPr>
        <dsp:cNvPr id="0" name=""/>
        <dsp:cNvSpPr/>
      </dsp:nvSpPr>
      <dsp:spPr>
        <a:xfrm rot="5400000">
          <a:off x="-86829" y="590275"/>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2</a:t>
          </a:r>
        </a:p>
      </dsp:txBody>
      <dsp:txXfrm rot="-5400000">
        <a:off x="0" y="706047"/>
        <a:ext cx="405202" cy="173658"/>
      </dsp:txXfrm>
    </dsp:sp>
    <dsp:sp modelId="{36674D70-DBAB-47D4-97CA-C4FDA12A9F28}">
      <dsp:nvSpPr>
        <dsp:cNvPr id="0" name=""/>
        <dsp:cNvSpPr/>
      </dsp:nvSpPr>
      <dsp:spPr>
        <a:xfrm rot="5400000">
          <a:off x="2797268" y="-1888619"/>
          <a:ext cx="376259" cy="51603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Employer files Labor Condition Application (LCA) with U.S. DOL</a:t>
          </a:r>
        </a:p>
        <a:p>
          <a:pPr marL="57150" lvl="1" indent="-57150" algn="l" defTabSz="444500">
            <a:lnSpc>
              <a:spcPct val="90000"/>
            </a:lnSpc>
            <a:spcBef>
              <a:spcPct val="0"/>
            </a:spcBef>
            <a:spcAft>
              <a:spcPct val="15000"/>
            </a:spcAft>
            <a:buChar char="•"/>
          </a:pPr>
          <a:r>
            <a:rPr lang="en-US" sz="1000" kern="1200" dirty="0"/>
            <a:t>(Time: Varies (1 week to &gt;6months)</a:t>
          </a:r>
        </a:p>
      </dsp:txBody>
      <dsp:txXfrm rot="-5400000">
        <a:off x="405203" y="521813"/>
        <a:ext cx="5142024" cy="339525"/>
      </dsp:txXfrm>
    </dsp:sp>
    <dsp:sp modelId="{3A3824FC-7474-4548-A7BF-0EBC21085C30}">
      <dsp:nvSpPr>
        <dsp:cNvPr id="0" name=""/>
        <dsp:cNvSpPr/>
      </dsp:nvSpPr>
      <dsp:spPr>
        <a:xfrm rot="5400000">
          <a:off x="-86829" y="1093544"/>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3</a:t>
          </a:r>
        </a:p>
      </dsp:txBody>
      <dsp:txXfrm rot="-5400000">
        <a:off x="0" y="1209316"/>
        <a:ext cx="405202" cy="173658"/>
      </dsp:txXfrm>
    </dsp:sp>
    <dsp:sp modelId="{C938F622-FDD4-40AC-9A1B-7A099286D83C}">
      <dsp:nvSpPr>
        <dsp:cNvPr id="0" name=""/>
        <dsp:cNvSpPr/>
      </dsp:nvSpPr>
      <dsp:spPr>
        <a:xfrm rot="5400000">
          <a:off x="2797268" y="-1385350"/>
          <a:ext cx="376259" cy="51603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Employer files H-1B Petition (Form I-129) with USCIS</a:t>
          </a:r>
        </a:p>
        <a:p>
          <a:pPr marL="57150" lvl="1" indent="-57150" algn="l" defTabSz="444500">
            <a:lnSpc>
              <a:spcPct val="90000"/>
            </a:lnSpc>
            <a:spcBef>
              <a:spcPct val="0"/>
            </a:spcBef>
            <a:spcAft>
              <a:spcPct val="15000"/>
            </a:spcAft>
            <a:buChar char="•"/>
          </a:pPr>
          <a:r>
            <a:rPr lang="en-US" sz="1000" kern="1200" dirty="0"/>
            <a:t>(Time: 2 to &gt;6mos or &lt;15 days with Premium Processing)</a:t>
          </a:r>
        </a:p>
      </dsp:txBody>
      <dsp:txXfrm rot="-5400000">
        <a:off x="405203" y="1025082"/>
        <a:ext cx="5142024" cy="339525"/>
      </dsp:txXfrm>
    </dsp:sp>
    <dsp:sp modelId="{B553CC7E-926B-4690-AB57-A8C566ED1F12}">
      <dsp:nvSpPr>
        <dsp:cNvPr id="0" name=""/>
        <dsp:cNvSpPr/>
      </dsp:nvSpPr>
      <dsp:spPr>
        <a:xfrm rot="5400000">
          <a:off x="-86829" y="1596814"/>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4</a:t>
          </a:r>
        </a:p>
      </dsp:txBody>
      <dsp:txXfrm rot="-5400000">
        <a:off x="0" y="1712586"/>
        <a:ext cx="405202" cy="173658"/>
      </dsp:txXfrm>
    </dsp:sp>
    <dsp:sp modelId="{10ADF363-32A5-4FF5-A407-3B54766664B2}">
      <dsp:nvSpPr>
        <dsp:cNvPr id="0" name=""/>
        <dsp:cNvSpPr/>
      </dsp:nvSpPr>
      <dsp:spPr>
        <a:xfrm rot="5400000">
          <a:off x="2797268" y="-882080"/>
          <a:ext cx="376259" cy="51603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USCIS reviews petition and issues decision</a:t>
          </a:r>
        </a:p>
        <a:p>
          <a:pPr marL="57150" lvl="1" indent="-57150" algn="l" defTabSz="444500">
            <a:lnSpc>
              <a:spcPct val="90000"/>
            </a:lnSpc>
            <a:spcBef>
              <a:spcPct val="0"/>
            </a:spcBef>
            <a:spcAft>
              <a:spcPct val="15000"/>
            </a:spcAft>
            <a:buChar char="•"/>
          </a:pPr>
          <a:r>
            <a:rPr lang="en-US" sz="1000" kern="1200" dirty="0"/>
            <a:t>(Time: 2 to &gt;6mos or &lt;15 days with Premium Processing)</a:t>
          </a:r>
        </a:p>
      </dsp:txBody>
      <dsp:txXfrm rot="-5400000">
        <a:off x="405203" y="1528352"/>
        <a:ext cx="5142024" cy="339525"/>
      </dsp:txXfrm>
    </dsp:sp>
    <dsp:sp modelId="{7823AA63-29F8-415C-9571-C8EEB18F68A8}">
      <dsp:nvSpPr>
        <dsp:cNvPr id="0" name=""/>
        <dsp:cNvSpPr/>
      </dsp:nvSpPr>
      <dsp:spPr>
        <a:xfrm rot="5400000">
          <a:off x="-86829" y="2100083"/>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5</a:t>
          </a:r>
        </a:p>
      </dsp:txBody>
      <dsp:txXfrm rot="-5400000">
        <a:off x="0" y="2215855"/>
        <a:ext cx="405202" cy="173658"/>
      </dsp:txXfrm>
    </dsp:sp>
    <dsp:sp modelId="{1CC40D51-0EDB-4864-95DE-74354498C4DF}">
      <dsp:nvSpPr>
        <dsp:cNvPr id="0" name=""/>
        <dsp:cNvSpPr/>
      </dsp:nvSpPr>
      <dsp:spPr>
        <a:xfrm rot="5400000">
          <a:off x="2797268" y="-378811"/>
          <a:ext cx="376259" cy="51603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If Approved:  Receive H-1B Approval Notice (Form I-797)</a:t>
          </a:r>
        </a:p>
        <a:p>
          <a:pPr marL="57150" lvl="1" indent="-57150" algn="l" defTabSz="444500">
            <a:lnSpc>
              <a:spcPct val="90000"/>
            </a:lnSpc>
            <a:spcBef>
              <a:spcPct val="0"/>
            </a:spcBef>
            <a:spcAft>
              <a:spcPct val="15000"/>
            </a:spcAft>
            <a:buChar char="•"/>
          </a:pPr>
          <a:r>
            <a:rPr lang="en-US" sz="1000" kern="1200" dirty="0"/>
            <a:t>(Time: 1 to 2 weeks)</a:t>
          </a:r>
        </a:p>
      </dsp:txBody>
      <dsp:txXfrm rot="-5400000">
        <a:off x="405203" y="2031621"/>
        <a:ext cx="5142024" cy="339525"/>
      </dsp:txXfrm>
    </dsp:sp>
    <dsp:sp modelId="{0EB76632-926D-4614-853F-621E8CB47BB2}">
      <dsp:nvSpPr>
        <dsp:cNvPr id="0" name=""/>
        <dsp:cNvSpPr/>
      </dsp:nvSpPr>
      <dsp:spPr>
        <a:xfrm rot="5400000">
          <a:off x="-86829" y="2603352"/>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6</a:t>
          </a:r>
        </a:p>
      </dsp:txBody>
      <dsp:txXfrm rot="-5400000">
        <a:off x="0" y="2719124"/>
        <a:ext cx="405202" cy="173658"/>
      </dsp:txXfrm>
    </dsp:sp>
    <dsp:sp modelId="{5DB1621D-CFD3-4B39-84F5-8E956ED259BC}">
      <dsp:nvSpPr>
        <dsp:cNvPr id="0" name=""/>
        <dsp:cNvSpPr/>
      </dsp:nvSpPr>
      <dsp:spPr>
        <a:xfrm rot="5400000">
          <a:off x="2797268" y="124457"/>
          <a:ext cx="376259" cy="51603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Foreign MLS Applies for H-1B Visa Interview &amp; Stamping at U.S. Embassy or Consulate</a:t>
          </a:r>
        </a:p>
        <a:p>
          <a:pPr marL="57150" lvl="1" indent="-57150" algn="l" defTabSz="444500">
            <a:lnSpc>
              <a:spcPct val="90000"/>
            </a:lnSpc>
            <a:spcBef>
              <a:spcPct val="0"/>
            </a:spcBef>
            <a:spcAft>
              <a:spcPct val="15000"/>
            </a:spcAft>
            <a:buChar char="•"/>
          </a:pPr>
          <a:r>
            <a:rPr lang="en-US" sz="1000" kern="1200" dirty="0"/>
            <a:t>(Time: 2 to 4 weeks depending on embassy/consulate availability)</a:t>
          </a:r>
        </a:p>
      </dsp:txBody>
      <dsp:txXfrm rot="-5400000">
        <a:off x="405203" y="2534890"/>
        <a:ext cx="5142024" cy="339525"/>
      </dsp:txXfrm>
    </dsp:sp>
    <dsp:sp modelId="{5E8022DA-2599-427F-BC7C-662E4E6D54EF}">
      <dsp:nvSpPr>
        <dsp:cNvPr id="0" name=""/>
        <dsp:cNvSpPr/>
      </dsp:nvSpPr>
      <dsp:spPr>
        <a:xfrm rot="5400000">
          <a:off x="-86829" y="3106621"/>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7</a:t>
          </a:r>
        </a:p>
      </dsp:txBody>
      <dsp:txXfrm rot="-5400000">
        <a:off x="0" y="3222393"/>
        <a:ext cx="405202" cy="173658"/>
      </dsp:txXfrm>
    </dsp:sp>
    <dsp:sp modelId="{A25A6377-845F-4405-8C37-422B2D47EA46}">
      <dsp:nvSpPr>
        <dsp:cNvPr id="0" name=""/>
        <dsp:cNvSpPr/>
      </dsp:nvSpPr>
      <dsp:spPr>
        <a:xfrm rot="5400000">
          <a:off x="2797268" y="627726"/>
          <a:ext cx="376259" cy="51603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Visa Issued, Processing of Originating Country Requirement(s) and Entry to the U.S.</a:t>
          </a:r>
        </a:p>
        <a:p>
          <a:pPr marL="57150" lvl="1" indent="-57150" algn="l" defTabSz="444500">
            <a:lnSpc>
              <a:spcPct val="90000"/>
            </a:lnSpc>
            <a:spcBef>
              <a:spcPct val="0"/>
            </a:spcBef>
            <a:spcAft>
              <a:spcPct val="15000"/>
            </a:spcAft>
            <a:buChar char="•"/>
          </a:pPr>
          <a:r>
            <a:rPr lang="en-US" sz="1000" kern="1200" dirty="0"/>
            <a:t>(Time: Visa issuance 1 week after interview; Country Requirement: Varies 2 to 4 weeks)</a:t>
          </a:r>
        </a:p>
      </dsp:txBody>
      <dsp:txXfrm rot="-5400000">
        <a:off x="405203" y="3038159"/>
        <a:ext cx="5142024" cy="339525"/>
      </dsp:txXfrm>
    </dsp:sp>
    <dsp:sp modelId="{6D434D46-D921-4AF0-9955-75F7DC5A169E}">
      <dsp:nvSpPr>
        <dsp:cNvPr id="0" name=""/>
        <dsp:cNvSpPr/>
      </dsp:nvSpPr>
      <dsp:spPr>
        <a:xfrm rot="5400000">
          <a:off x="-86829" y="3609891"/>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8</a:t>
          </a:r>
        </a:p>
      </dsp:txBody>
      <dsp:txXfrm rot="-5400000">
        <a:off x="0" y="3725663"/>
        <a:ext cx="405202" cy="173658"/>
      </dsp:txXfrm>
    </dsp:sp>
    <dsp:sp modelId="{D913BA64-0445-479A-A8B7-C1ADEE9BE119}">
      <dsp:nvSpPr>
        <dsp:cNvPr id="0" name=""/>
        <dsp:cNvSpPr/>
      </dsp:nvSpPr>
      <dsp:spPr>
        <a:xfrm rot="5400000">
          <a:off x="2797268" y="1130995"/>
          <a:ext cx="376259" cy="51603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Begin employment as MLS under H-1B Status</a:t>
          </a:r>
        </a:p>
        <a:p>
          <a:pPr marL="57150" lvl="1" indent="-57150" algn="l" defTabSz="444500">
            <a:lnSpc>
              <a:spcPct val="90000"/>
            </a:lnSpc>
            <a:spcBef>
              <a:spcPct val="0"/>
            </a:spcBef>
            <a:spcAft>
              <a:spcPct val="15000"/>
            </a:spcAft>
            <a:buChar char="•"/>
          </a:pPr>
          <a:r>
            <a:rPr lang="en-US" sz="1000" kern="1200" dirty="0"/>
            <a:t>Start Date: As listed on USCIS Approval Notice</a:t>
          </a:r>
        </a:p>
      </dsp:txBody>
      <dsp:txXfrm rot="-5400000">
        <a:off x="405203" y="3541428"/>
        <a:ext cx="5142024" cy="339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D87EB-EBA4-4812-8CD2-09D48B36B71B}">
      <dsp:nvSpPr>
        <dsp:cNvPr id="0" name=""/>
        <dsp:cNvSpPr/>
      </dsp:nvSpPr>
      <dsp:spPr>
        <a:xfrm rot="5400000">
          <a:off x="-86829" y="87006"/>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a:t>
          </a:r>
        </a:p>
      </dsp:txBody>
      <dsp:txXfrm rot="-5400000">
        <a:off x="0" y="202778"/>
        <a:ext cx="405202" cy="173658"/>
      </dsp:txXfrm>
    </dsp:sp>
    <dsp:sp modelId="{FC4C3918-E62B-408F-A23B-7EBF32318DF6}">
      <dsp:nvSpPr>
        <dsp:cNvPr id="0" name=""/>
        <dsp:cNvSpPr/>
      </dsp:nvSpPr>
      <dsp:spPr>
        <a:xfrm rot="5400000">
          <a:off x="3027034" y="-2621654"/>
          <a:ext cx="376259" cy="56199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U.S. Employer offers permanent MLS position</a:t>
          </a:r>
        </a:p>
      </dsp:txBody>
      <dsp:txXfrm rot="-5400000">
        <a:off x="405203" y="18544"/>
        <a:ext cx="5601556" cy="339525"/>
      </dsp:txXfrm>
    </dsp:sp>
    <dsp:sp modelId="{CDED11F5-5DDA-4E78-8844-94B47354C1DC}">
      <dsp:nvSpPr>
        <dsp:cNvPr id="0" name=""/>
        <dsp:cNvSpPr/>
      </dsp:nvSpPr>
      <dsp:spPr>
        <a:xfrm rot="5400000">
          <a:off x="-86829" y="590275"/>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2</a:t>
          </a:r>
        </a:p>
      </dsp:txBody>
      <dsp:txXfrm rot="-5400000">
        <a:off x="0" y="706047"/>
        <a:ext cx="405202" cy="173658"/>
      </dsp:txXfrm>
    </dsp:sp>
    <dsp:sp modelId="{36674D70-DBAB-47D4-97CA-C4FDA12A9F28}">
      <dsp:nvSpPr>
        <dsp:cNvPr id="0" name=""/>
        <dsp:cNvSpPr/>
      </dsp:nvSpPr>
      <dsp:spPr>
        <a:xfrm rot="5400000">
          <a:off x="3027034" y="-2118385"/>
          <a:ext cx="376259" cy="56199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Employer files PERM Labor Condition Application (LCA) with U.S. DOL</a:t>
          </a:r>
        </a:p>
        <a:p>
          <a:pPr marL="57150" lvl="1" indent="-57150" algn="l" defTabSz="355600">
            <a:lnSpc>
              <a:spcPct val="90000"/>
            </a:lnSpc>
            <a:spcBef>
              <a:spcPct val="0"/>
            </a:spcBef>
            <a:spcAft>
              <a:spcPct val="15000"/>
            </a:spcAft>
            <a:buChar char="•"/>
          </a:pPr>
          <a:r>
            <a:rPr lang="en-US" sz="800" kern="1200" dirty="0"/>
            <a:t>(Time: Varies (6 months to &gt;9 months)</a:t>
          </a:r>
        </a:p>
      </dsp:txBody>
      <dsp:txXfrm rot="-5400000">
        <a:off x="405203" y="521813"/>
        <a:ext cx="5601556" cy="339525"/>
      </dsp:txXfrm>
    </dsp:sp>
    <dsp:sp modelId="{3A3824FC-7474-4548-A7BF-0EBC21085C30}">
      <dsp:nvSpPr>
        <dsp:cNvPr id="0" name=""/>
        <dsp:cNvSpPr/>
      </dsp:nvSpPr>
      <dsp:spPr>
        <a:xfrm rot="5400000">
          <a:off x="-86829" y="1093544"/>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3</a:t>
          </a:r>
        </a:p>
      </dsp:txBody>
      <dsp:txXfrm rot="-5400000">
        <a:off x="0" y="1209316"/>
        <a:ext cx="405202" cy="173658"/>
      </dsp:txXfrm>
    </dsp:sp>
    <dsp:sp modelId="{C938F622-FDD4-40AC-9A1B-7A099286D83C}">
      <dsp:nvSpPr>
        <dsp:cNvPr id="0" name=""/>
        <dsp:cNvSpPr/>
      </dsp:nvSpPr>
      <dsp:spPr>
        <a:xfrm rot="5400000">
          <a:off x="3027034" y="-1615116"/>
          <a:ext cx="376259" cy="56199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Upon PERM approval: Employer files I-140 Petition with USCIS</a:t>
          </a:r>
        </a:p>
        <a:p>
          <a:pPr marL="57150" lvl="1" indent="-57150" algn="l" defTabSz="355600">
            <a:lnSpc>
              <a:spcPct val="90000"/>
            </a:lnSpc>
            <a:spcBef>
              <a:spcPct val="0"/>
            </a:spcBef>
            <a:spcAft>
              <a:spcPct val="15000"/>
            </a:spcAft>
            <a:buChar char="•"/>
          </a:pPr>
          <a:r>
            <a:rPr lang="en-US" sz="800" kern="1200" dirty="0"/>
            <a:t>(Time: 6 to &gt;8 months  or &lt;15 days with Premium Processing)</a:t>
          </a:r>
        </a:p>
      </dsp:txBody>
      <dsp:txXfrm rot="-5400000">
        <a:off x="405203" y="1025082"/>
        <a:ext cx="5601556" cy="339525"/>
      </dsp:txXfrm>
    </dsp:sp>
    <dsp:sp modelId="{B553CC7E-926B-4690-AB57-A8C566ED1F12}">
      <dsp:nvSpPr>
        <dsp:cNvPr id="0" name=""/>
        <dsp:cNvSpPr/>
      </dsp:nvSpPr>
      <dsp:spPr>
        <a:xfrm rot="5400000">
          <a:off x="-86829" y="1596814"/>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4</a:t>
          </a:r>
        </a:p>
      </dsp:txBody>
      <dsp:txXfrm rot="-5400000">
        <a:off x="0" y="1712586"/>
        <a:ext cx="405202" cy="173658"/>
      </dsp:txXfrm>
    </dsp:sp>
    <dsp:sp modelId="{10ADF363-32A5-4FF5-A407-3B54766664B2}">
      <dsp:nvSpPr>
        <dsp:cNvPr id="0" name=""/>
        <dsp:cNvSpPr/>
      </dsp:nvSpPr>
      <dsp:spPr>
        <a:xfrm rot="5400000">
          <a:off x="3027034" y="-1111846"/>
          <a:ext cx="376259" cy="56199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WAIT for Priority Date to become CURRENT (Visa Bulletin)</a:t>
          </a:r>
        </a:p>
        <a:p>
          <a:pPr marL="57150" lvl="1" indent="-57150" algn="l" defTabSz="355600">
            <a:lnSpc>
              <a:spcPct val="90000"/>
            </a:lnSpc>
            <a:spcBef>
              <a:spcPct val="0"/>
            </a:spcBef>
            <a:spcAft>
              <a:spcPct val="15000"/>
            </a:spcAft>
            <a:buChar char="•"/>
          </a:pPr>
          <a:r>
            <a:rPr lang="en-US" sz="800" kern="1200" dirty="0"/>
            <a:t>(Time: Varies by country, 0 to &gt;2 years)</a:t>
          </a:r>
        </a:p>
      </dsp:txBody>
      <dsp:txXfrm rot="-5400000">
        <a:off x="405203" y="1528352"/>
        <a:ext cx="5601556" cy="339525"/>
      </dsp:txXfrm>
    </dsp:sp>
    <dsp:sp modelId="{7823AA63-29F8-415C-9571-C8EEB18F68A8}">
      <dsp:nvSpPr>
        <dsp:cNvPr id="0" name=""/>
        <dsp:cNvSpPr/>
      </dsp:nvSpPr>
      <dsp:spPr>
        <a:xfrm rot="5400000">
          <a:off x="-86829" y="2100083"/>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5</a:t>
          </a:r>
        </a:p>
      </dsp:txBody>
      <dsp:txXfrm rot="-5400000">
        <a:off x="0" y="2215855"/>
        <a:ext cx="405202" cy="173658"/>
      </dsp:txXfrm>
    </dsp:sp>
    <dsp:sp modelId="{1CC40D51-0EDB-4864-95DE-74354498C4DF}">
      <dsp:nvSpPr>
        <dsp:cNvPr id="0" name=""/>
        <dsp:cNvSpPr/>
      </dsp:nvSpPr>
      <dsp:spPr>
        <a:xfrm rot="5400000">
          <a:off x="3027034" y="-608577"/>
          <a:ext cx="376259" cy="56199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Apply for Immigrant Visa (Consular) or Adjustment of Status</a:t>
          </a:r>
        </a:p>
        <a:p>
          <a:pPr marL="57150" lvl="1" indent="-57150" algn="l" defTabSz="355600">
            <a:lnSpc>
              <a:spcPct val="90000"/>
            </a:lnSpc>
            <a:spcBef>
              <a:spcPct val="0"/>
            </a:spcBef>
            <a:spcAft>
              <a:spcPct val="15000"/>
            </a:spcAft>
            <a:buChar char="•"/>
          </a:pPr>
          <a:r>
            <a:rPr lang="en-US" sz="800" kern="1200" dirty="0"/>
            <a:t>(Time: 6 to &gt;12 months)</a:t>
          </a:r>
        </a:p>
      </dsp:txBody>
      <dsp:txXfrm rot="-5400000">
        <a:off x="405203" y="2031621"/>
        <a:ext cx="5601556" cy="339525"/>
      </dsp:txXfrm>
    </dsp:sp>
    <dsp:sp modelId="{0EB76632-926D-4614-853F-621E8CB47BB2}">
      <dsp:nvSpPr>
        <dsp:cNvPr id="0" name=""/>
        <dsp:cNvSpPr/>
      </dsp:nvSpPr>
      <dsp:spPr>
        <a:xfrm rot="5400000">
          <a:off x="-86829" y="2603352"/>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6</a:t>
          </a:r>
        </a:p>
      </dsp:txBody>
      <dsp:txXfrm rot="-5400000">
        <a:off x="0" y="2719124"/>
        <a:ext cx="405202" cy="173658"/>
      </dsp:txXfrm>
    </dsp:sp>
    <dsp:sp modelId="{5DB1621D-CFD3-4B39-84F5-8E956ED259BC}">
      <dsp:nvSpPr>
        <dsp:cNvPr id="0" name=""/>
        <dsp:cNvSpPr/>
      </dsp:nvSpPr>
      <dsp:spPr>
        <a:xfrm rot="5400000">
          <a:off x="3027034" y="-105308"/>
          <a:ext cx="376259" cy="56199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Visa interview and medical examination</a:t>
          </a:r>
        </a:p>
        <a:p>
          <a:pPr marL="57150" lvl="1" indent="-57150" algn="l" defTabSz="355600">
            <a:lnSpc>
              <a:spcPct val="90000"/>
            </a:lnSpc>
            <a:spcBef>
              <a:spcPct val="0"/>
            </a:spcBef>
            <a:spcAft>
              <a:spcPct val="15000"/>
            </a:spcAft>
            <a:buChar char="•"/>
          </a:pPr>
          <a:r>
            <a:rPr lang="en-US" sz="800" kern="1200" dirty="0"/>
            <a:t>(Time: within 1 to &gt;2 months depending on embassy/consulate availability)</a:t>
          </a:r>
        </a:p>
      </dsp:txBody>
      <dsp:txXfrm rot="-5400000">
        <a:off x="405203" y="2534890"/>
        <a:ext cx="5601556" cy="339525"/>
      </dsp:txXfrm>
    </dsp:sp>
    <dsp:sp modelId="{5E8022DA-2599-427F-BC7C-662E4E6D54EF}">
      <dsp:nvSpPr>
        <dsp:cNvPr id="0" name=""/>
        <dsp:cNvSpPr/>
      </dsp:nvSpPr>
      <dsp:spPr>
        <a:xfrm rot="5400000">
          <a:off x="-86829" y="3106621"/>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7</a:t>
          </a:r>
        </a:p>
      </dsp:txBody>
      <dsp:txXfrm rot="-5400000">
        <a:off x="0" y="3222393"/>
        <a:ext cx="405202" cy="173658"/>
      </dsp:txXfrm>
    </dsp:sp>
    <dsp:sp modelId="{A25A6377-845F-4405-8C37-422B2D47EA46}">
      <dsp:nvSpPr>
        <dsp:cNvPr id="0" name=""/>
        <dsp:cNvSpPr/>
      </dsp:nvSpPr>
      <dsp:spPr>
        <a:xfrm rot="5400000">
          <a:off x="3027034" y="397960"/>
          <a:ext cx="376259" cy="56199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Immigrant Visa Approval, processing of Originating Country Requirement(s) and Entry to the U.S. and Green Card issuance </a:t>
          </a:r>
        </a:p>
        <a:p>
          <a:pPr marL="57150" lvl="1" indent="-57150" algn="l" defTabSz="355600">
            <a:lnSpc>
              <a:spcPct val="90000"/>
            </a:lnSpc>
            <a:spcBef>
              <a:spcPct val="0"/>
            </a:spcBef>
            <a:spcAft>
              <a:spcPct val="15000"/>
            </a:spcAft>
            <a:buChar char="•"/>
          </a:pPr>
          <a:r>
            <a:rPr lang="en-US" sz="800" kern="1200" dirty="0"/>
            <a:t>(Time: Visa issuance 1-2 weeks after interview; Country Requirement: Varies 2 to 4 weeks)</a:t>
          </a:r>
        </a:p>
      </dsp:txBody>
      <dsp:txXfrm rot="-5400000">
        <a:off x="405203" y="3038159"/>
        <a:ext cx="5601556" cy="339525"/>
      </dsp:txXfrm>
    </dsp:sp>
    <dsp:sp modelId="{6D434D46-D921-4AF0-9955-75F7DC5A169E}">
      <dsp:nvSpPr>
        <dsp:cNvPr id="0" name=""/>
        <dsp:cNvSpPr/>
      </dsp:nvSpPr>
      <dsp:spPr>
        <a:xfrm rot="5400000">
          <a:off x="-86829" y="3609891"/>
          <a:ext cx="578860" cy="405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8</a:t>
          </a:r>
        </a:p>
      </dsp:txBody>
      <dsp:txXfrm rot="-5400000">
        <a:off x="0" y="3725663"/>
        <a:ext cx="405202" cy="173658"/>
      </dsp:txXfrm>
    </dsp:sp>
    <dsp:sp modelId="{D913BA64-0445-479A-A8B7-C1ADEE9BE119}">
      <dsp:nvSpPr>
        <dsp:cNvPr id="0" name=""/>
        <dsp:cNvSpPr/>
      </dsp:nvSpPr>
      <dsp:spPr>
        <a:xfrm rot="5400000">
          <a:off x="3027034" y="901229"/>
          <a:ext cx="376259" cy="56199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Begin employment as permanent resident</a:t>
          </a:r>
        </a:p>
        <a:p>
          <a:pPr marL="57150" lvl="1" indent="-57150" algn="l" defTabSz="355600">
            <a:lnSpc>
              <a:spcPct val="90000"/>
            </a:lnSpc>
            <a:spcBef>
              <a:spcPct val="0"/>
            </a:spcBef>
            <a:spcAft>
              <a:spcPct val="15000"/>
            </a:spcAft>
            <a:buChar char="•"/>
          </a:pPr>
          <a:r>
            <a:rPr lang="en-US" sz="800" kern="1200" dirty="0"/>
            <a:t>(Time: Upon visa activation)</a:t>
          </a:r>
        </a:p>
      </dsp:txBody>
      <dsp:txXfrm rot="-5400000">
        <a:off x="405203" y="3541428"/>
        <a:ext cx="5601556" cy="3395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2A5CDA-A554-914E-BE5C-C1A39AF9E9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562B01-CDF7-8C4A-B277-3BB7D1E2FC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0CCAC-4CB4-8D4F-B1AE-4081F521E008}" type="datetimeFigureOut">
              <a:rPr lang="en-US" smtClean="0"/>
              <a:t>7/11/2025</a:t>
            </a:fld>
            <a:endParaRPr lang="en-US"/>
          </a:p>
        </p:txBody>
      </p:sp>
      <p:sp>
        <p:nvSpPr>
          <p:cNvPr id="4" name="Footer Placeholder 3">
            <a:extLst>
              <a:ext uri="{FF2B5EF4-FFF2-40B4-BE49-F238E27FC236}">
                <a16:creationId xmlns:a16="http://schemas.microsoft.com/office/drawing/2014/main" id="{ECAD0675-C19C-3648-B382-CC09190E8B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DF235E-9E16-5B42-BE01-C28D21CBB8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C59E0D-E769-E54E-819D-F794D892BB8B}" type="slidenum">
              <a:rPr lang="en-US" smtClean="0"/>
              <a:t>‹#›</a:t>
            </a:fld>
            <a:endParaRPr lang="en-US"/>
          </a:p>
        </p:txBody>
      </p:sp>
    </p:spTree>
    <p:extLst>
      <p:ext uri="{BB962C8B-B14F-4D97-AF65-F5344CB8AC3E}">
        <p14:creationId xmlns:p14="http://schemas.microsoft.com/office/powerpoint/2010/main" val="1333189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0A615-FD4F-5E4F-8791-76A937FE4C89}" type="datetimeFigureOut">
              <a:rPr lang="en-US" smtClean="0"/>
              <a:t>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63100-FC19-A249-8E65-94EC721B5364}" type="slidenum">
              <a:rPr lang="en-US" smtClean="0"/>
              <a:t>‹#›</a:t>
            </a:fld>
            <a:endParaRPr lang="en-US"/>
          </a:p>
        </p:txBody>
      </p:sp>
    </p:spTree>
    <p:extLst>
      <p:ext uri="{BB962C8B-B14F-4D97-AF65-F5344CB8AC3E}">
        <p14:creationId xmlns:p14="http://schemas.microsoft.com/office/powerpoint/2010/main" val="2228616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phl.org/Career-Pathways/fellowships/Pages/default.aspx"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aphld.org/public-health-microbiologist-trainin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a:solidFill>
                  <a:srgbClr val="000000"/>
                </a:solidFill>
                <a:effectLst/>
                <a:latin typeface="Aptos" panose="020B0004020202020204" pitchFamily="34" charset="0"/>
              </a:rPr>
              <a:t> Pre-Webinar Slide Deck Runs: 10:55 – 11:01 am [~6 min]</a:t>
            </a:r>
          </a:p>
          <a:p>
            <a:pPr algn="l" fontAlgn="base"/>
            <a:r>
              <a:rPr lang="en-US" sz="1800" b="0" i="0">
                <a:solidFill>
                  <a:srgbClr val="000000"/>
                </a:solidFill>
                <a:effectLst/>
                <a:latin typeface="Aptos" panose="020B0004020202020204" pitchFamily="34" charset="0"/>
              </a:rPr>
              <a:t>Moderator(s) Introduce Session: 11:01 - 11:05 [~4 min]</a:t>
            </a:r>
          </a:p>
          <a:p>
            <a:pPr algn="l" fontAlgn="base"/>
            <a:r>
              <a:rPr lang="en-US" sz="1800" b="0" i="0">
                <a:solidFill>
                  <a:srgbClr val="000000"/>
                </a:solidFill>
                <a:effectLst/>
                <a:latin typeface="Aptos" panose="020B0004020202020204" pitchFamily="34" charset="0"/>
              </a:rPr>
              <a:t>Career Map Presentations (10-12 min/panelist): 11:05 am- 12:05 pm [~1 hr]</a:t>
            </a:r>
          </a:p>
          <a:p>
            <a:pPr algn="l" fontAlgn="base"/>
            <a:r>
              <a:rPr lang="en-US" sz="1800" b="0" i="0">
                <a:solidFill>
                  <a:srgbClr val="000000"/>
                </a:solidFill>
                <a:effectLst/>
                <a:latin typeface="Aptos" panose="020B0004020202020204" pitchFamily="34" charset="0"/>
              </a:rPr>
              <a:t>Q &amp; A Session: 12:05 - 12:25 pm  [~20 min]</a:t>
            </a:r>
          </a:p>
          <a:p>
            <a:pPr algn="l" fontAlgn="base"/>
            <a:r>
              <a:rPr lang="en-US" sz="1800" b="0" i="0">
                <a:solidFill>
                  <a:srgbClr val="000000"/>
                </a:solidFill>
                <a:effectLst/>
                <a:latin typeface="Aptos" panose="020B0004020202020204" pitchFamily="34" charset="0"/>
              </a:rPr>
              <a:t>Wrap-up: 12:25 – 12:30 pm [~5 min]</a:t>
            </a:r>
          </a:p>
          <a:p>
            <a:endParaRPr lang="en-US"/>
          </a:p>
        </p:txBody>
      </p:sp>
      <p:sp>
        <p:nvSpPr>
          <p:cNvPr id="4" name="Slide Number Placeholder 3"/>
          <p:cNvSpPr>
            <a:spLocks noGrp="1"/>
          </p:cNvSpPr>
          <p:nvPr>
            <p:ph type="sldNum" sz="quarter" idx="5"/>
          </p:nvPr>
        </p:nvSpPr>
        <p:spPr/>
        <p:txBody>
          <a:bodyPr/>
          <a:lstStyle/>
          <a:p>
            <a:fld id="{8F363100-FC19-A249-8E65-94EC721B5364}" type="slidenum">
              <a:rPr lang="en-US" smtClean="0"/>
              <a:t>4</a:t>
            </a:fld>
            <a:endParaRPr lang="en-US"/>
          </a:p>
        </p:txBody>
      </p:sp>
    </p:spTree>
    <p:extLst>
      <p:ext uri="{BB962C8B-B14F-4D97-AF65-F5344CB8AC3E}">
        <p14:creationId xmlns:p14="http://schemas.microsoft.com/office/powerpoint/2010/main" val="272283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30</a:t>
            </a:fld>
            <a:endParaRPr lang="en-US"/>
          </a:p>
        </p:txBody>
      </p:sp>
    </p:spTree>
    <p:extLst>
      <p:ext uri="{BB962C8B-B14F-4D97-AF65-F5344CB8AC3E}">
        <p14:creationId xmlns:p14="http://schemas.microsoft.com/office/powerpoint/2010/main" val="1978681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00" dirty="0">
              <a:solidFill>
                <a:schemeClr val="bg1"/>
              </a:solidFill>
              <a:effectLst/>
              <a:latin typeface="Aptos" panose="020B0004020202020204" pitchFamily="34" charset="0"/>
              <a:cs typeface="Times New Roman" panose="02020603050405020304" pitchFamily="18" charset="0"/>
            </a:endParaRPr>
          </a:p>
          <a:p>
            <a:endParaRPr lang="en-US" sz="1200" kern="100" dirty="0">
              <a:solidFill>
                <a:schemeClr val="bg1"/>
              </a:solidFill>
              <a:effectLst/>
              <a:latin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31</a:t>
            </a:fld>
            <a:endParaRPr lang="en-US"/>
          </a:p>
        </p:txBody>
      </p:sp>
    </p:spTree>
    <p:extLst>
      <p:ext uri="{BB962C8B-B14F-4D97-AF65-F5344CB8AC3E}">
        <p14:creationId xmlns:p14="http://schemas.microsoft.com/office/powerpoint/2010/main" val="1445416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2C3D-6500-A403-C3AE-A8D5BFDD2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87DC5-EEE8-FA41-87D9-AE1D9C8BD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50763-4118-4AC5-5CE1-FD73AA844FCC}"/>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8D3DA52-97E6-EF92-6FF5-7D03B7CD21B5}"/>
              </a:ext>
            </a:extLst>
          </p:cNvPr>
          <p:cNvSpPr>
            <a:spLocks noGrp="1"/>
          </p:cNvSpPr>
          <p:nvPr>
            <p:ph type="sldNum" sz="quarter" idx="5"/>
          </p:nvPr>
        </p:nvSpPr>
        <p:spPr/>
        <p:txBody>
          <a:bodyPr/>
          <a:lstStyle/>
          <a:p>
            <a:fld id="{8F363100-FC19-A249-8E65-94EC721B5364}" type="slidenum">
              <a:rPr lang="en-US" smtClean="0"/>
              <a:t>32</a:t>
            </a:fld>
            <a:endParaRPr lang="en-US"/>
          </a:p>
        </p:txBody>
      </p:sp>
    </p:spTree>
    <p:extLst>
      <p:ext uri="{BB962C8B-B14F-4D97-AF65-F5344CB8AC3E}">
        <p14:creationId xmlns:p14="http://schemas.microsoft.com/office/powerpoint/2010/main" val="4100399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Wingdings" panose="05000000000000000000" pitchFamily="2" charset="2"/>
              <a:buChar char=""/>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F363100-FC19-A249-8E65-94EC721B5364}" type="slidenum">
              <a:rPr lang="en-US" smtClean="0"/>
              <a:t>33</a:t>
            </a:fld>
            <a:endParaRPr lang="en-US"/>
          </a:p>
        </p:txBody>
      </p:sp>
    </p:spTree>
    <p:extLst>
      <p:ext uri="{BB962C8B-B14F-4D97-AF65-F5344CB8AC3E}">
        <p14:creationId xmlns:p14="http://schemas.microsoft.com/office/powerpoint/2010/main" val="3244944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4F64-33A7-9354-CD21-1D2C33227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BC5B2-5241-0393-4AE8-39788A71D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E6694-40C5-8E55-85BE-312A45779A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290C69-6CAB-86AB-5262-D0DE18A937DE}"/>
              </a:ext>
            </a:extLst>
          </p:cNvPr>
          <p:cNvSpPr>
            <a:spLocks noGrp="1"/>
          </p:cNvSpPr>
          <p:nvPr>
            <p:ph type="sldNum" sz="quarter" idx="5"/>
          </p:nvPr>
        </p:nvSpPr>
        <p:spPr/>
        <p:txBody>
          <a:bodyPr/>
          <a:lstStyle/>
          <a:p>
            <a:fld id="{8F363100-FC19-A249-8E65-94EC721B5364}" type="slidenum">
              <a:rPr lang="en-US" smtClean="0"/>
              <a:t>34</a:t>
            </a:fld>
            <a:endParaRPr lang="en-US"/>
          </a:p>
        </p:txBody>
      </p:sp>
    </p:spTree>
    <p:extLst>
      <p:ext uri="{BB962C8B-B14F-4D97-AF65-F5344CB8AC3E}">
        <p14:creationId xmlns:p14="http://schemas.microsoft.com/office/powerpoint/2010/main" val="1447217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B176F-23EE-F9DB-4504-60716AD88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751E9-3B9F-1D1A-46A6-314F74407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4FFF8-DC68-42E0-7B50-5495655779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BAB961-B8EF-925D-FF89-6FE0E11F11B0}"/>
              </a:ext>
            </a:extLst>
          </p:cNvPr>
          <p:cNvSpPr>
            <a:spLocks noGrp="1"/>
          </p:cNvSpPr>
          <p:nvPr>
            <p:ph type="sldNum" sz="quarter" idx="5"/>
          </p:nvPr>
        </p:nvSpPr>
        <p:spPr/>
        <p:txBody>
          <a:bodyPr/>
          <a:lstStyle/>
          <a:p>
            <a:fld id="{8F363100-FC19-A249-8E65-94EC721B5364}" type="slidenum">
              <a:rPr lang="en-US" smtClean="0"/>
              <a:t>35</a:t>
            </a:fld>
            <a:endParaRPr lang="en-US"/>
          </a:p>
        </p:txBody>
      </p:sp>
    </p:spTree>
    <p:extLst>
      <p:ext uri="{BB962C8B-B14F-4D97-AF65-F5344CB8AC3E}">
        <p14:creationId xmlns:p14="http://schemas.microsoft.com/office/powerpoint/2010/main" val="1081928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37</a:t>
            </a:fld>
            <a:endParaRPr lang="en-US"/>
          </a:p>
        </p:txBody>
      </p:sp>
    </p:spTree>
    <p:extLst>
      <p:ext uri="{BB962C8B-B14F-4D97-AF65-F5344CB8AC3E}">
        <p14:creationId xmlns:p14="http://schemas.microsoft.com/office/powerpoint/2010/main" val="85757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7A3D9-4113-02BF-22D7-D54EF5385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227D4-07A9-BFF0-5C7F-6A92DBC9F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AD392-124D-319E-02B0-6F7B543F34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C624E4-4558-2CB2-6198-3B38F1D00952}"/>
              </a:ext>
            </a:extLst>
          </p:cNvPr>
          <p:cNvSpPr>
            <a:spLocks noGrp="1"/>
          </p:cNvSpPr>
          <p:nvPr>
            <p:ph type="sldNum" sz="quarter" idx="5"/>
          </p:nvPr>
        </p:nvSpPr>
        <p:spPr/>
        <p:txBody>
          <a:bodyPr/>
          <a:lstStyle/>
          <a:p>
            <a:fld id="{FE8C0052-0385-4E1F-A88A-2E86BFB0C9EF}" type="slidenum">
              <a:rPr lang="en-US" smtClean="0"/>
              <a:t>7</a:t>
            </a:fld>
            <a:endParaRPr lang="en-US"/>
          </a:p>
        </p:txBody>
      </p:sp>
    </p:spTree>
    <p:extLst>
      <p:ext uri="{BB962C8B-B14F-4D97-AF65-F5344CB8AC3E}">
        <p14:creationId xmlns:p14="http://schemas.microsoft.com/office/powerpoint/2010/main" val="400984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4696D2"/>
              </a:buClr>
              <a:buFont typeface="Arial" panose="020B0604020202020204" pitchFamily="34" charset="0"/>
              <a:buChar char="•"/>
            </a:pPr>
            <a:r>
              <a:rPr lang="en-US" sz="1200" dirty="0">
                <a:hlinkClick r:id="rId3"/>
              </a:rPr>
              <a:t>APHL Public Heal​</a:t>
            </a:r>
            <a:r>
              <a:rPr lang="en-US" sz="1200" dirty="0" err="1">
                <a:hlinkClick r:id="rId3"/>
              </a:rPr>
              <a:t>th</a:t>
            </a:r>
            <a:r>
              <a:rPr lang="en-US" sz="1200" dirty="0">
                <a:hlinkClick r:id="rId3"/>
              </a:rPr>
              <a:t> Laboratory Fellowship Program</a:t>
            </a:r>
            <a:r>
              <a:rPr lang="en-US" sz="1200" dirty="0"/>
              <a:t>; https://www.aphl.org/Career-Pathways/fellowships/Pages/default.aspx</a:t>
            </a:r>
          </a:p>
          <a:p>
            <a:pPr marL="285750" indent="-285750">
              <a:buClr>
                <a:srgbClr val="4696D2"/>
              </a:buClr>
              <a:buFont typeface="Arial" panose="020B0604020202020204" pitchFamily="34" charset="0"/>
              <a:buChar char="•"/>
            </a:pPr>
            <a:r>
              <a:rPr lang="en-US" sz="1200" dirty="0">
                <a:hlinkClick r:id="rId4"/>
              </a:rPr>
              <a:t>Public Health Microbiologist (PHM) certification training</a:t>
            </a:r>
            <a:r>
              <a:rPr lang="en-US" sz="1200" dirty="0"/>
              <a:t>; </a:t>
            </a:r>
            <a:r>
              <a:rPr lang="en-US" dirty="0"/>
              <a:t>https://www.caphld.org/public-health-microbiologist-training</a:t>
            </a:r>
          </a:p>
          <a:p>
            <a:pPr marL="285750" marR="0" lvl="0" indent="-285750" algn="l" defTabSz="914400" rtl="0" eaLnBrk="1" fontAlgn="auto" latinLnBrk="0" hangingPunct="1">
              <a:lnSpc>
                <a:spcPct val="100000"/>
              </a:lnSpc>
              <a:spcBef>
                <a:spcPts val="0"/>
              </a:spcBef>
              <a:spcAft>
                <a:spcPts val="0"/>
              </a:spcAft>
              <a:buClr>
                <a:srgbClr val="4696D2"/>
              </a:buClr>
              <a:buSzTx/>
              <a:buFont typeface="Arial" panose="020B0604020202020204" pitchFamily="34" charset="0"/>
              <a:buChar char="•"/>
              <a:tabLst/>
              <a:defRPr/>
            </a:pPr>
            <a:r>
              <a:rPr lang="en-US" b="0" i="0" dirty="0">
                <a:solidFill>
                  <a:srgbClr val="B42E34"/>
                </a:solidFill>
                <a:effectLst/>
                <a:latin typeface="Open Sans Bold" panose="020B0806030504020204" pitchFamily="34" charset="0"/>
              </a:rPr>
              <a:t>APHL's Board Certification Exam Boot Camp: https://www.aphl.org/Career-Pathways/Leadership/Pages/APHLs-Board-Certification-Exam-Boot-Camp.aspx</a:t>
            </a:r>
          </a:p>
          <a:p>
            <a:pPr marL="285750" indent="-285750">
              <a:buClr>
                <a:srgbClr val="4696D2"/>
              </a:buCl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9</a:t>
            </a:fld>
            <a:endParaRPr lang="en-US"/>
          </a:p>
        </p:txBody>
      </p:sp>
    </p:spTree>
    <p:extLst>
      <p:ext uri="{BB962C8B-B14F-4D97-AF65-F5344CB8AC3E}">
        <p14:creationId xmlns:p14="http://schemas.microsoft.com/office/powerpoint/2010/main" val="66008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11</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13</a:t>
            </a:fld>
            <a:endParaRPr lang="en-US"/>
          </a:p>
        </p:txBody>
      </p:sp>
    </p:spTree>
    <p:extLst>
      <p:ext uri="{BB962C8B-B14F-4D97-AF65-F5344CB8AC3E}">
        <p14:creationId xmlns:p14="http://schemas.microsoft.com/office/powerpoint/2010/main" val="3601433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39A3B-46B7-4FF0-8A94-B561DAC310F7}" type="slidenum">
              <a:rPr lang="en-US" smtClean="0"/>
              <a:t>15</a:t>
            </a:fld>
            <a:endParaRPr lang="en-US"/>
          </a:p>
        </p:txBody>
      </p:sp>
    </p:spTree>
    <p:extLst>
      <p:ext uri="{BB962C8B-B14F-4D97-AF65-F5344CB8AC3E}">
        <p14:creationId xmlns:p14="http://schemas.microsoft.com/office/powerpoint/2010/main" val="317767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39A3B-46B7-4FF0-8A94-B561DAC310F7}" type="slidenum">
              <a:rPr lang="en-US" smtClean="0"/>
              <a:t>23</a:t>
            </a:fld>
            <a:endParaRPr lang="en-US"/>
          </a:p>
        </p:txBody>
      </p:sp>
    </p:spTree>
    <p:extLst>
      <p:ext uri="{BB962C8B-B14F-4D97-AF65-F5344CB8AC3E}">
        <p14:creationId xmlns:p14="http://schemas.microsoft.com/office/powerpoint/2010/main" val="132405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28</a:t>
            </a:fld>
            <a:endParaRPr lang="en-US"/>
          </a:p>
        </p:txBody>
      </p:sp>
    </p:spTree>
    <p:extLst>
      <p:ext uri="{BB962C8B-B14F-4D97-AF65-F5344CB8AC3E}">
        <p14:creationId xmlns:p14="http://schemas.microsoft.com/office/powerpoint/2010/main" val="2458015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18C43-F489-7D57-DFA5-DAF3696AD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3FF5B-31E3-4419-F55A-AFBF582F57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D919A-9A5D-D818-E6E7-2C0B834482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361217-18C7-C15B-8051-64C290CE18E2}"/>
              </a:ext>
            </a:extLst>
          </p:cNvPr>
          <p:cNvSpPr>
            <a:spLocks noGrp="1"/>
          </p:cNvSpPr>
          <p:nvPr>
            <p:ph type="sldNum" sz="quarter" idx="5"/>
          </p:nvPr>
        </p:nvSpPr>
        <p:spPr/>
        <p:txBody>
          <a:bodyPr/>
          <a:lstStyle/>
          <a:p>
            <a:fld id="{8F363100-FC19-A249-8E65-94EC721B5364}" type="slidenum">
              <a:rPr lang="en-US" smtClean="0"/>
              <a:t>29</a:t>
            </a:fld>
            <a:endParaRPr lang="en-US"/>
          </a:p>
        </p:txBody>
      </p:sp>
    </p:spTree>
    <p:extLst>
      <p:ext uri="{BB962C8B-B14F-4D97-AF65-F5344CB8AC3E}">
        <p14:creationId xmlns:p14="http://schemas.microsoft.com/office/powerpoint/2010/main" val="1511770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5"/>
            <a:ext cx="10515600" cy="1325563"/>
          </a:xfrm>
        </p:spPr>
        <p:txBody>
          <a:bodyPr>
            <a:normAutofit/>
          </a:bodyPr>
          <a:lstStyle>
            <a:lvl1pPr>
              <a:defRPr sz="21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1" y="6146802"/>
            <a:ext cx="1759711"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31185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063A1052-7EBF-3D49-A44C-CD422B951AA8}"/>
              </a:ext>
            </a:extLst>
          </p:cNvPr>
          <p:cNvSpPr>
            <a:spLocks noGrp="1"/>
          </p:cNvSpPr>
          <p:nvPr>
            <p:ph sz="half" idx="2"/>
          </p:nvPr>
        </p:nvSpPr>
        <p:spPr>
          <a:xfrm>
            <a:off x="6875251" y="1610246"/>
            <a:ext cx="3648973" cy="3660494"/>
          </a:xfrm>
        </p:spPr>
        <p:txBody>
          <a:bodyPr/>
          <a:lstStyle>
            <a:lvl1pPr marL="0" indent="0">
              <a:buNone/>
              <a:defRPr/>
            </a:lvl1pPr>
          </a:lstStyle>
          <a:p>
            <a:pPr lvl="0"/>
            <a:r>
              <a:rPr lang="en-US"/>
              <a:t>Click to edit Master text styles</a:t>
            </a:r>
          </a:p>
        </p:txBody>
      </p:sp>
      <p:sp>
        <p:nvSpPr>
          <p:cNvPr id="3" name="Rectangle 2">
            <a:extLst>
              <a:ext uri="{FF2B5EF4-FFF2-40B4-BE49-F238E27FC236}">
                <a16:creationId xmlns:a16="http://schemas.microsoft.com/office/drawing/2014/main" id="{D81483C9-6F13-0F46-BF9D-65B7980A797D}"/>
              </a:ext>
            </a:extLst>
          </p:cNvPr>
          <p:cNvSpPr/>
          <p:nvPr/>
        </p:nvSpPr>
        <p:spPr>
          <a:xfrm>
            <a:off x="6875251" y="1610246"/>
            <a:ext cx="3648973" cy="3660494"/>
          </a:xfrm>
          <a:prstGeom prst="rect">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with medium confidence">
            <a:extLst>
              <a:ext uri="{FF2B5EF4-FFF2-40B4-BE49-F238E27FC236}">
                <a16:creationId xmlns:a16="http://schemas.microsoft.com/office/drawing/2014/main" id="{D6105AA2-C65E-8945-AC0C-582F3E3BB01A}"/>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9382538" y="6295457"/>
            <a:ext cx="1881533" cy="395855"/>
          </a:xfrm>
          <a:prstGeom prst="rect">
            <a:avLst/>
          </a:prstGeom>
        </p:spPr>
      </p:pic>
    </p:spTree>
    <p:extLst>
      <p:ext uri="{BB962C8B-B14F-4D97-AF65-F5344CB8AC3E}">
        <p14:creationId xmlns:p14="http://schemas.microsoft.com/office/powerpoint/2010/main" val="91819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79"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1"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5" y="1950720"/>
            <a:ext cx="9244915"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0"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4" y="5264404"/>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81932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4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117837"/>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599768" y="123873"/>
            <a:ext cx="10982630" cy="898959"/>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599768" y="1639019"/>
            <a:ext cx="10982630" cy="4101144"/>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8" name="Slide Number Placeholder 7">
            <a:extLst>
              <a:ext uri="{FF2B5EF4-FFF2-40B4-BE49-F238E27FC236}">
                <a16:creationId xmlns:a16="http://schemas.microsoft.com/office/drawing/2014/main" id="{044D26DA-EC23-A0CE-DCCE-7105D6E8C89E}"/>
              </a:ext>
            </a:extLst>
          </p:cNvPr>
          <p:cNvSpPr>
            <a:spLocks noGrp="1"/>
          </p:cNvSpPr>
          <p:nvPr>
            <p:ph type="sldNum" sz="quarter" idx="12"/>
          </p:nvPr>
        </p:nvSpPr>
        <p:spPr/>
        <p:txBody>
          <a:bodyPr/>
          <a:lstStyle/>
          <a:p>
            <a:fld id="{CFF6C8F6-23D4-4305-AA2D-7CD61E9CC740}" type="slidenum">
              <a:rPr lang="en-US" smtClean="0"/>
              <a:t>‹#›</a:t>
            </a:fld>
            <a:endParaRPr lang="en-US"/>
          </a:p>
        </p:txBody>
      </p:sp>
    </p:spTree>
    <p:extLst>
      <p:ext uri="{BB962C8B-B14F-4D97-AF65-F5344CB8AC3E}">
        <p14:creationId xmlns:p14="http://schemas.microsoft.com/office/powerpoint/2010/main" val="29217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44943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599768" y="123874"/>
            <a:ext cx="10982630" cy="1135584"/>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599768" y="1690777"/>
            <a:ext cx="10982630" cy="235475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8" name="Slide Number Placeholder 7">
            <a:extLst>
              <a:ext uri="{FF2B5EF4-FFF2-40B4-BE49-F238E27FC236}">
                <a16:creationId xmlns:a16="http://schemas.microsoft.com/office/drawing/2014/main" id="{044D26DA-EC23-A0CE-DCCE-7105D6E8C89E}"/>
              </a:ext>
            </a:extLst>
          </p:cNvPr>
          <p:cNvSpPr>
            <a:spLocks noGrp="1"/>
          </p:cNvSpPr>
          <p:nvPr>
            <p:ph type="sldNum" sz="quarter" idx="12"/>
          </p:nvPr>
        </p:nvSpPr>
        <p:spPr/>
        <p:txBody>
          <a:bodyPr/>
          <a:lstStyle/>
          <a:p>
            <a:fld id="{CFF6C8F6-23D4-4305-AA2D-7CD61E9CC740}" type="slidenum">
              <a:rPr lang="en-US" smtClean="0"/>
              <a:t>‹#›</a:t>
            </a:fld>
            <a:endParaRPr lang="en-US"/>
          </a:p>
        </p:txBody>
      </p:sp>
      <p:sp>
        <p:nvSpPr>
          <p:cNvPr id="9" name="Content Placeholder 2">
            <a:extLst>
              <a:ext uri="{FF2B5EF4-FFF2-40B4-BE49-F238E27FC236}">
                <a16:creationId xmlns:a16="http://schemas.microsoft.com/office/drawing/2014/main" id="{119178AC-9F88-3FC7-1E8C-6EE6BCA4FE5D}"/>
              </a:ext>
            </a:extLst>
          </p:cNvPr>
          <p:cNvSpPr>
            <a:spLocks noGrp="1"/>
          </p:cNvSpPr>
          <p:nvPr>
            <p:ph idx="13"/>
          </p:nvPr>
        </p:nvSpPr>
        <p:spPr>
          <a:xfrm>
            <a:off x="599768" y="4045527"/>
            <a:ext cx="10982630" cy="2219902"/>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532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138687"/>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599768" y="203129"/>
            <a:ext cx="6910245" cy="770106"/>
          </a:xfrm>
        </p:spPr>
        <p:txBody>
          <a:bodyPr>
            <a:normAutofit/>
          </a:bodyPr>
          <a:lstStyle>
            <a:lvl1pP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599768" y="1825625"/>
            <a:ext cx="5789457"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2" y="0"/>
            <a:ext cx="408221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10" name="Slide Number Placeholder 9">
            <a:extLst>
              <a:ext uri="{FF2B5EF4-FFF2-40B4-BE49-F238E27FC236}">
                <a16:creationId xmlns:a16="http://schemas.microsoft.com/office/drawing/2014/main" id="{9FF1F879-1B48-66FE-767B-9E6935B5C5E3}"/>
              </a:ext>
            </a:extLst>
          </p:cNvPr>
          <p:cNvSpPr>
            <a:spLocks noGrp="1"/>
          </p:cNvSpPr>
          <p:nvPr>
            <p:ph type="sldNum" sz="quarter" idx="13"/>
          </p:nvPr>
        </p:nvSpPr>
        <p:spPr/>
        <p:txBody>
          <a:bodyPr/>
          <a:lstStyle/>
          <a:p>
            <a:fld id="{CFF6C8F6-23D4-4305-AA2D-7CD61E9CC740}" type="slidenum">
              <a:rPr lang="en-US" smtClean="0"/>
              <a:t>‹#›</a:t>
            </a:fld>
            <a:endParaRPr lang="en-US"/>
          </a:p>
        </p:txBody>
      </p:sp>
    </p:spTree>
    <p:extLst>
      <p:ext uri="{BB962C8B-B14F-4D97-AF65-F5344CB8AC3E}">
        <p14:creationId xmlns:p14="http://schemas.microsoft.com/office/powerpoint/2010/main" val="415421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370177"/>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599768" y="203131"/>
            <a:ext cx="10982629" cy="965793"/>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599768" y="1573308"/>
            <a:ext cx="10982630" cy="4311459"/>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8" name="Slide Number Placeholder 7">
            <a:extLst>
              <a:ext uri="{FF2B5EF4-FFF2-40B4-BE49-F238E27FC236}">
                <a16:creationId xmlns:a16="http://schemas.microsoft.com/office/drawing/2014/main" id="{E828340F-6095-22D4-3390-BE8A26F0C4F1}"/>
              </a:ext>
            </a:extLst>
          </p:cNvPr>
          <p:cNvSpPr>
            <a:spLocks noGrp="1"/>
          </p:cNvSpPr>
          <p:nvPr>
            <p:ph type="sldNum" sz="quarter" idx="12"/>
          </p:nvPr>
        </p:nvSpPr>
        <p:spPr/>
        <p:txBody>
          <a:bodyPr/>
          <a:lstStyle/>
          <a:p>
            <a:fld id="{CFF6C8F6-23D4-4305-AA2D-7CD61E9CC740}" type="slidenum">
              <a:rPr lang="en-US" smtClean="0"/>
              <a:t>‹#›</a:t>
            </a:fld>
            <a:endParaRPr lang="en-US"/>
          </a:p>
        </p:txBody>
      </p:sp>
    </p:spTree>
    <p:extLst>
      <p:ext uri="{BB962C8B-B14F-4D97-AF65-F5344CB8AC3E}">
        <p14:creationId xmlns:p14="http://schemas.microsoft.com/office/powerpoint/2010/main" val="364882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p15:clr>
            <a:srgbClr val="FBAE40"/>
          </p15:clr>
        </p15:guide>
        <p15:guide id="2" pos="5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370177"/>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599768" y="203131"/>
            <a:ext cx="10982629" cy="1006449"/>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599768" y="2505075"/>
            <a:ext cx="10982630" cy="337969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8" name="Slide Number Placeholder 7">
            <a:extLst>
              <a:ext uri="{FF2B5EF4-FFF2-40B4-BE49-F238E27FC236}">
                <a16:creationId xmlns:a16="http://schemas.microsoft.com/office/drawing/2014/main" id="{E828340F-6095-22D4-3390-BE8A26F0C4F1}"/>
              </a:ext>
            </a:extLst>
          </p:cNvPr>
          <p:cNvSpPr>
            <a:spLocks noGrp="1"/>
          </p:cNvSpPr>
          <p:nvPr>
            <p:ph type="sldNum" sz="quarter" idx="12"/>
          </p:nvPr>
        </p:nvSpPr>
        <p:spPr/>
        <p:txBody>
          <a:bodyPr/>
          <a:lstStyle/>
          <a:p>
            <a:fld id="{CFF6C8F6-23D4-4305-AA2D-7CD61E9CC740}" type="slidenum">
              <a:rPr lang="en-US" smtClean="0"/>
              <a:t>‹#›</a:t>
            </a:fld>
            <a:endParaRPr lang="en-US"/>
          </a:p>
        </p:txBody>
      </p:sp>
      <p:sp>
        <p:nvSpPr>
          <p:cNvPr id="9" name="Text Placeholder 2">
            <a:extLst>
              <a:ext uri="{FF2B5EF4-FFF2-40B4-BE49-F238E27FC236}">
                <a16:creationId xmlns:a16="http://schemas.microsoft.com/office/drawing/2014/main" id="{200BD16C-FD2A-0DA7-317B-03EA6503AFD9}"/>
              </a:ext>
            </a:extLst>
          </p:cNvPr>
          <p:cNvSpPr>
            <a:spLocks noGrp="1"/>
          </p:cNvSpPr>
          <p:nvPr>
            <p:ph type="body" idx="13"/>
          </p:nvPr>
        </p:nvSpPr>
        <p:spPr>
          <a:xfrm>
            <a:off x="599768" y="1573308"/>
            <a:ext cx="10982630" cy="931767"/>
          </a:xfrm>
        </p:spPr>
        <p:txBody>
          <a:bodyPr anchor="t" anchorCtr="0"/>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6379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p15:clr>
            <a:srgbClr val="FBAE40"/>
          </p15:clr>
        </p15:guide>
        <p15:guide id="2" pos="52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30259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599768" y="123874"/>
            <a:ext cx="10982630" cy="1040461"/>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599768" y="1573311"/>
            <a:ext cx="5420032" cy="4120354"/>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573311"/>
            <a:ext cx="5410198" cy="4120354"/>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8" name="Slide Number Placeholder 7">
            <a:extLst>
              <a:ext uri="{FF2B5EF4-FFF2-40B4-BE49-F238E27FC236}">
                <a16:creationId xmlns:a16="http://schemas.microsoft.com/office/drawing/2014/main" id="{75649DDA-530E-CD90-274E-135CF9A9A700}"/>
              </a:ext>
            </a:extLst>
          </p:cNvPr>
          <p:cNvSpPr>
            <a:spLocks noGrp="1"/>
          </p:cNvSpPr>
          <p:nvPr>
            <p:ph type="sldNum" sz="quarter" idx="12"/>
          </p:nvPr>
        </p:nvSpPr>
        <p:spPr/>
        <p:txBody>
          <a:bodyPr/>
          <a:lstStyle/>
          <a:p>
            <a:fld id="{CFF6C8F6-23D4-4305-AA2D-7CD61E9CC740}" type="slidenum">
              <a:rPr lang="en-US" smtClean="0"/>
              <a:t>‹#›</a:t>
            </a:fld>
            <a:endParaRPr lang="en-US"/>
          </a:p>
        </p:txBody>
      </p:sp>
    </p:spTree>
    <p:extLst>
      <p:ext uri="{BB962C8B-B14F-4D97-AF65-F5344CB8AC3E}">
        <p14:creationId xmlns:p14="http://schemas.microsoft.com/office/powerpoint/2010/main" val="231956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16433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599768" y="123874"/>
            <a:ext cx="10982630" cy="894603"/>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599768" y="2045617"/>
            <a:ext cx="5420032" cy="3648048"/>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2045617"/>
            <a:ext cx="5410198" cy="3648048"/>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8" name="Slide Number Placeholder 7">
            <a:extLst>
              <a:ext uri="{FF2B5EF4-FFF2-40B4-BE49-F238E27FC236}">
                <a16:creationId xmlns:a16="http://schemas.microsoft.com/office/drawing/2014/main" id="{75649DDA-530E-CD90-274E-135CF9A9A700}"/>
              </a:ext>
            </a:extLst>
          </p:cNvPr>
          <p:cNvSpPr>
            <a:spLocks noGrp="1"/>
          </p:cNvSpPr>
          <p:nvPr>
            <p:ph type="sldNum" sz="quarter" idx="12"/>
          </p:nvPr>
        </p:nvSpPr>
        <p:spPr/>
        <p:txBody>
          <a:bodyPr/>
          <a:lstStyle/>
          <a:p>
            <a:fld id="{CFF6C8F6-23D4-4305-AA2D-7CD61E9CC740}" type="slidenum">
              <a:rPr lang="en-US" smtClean="0"/>
              <a:t>‹#›</a:t>
            </a:fld>
            <a:endParaRPr lang="en-US"/>
          </a:p>
        </p:txBody>
      </p:sp>
      <p:sp>
        <p:nvSpPr>
          <p:cNvPr id="10" name="Text Placeholder 2">
            <a:extLst>
              <a:ext uri="{FF2B5EF4-FFF2-40B4-BE49-F238E27FC236}">
                <a16:creationId xmlns:a16="http://schemas.microsoft.com/office/drawing/2014/main" id="{77A5C036-03D3-6C10-F411-B8ECBC1C2489}"/>
              </a:ext>
            </a:extLst>
          </p:cNvPr>
          <p:cNvSpPr>
            <a:spLocks noGrp="1"/>
          </p:cNvSpPr>
          <p:nvPr>
            <p:ph type="body" idx="13"/>
          </p:nvPr>
        </p:nvSpPr>
        <p:spPr>
          <a:xfrm>
            <a:off x="599768" y="1340739"/>
            <a:ext cx="10982630" cy="704877"/>
          </a:xfrm>
        </p:spPr>
        <p:txBody>
          <a:bodyPr anchor="t" anchorCtr="0"/>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8682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17008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599768" y="123873"/>
            <a:ext cx="10982630" cy="950783"/>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599768" y="1480009"/>
            <a:ext cx="5420032" cy="4682526"/>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480009"/>
            <a:ext cx="5410198" cy="233460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8" name="Slide Number Placeholder 7">
            <a:extLst>
              <a:ext uri="{FF2B5EF4-FFF2-40B4-BE49-F238E27FC236}">
                <a16:creationId xmlns:a16="http://schemas.microsoft.com/office/drawing/2014/main" id="{75649DDA-530E-CD90-274E-135CF9A9A700}"/>
              </a:ext>
            </a:extLst>
          </p:cNvPr>
          <p:cNvSpPr>
            <a:spLocks noGrp="1"/>
          </p:cNvSpPr>
          <p:nvPr>
            <p:ph type="sldNum" sz="quarter" idx="12"/>
          </p:nvPr>
        </p:nvSpPr>
        <p:spPr/>
        <p:txBody>
          <a:bodyPr/>
          <a:lstStyle/>
          <a:p>
            <a:fld id="{CFF6C8F6-23D4-4305-AA2D-7CD61E9CC740}" type="slidenum">
              <a:rPr lang="en-US" smtClean="0"/>
              <a:t>‹#›</a:t>
            </a:fld>
            <a:endParaRPr lang="en-US"/>
          </a:p>
        </p:txBody>
      </p:sp>
      <p:sp>
        <p:nvSpPr>
          <p:cNvPr id="12" name="Content Placeholder 3">
            <a:extLst>
              <a:ext uri="{FF2B5EF4-FFF2-40B4-BE49-F238E27FC236}">
                <a16:creationId xmlns:a16="http://schemas.microsoft.com/office/drawing/2014/main" id="{6FD52B6E-2312-751D-AC67-147259CA63D3}"/>
              </a:ext>
            </a:extLst>
          </p:cNvPr>
          <p:cNvSpPr>
            <a:spLocks noGrp="1"/>
          </p:cNvSpPr>
          <p:nvPr>
            <p:ph sz="half" idx="15"/>
          </p:nvPr>
        </p:nvSpPr>
        <p:spPr>
          <a:xfrm>
            <a:off x="6172200" y="3922474"/>
            <a:ext cx="5410198" cy="2240060"/>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0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17008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599768" y="123873"/>
            <a:ext cx="10982630" cy="950783"/>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599768" y="1480009"/>
            <a:ext cx="5496232" cy="233460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480009"/>
            <a:ext cx="5410198" cy="4682525"/>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8" name="Slide Number Placeholder 7">
            <a:extLst>
              <a:ext uri="{FF2B5EF4-FFF2-40B4-BE49-F238E27FC236}">
                <a16:creationId xmlns:a16="http://schemas.microsoft.com/office/drawing/2014/main" id="{75649DDA-530E-CD90-274E-135CF9A9A700}"/>
              </a:ext>
            </a:extLst>
          </p:cNvPr>
          <p:cNvSpPr>
            <a:spLocks noGrp="1"/>
          </p:cNvSpPr>
          <p:nvPr>
            <p:ph type="sldNum" sz="quarter" idx="12"/>
          </p:nvPr>
        </p:nvSpPr>
        <p:spPr/>
        <p:txBody>
          <a:bodyPr/>
          <a:lstStyle/>
          <a:p>
            <a:fld id="{CFF6C8F6-23D4-4305-AA2D-7CD61E9CC740}" type="slidenum">
              <a:rPr lang="en-US" smtClean="0"/>
              <a:t>‹#›</a:t>
            </a:fld>
            <a:endParaRPr lang="en-US"/>
          </a:p>
        </p:txBody>
      </p:sp>
      <p:sp>
        <p:nvSpPr>
          <p:cNvPr id="12" name="Content Placeholder 3">
            <a:extLst>
              <a:ext uri="{FF2B5EF4-FFF2-40B4-BE49-F238E27FC236}">
                <a16:creationId xmlns:a16="http://schemas.microsoft.com/office/drawing/2014/main" id="{6FD52B6E-2312-751D-AC67-147259CA63D3}"/>
              </a:ext>
            </a:extLst>
          </p:cNvPr>
          <p:cNvSpPr>
            <a:spLocks noGrp="1"/>
          </p:cNvSpPr>
          <p:nvPr>
            <p:ph sz="half" idx="15"/>
          </p:nvPr>
        </p:nvSpPr>
        <p:spPr>
          <a:xfrm>
            <a:off x="599768" y="3922474"/>
            <a:ext cx="5496232" cy="2240060"/>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71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1"/>
            <a:ext cx="12192001" cy="115007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599768" y="123874"/>
            <a:ext cx="10982630" cy="875367"/>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599768" y="1470581"/>
            <a:ext cx="3438832" cy="4691953"/>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4038600" y="1470581"/>
            <a:ext cx="4114800" cy="4691953"/>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8" name="Slide Number Placeholder 7">
            <a:extLst>
              <a:ext uri="{FF2B5EF4-FFF2-40B4-BE49-F238E27FC236}">
                <a16:creationId xmlns:a16="http://schemas.microsoft.com/office/drawing/2014/main" id="{75649DDA-530E-CD90-274E-135CF9A9A700}"/>
              </a:ext>
            </a:extLst>
          </p:cNvPr>
          <p:cNvSpPr>
            <a:spLocks noGrp="1"/>
          </p:cNvSpPr>
          <p:nvPr>
            <p:ph type="sldNum" sz="quarter" idx="12"/>
          </p:nvPr>
        </p:nvSpPr>
        <p:spPr/>
        <p:txBody>
          <a:bodyPr/>
          <a:lstStyle/>
          <a:p>
            <a:fld id="{CFF6C8F6-23D4-4305-AA2D-7CD61E9CC740}" type="slidenum">
              <a:rPr lang="en-US" smtClean="0"/>
              <a:t>‹#›</a:t>
            </a:fld>
            <a:endParaRPr lang="en-US"/>
          </a:p>
        </p:txBody>
      </p:sp>
      <p:sp>
        <p:nvSpPr>
          <p:cNvPr id="12" name="Content Placeholder 3">
            <a:extLst>
              <a:ext uri="{FF2B5EF4-FFF2-40B4-BE49-F238E27FC236}">
                <a16:creationId xmlns:a16="http://schemas.microsoft.com/office/drawing/2014/main" id="{6FD52B6E-2312-751D-AC67-147259CA63D3}"/>
              </a:ext>
            </a:extLst>
          </p:cNvPr>
          <p:cNvSpPr>
            <a:spLocks noGrp="1"/>
          </p:cNvSpPr>
          <p:nvPr>
            <p:ph sz="half" idx="15"/>
          </p:nvPr>
        </p:nvSpPr>
        <p:spPr>
          <a:xfrm>
            <a:off x="8153400" y="1470581"/>
            <a:ext cx="3428998" cy="4691953"/>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27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1"/>
            <a:ext cx="12192001" cy="115007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599768" y="123874"/>
            <a:ext cx="10982630" cy="894221"/>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599768" y="1470581"/>
            <a:ext cx="5420032" cy="2344037"/>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470581"/>
            <a:ext cx="5410198" cy="2344037"/>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8" name="Slide Number Placeholder 7">
            <a:extLst>
              <a:ext uri="{FF2B5EF4-FFF2-40B4-BE49-F238E27FC236}">
                <a16:creationId xmlns:a16="http://schemas.microsoft.com/office/drawing/2014/main" id="{75649DDA-530E-CD90-274E-135CF9A9A700}"/>
              </a:ext>
            </a:extLst>
          </p:cNvPr>
          <p:cNvSpPr>
            <a:spLocks noGrp="1"/>
          </p:cNvSpPr>
          <p:nvPr>
            <p:ph type="sldNum" sz="quarter" idx="12"/>
          </p:nvPr>
        </p:nvSpPr>
        <p:spPr/>
        <p:txBody>
          <a:bodyPr/>
          <a:lstStyle/>
          <a:p>
            <a:fld id="{CFF6C8F6-23D4-4305-AA2D-7CD61E9CC740}" type="slidenum">
              <a:rPr lang="en-US" smtClean="0"/>
              <a:t>‹#›</a:t>
            </a:fld>
            <a:endParaRPr lang="en-US"/>
          </a:p>
        </p:txBody>
      </p:sp>
      <p:sp>
        <p:nvSpPr>
          <p:cNvPr id="11" name="Content Placeholder 2">
            <a:extLst>
              <a:ext uri="{FF2B5EF4-FFF2-40B4-BE49-F238E27FC236}">
                <a16:creationId xmlns:a16="http://schemas.microsoft.com/office/drawing/2014/main" id="{37DC5411-083B-EF0F-0CC5-B1738C091E59}"/>
              </a:ext>
            </a:extLst>
          </p:cNvPr>
          <p:cNvSpPr>
            <a:spLocks noGrp="1"/>
          </p:cNvSpPr>
          <p:nvPr>
            <p:ph sz="half" idx="14"/>
          </p:nvPr>
        </p:nvSpPr>
        <p:spPr>
          <a:xfrm>
            <a:off x="599768" y="3922474"/>
            <a:ext cx="5420032" cy="2240060"/>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6FD52B6E-2312-751D-AC67-147259CA63D3}"/>
              </a:ext>
            </a:extLst>
          </p:cNvPr>
          <p:cNvSpPr>
            <a:spLocks noGrp="1"/>
          </p:cNvSpPr>
          <p:nvPr>
            <p:ph sz="half" idx="15"/>
          </p:nvPr>
        </p:nvSpPr>
        <p:spPr>
          <a:xfrm>
            <a:off x="6172200" y="3922474"/>
            <a:ext cx="5410198" cy="2240060"/>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20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44943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599768" y="123874"/>
            <a:ext cx="10970238" cy="1135584"/>
          </a:xfrm>
        </p:spPr>
        <p:txBody>
          <a:bodyPr>
            <a:normAutofit/>
          </a:bodyPr>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599768" y="1681163"/>
            <a:ext cx="539780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599768" y="2505075"/>
            <a:ext cx="5397807"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397806"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39780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768" y="6351936"/>
            <a:ext cx="1759710" cy="369539"/>
          </a:xfrm>
          <a:prstGeom prst="rect">
            <a:avLst/>
          </a:prstGeom>
        </p:spPr>
      </p:pic>
      <p:sp>
        <p:nvSpPr>
          <p:cNvPr id="11" name="Slide Number Placeholder 10">
            <a:extLst>
              <a:ext uri="{FF2B5EF4-FFF2-40B4-BE49-F238E27FC236}">
                <a16:creationId xmlns:a16="http://schemas.microsoft.com/office/drawing/2014/main" id="{8E16C99E-9C82-C53A-12F9-FB62E68A71B4}"/>
              </a:ext>
            </a:extLst>
          </p:cNvPr>
          <p:cNvSpPr>
            <a:spLocks noGrp="1"/>
          </p:cNvSpPr>
          <p:nvPr>
            <p:ph type="sldNum" sz="quarter" idx="12"/>
          </p:nvPr>
        </p:nvSpPr>
        <p:spPr/>
        <p:txBody>
          <a:bodyPr/>
          <a:lstStyle/>
          <a:p>
            <a:fld id="{CFF6C8F6-23D4-4305-AA2D-7CD61E9CC740}" type="slidenum">
              <a:rPr lang="en-US" smtClean="0"/>
              <a:t>‹#›</a:t>
            </a:fld>
            <a:endParaRPr lang="en-US"/>
          </a:p>
        </p:txBody>
      </p:sp>
    </p:spTree>
    <p:extLst>
      <p:ext uri="{BB962C8B-B14F-4D97-AF65-F5344CB8AC3E}">
        <p14:creationId xmlns:p14="http://schemas.microsoft.com/office/powerpoint/2010/main" val="69874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1995055"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5" y="2515394"/>
            <a:ext cx="1593360" cy="1325563"/>
          </a:xfrm>
        </p:spPr>
        <p:txBody>
          <a:bodyPr>
            <a:noAutofit/>
          </a:bodyPr>
          <a:lstStyle>
            <a:lvl1pPr algn="r">
              <a:defRPr sz="28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2221261" y="1255257"/>
            <a:ext cx="9361138"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612197" y="6146800"/>
            <a:ext cx="1759710" cy="369539"/>
          </a:xfrm>
          <a:prstGeom prst="rect">
            <a:avLst/>
          </a:prstGeom>
        </p:spPr>
      </p:pic>
      <p:sp>
        <p:nvSpPr>
          <p:cNvPr id="8" name="Slide Number Placeholder 7">
            <a:extLst>
              <a:ext uri="{FF2B5EF4-FFF2-40B4-BE49-F238E27FC236}">
                <a16:creationId xmlns:a16="http://schemas.microsoft.com/office/drawing/2014/main" id="{CAF573BF-8911-54EF-AA99-9E7A3CD83A19}"/>
              </a:ext>
            </a:extLst>
          </p:cNvPr>
          <p:cNvSpPr>
            <a:spLocks noGrp="1"/>
          </p:cNvSpPr>
          <p:nvPr>
            <p:ph type="sldNum" sz="quarter" idx="12"/>
          </p:nvPr>
        </p:nvSpPr>
        <p:spPr/>
        <p:txBody>
          <a:bodyPr/>
          <a:lstStyle/>
          <a:p>
            <a:fld id="{CFF6C8F6-23D4-4305-AA2D-7CD61E9CC740}" type="slidenum">
              <a:rPr lang="en-US" smtClean="0"/>
              <a:t>‹#›</a:t>
            </a:fld>
            <a:endParaRPr lang="en-US"/>
          </a:p>
        </p:txBody>
      </p:sp>
    </p:spTree>
    <p:extLst>
      <p:ext uri="{BB962C8B-B14F-4D97-AF65-F5344CB8AC3E}">
        <p14:creationId xmlns:p14="http://schemas.microsoft.com/office/powerpoint/2010/main" val="154684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612475" y="798741"/>
            <a:ext cx="5068957"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612475" y="2550275"/>
            <a:ext cx="5068957"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4534258"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00456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userDrawn="1"/>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9C10DDD-4068-72BC-B940-7CCFF865BD6F}"/>
              </a:ext>
            </a:extLst>
          </p:cNvPr>
          <p:cNvSpPr>
            <a:spLocks noGrp="1"/>
          </p:cNvSpPr>
          <p:nvPr>
            <p:ph type="sldNum" sz="quarter" idx="12"/>
          </p:nvPr>
        </p:nvSpPr>
        <p:spPr/>
        <p:txBody>
          <a:bodyPr/>
          <a:lstStyle/>
          <a:p>
            <a:fld id="{CFF6C8F6-23D4-4305-AA2D-7CD61E9CC740}" type="slidenum">
              <a:rPr lang="en-US" smtClean="0"/>
              <a:t>‹#›</a:t>
            </a:fld>
            <a:endParaRPr lang="en-US"/>
          </a:p>
        </p:txBody>
      </p:sp>
    </p:spTree>
    <p:extLst>
      <p:ext uri="{BB962C8B-B14F-4D97-AF65-F5344CB8AC3E}">
        <p14:creationId xmlns:p14="http://schemas.microsoft.com/office/powerpoint/2010/main" val="391671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C5CE8CA-20D2-DFB9-CF8B-E5FAC3EE01FD}"/>
              </a:ext>
            </a:extLst>
          </p:cNvPr>
          <p:cNvSpPr>
            <a:spLocks noGrp="1"/>
          </p:cNvSpPr>
          <p:nvPr>
            <p:ph type="sldNum" sz="quarter" idx="12"/>
          </p:nvPr>
        </p:nvSpPr>
        <p:spPr/>
        <p:txBody>
          <a:bodyPr/>
          <a:lstStyle/>
          <a:p>
            <a:fld id="{CFF6C8F6-23D4-4305-AA2D-7CD61E9CC740}" type="slidenum">
              <a:rPr lang="en-US" smtClean="0"/>
              <a:t>‹#›</a:t>
            </a:fld>
            <a:endParaRPr lang="en-US"/>
          </a:p>
        </p:txBody>
      </p:sp>
    </p:spTree>
    <p:extLst>
      <p:ext uri="{BB962C8B-B14F-4D97-AF65-F5344CB8AC3E}">
        <p14:creationId xmlns:p14="http://schemas.microsoft.com/office/powerpoint/2010/main" val="380725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D49E784-3182-67DC-3580-D6B8B6CC925D}"/>
              </a:ext>
            </a:extLst>
          </p:cNvPr>
          <p:cNvSpPr>
            <a:spLocks noGrp="1"/>
          </p:cNvSpPr>
          <p:nvPr>
            <p:ph type="sldNum" sz="quarter" idx="12"/>
          </p:nvPr>
        </p:nvSpPr>
        <p:spPr/>
        <p:txBody>
          <a:bodyPr/>
          <a:lstStyle/>
          <a:p>
            <a:fld id="{CFF6C8F6-23D4-4305-AA2D-7CD61E9CC740}" type="slidenum">
              <a:rPr lang="en-US" smtClean="0"/>
              <a:t>‹#›</a:t>
            </a:fld>
            <a:endParaRPr lang="en-US"/>
          </a:p>
        </p:txBody>
      </p:sp>
    </p:spTree>
    <p:extLst>
      <p:ext uri="{BB962C8B-B14F-4D97-AF65-F5344CB8AC3E}">
        <p14:creationId xmlns:p14="http://schemas.microsoft.com/office/powerpoint/2010/main" val="37104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hre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4EB44A-DD14-48B1-0943-5930B88FC211}"/>
              </a:ext>
            </a:extLst>
          </p:cNvPr>
          <p:cNvSpPr/>
          <p:nvPr userDrawn="1"/>
        </p:nvSpPr>
        <p:spPr>
          <a:xfrm>
            <a:off x="0" y="0"/>
            <a:ext cx="12192000" cy="1562100"/>
          </a:xfrm>
          <a:prstGeom prst="rect">
            <a:avLst/>
          </a:prstGeom>
          <a:gradFill>
            <a:gsLst>
              <a:gs pos="100000">
                <a:srgbClr val="D87527"/>
              </a:gs>
              <a:gs pos="73000">
                <a:srgbClr val="D87527"/>
              </a:gs>
              <a:gs pos="43000">
                <a:srgbClr val="BF5630"/>
              </a:gs>
              <a:gs pos="0">
                <a:srgbClr val="A7383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616017" y="123873"/>
            <a:ext cx="10737783" cy="1325563"/>
          </a:xfrm>
        </p:spPr>
        <p:txBody>
          <a:bodyPr>
            <a:norm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413887" y="1825625"/>
            <a:ext cx="5682114" cy="1860851"/>
          </a:xfrm>
        </p:spPr>
        <p:txBody>
          <a:bodyPr>
            <a:noAutofit/>
          </a:bodyPr>
          <a:lstStyle>
            <a:lvl1pPr>
              <a:lnSpc>
                <a:spcPct val="120000"/>
              </a:lnSpc>
              <a:buClr>
                <a:srgbClr val="3D8EAC"/>
              </a:buClr>
              <a:defRPr/>
            </a:lvl1pPr>
            <a:lvl2pPr>
              <a:lnSpc>
                <a:spcPct val="120000"/>
              </a:lnSpc>
              <a:buClr>
                <a:srgbClr val="3D8EAC"/>
              </a:buClr>
              <a:defRPr/>
            </a:lvl2pPr>
            <a:lvl3pPr>
              <a:lnSpc>
                <a:spcPct val="120000"/>
              </a:lnSpc>
              <a:buClr>
                <a:srgbClr val="3D8EAC"/>
              </a:buClr>
              <a:defRPr/>
            </a:lvl3pPr>
            <a:lvl4pPr>
              <a:lnSpc>
                <a:spcPct val="120000"/>
              </a:lnSpc>
              <a:buClr>
                <a:srgbClr val="3D8EAC"/>
              </a:buClr>
              <a:defRPr/>
            </a:lvl4pPr>
            <a:lvl5pPr>
              <a:lnSpc>
                <a:spcPct val="120000"/>
              </a:lnSpc>
              <a:buClr>
                <a:srgbClr val="3D8EA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095999" y="1825625"/>
            <a:ext cx="5752699" cy="4895850"/>
          </a:xfrm>
          <a:solidFill>
            <a:schemeClr val="bg1"/>
          </a:solidFill>
        </p:spPr>
        <p:txBody>
          <a:bodyPr>
            <a:noAutofit/>
          </a:bodyPr>
          <a:lstStyle>
            <a:lvl1pPr>
              <a:buClr>
                <a:srgbClr val="3D8EAC"/>
              </a:buClr>
              <a:defRPr/>
            </a:lvl1pPr>
            <a:lvl2pPr>
              <a:buClr>
                <a:srgbClr val="3D8EAC"/>
              </a:buClr>
              <a:defRPr/>
            </a:lvl2pPr>
            <a:lvl3pPr>
              <a:buClr>
                <a:srgbClr val="3D8EAC"/>
              </a:buClr>
              <a:defRPr/>
            </a:lvl3pPr>
            <a:lvl4pPr>
              <a:lnSpc>
                <a:spcPct val="120000"/>
              </a:lnSpc>
              <a:buClr>
                <a:srgbClr val="3D8EAC"/>
              </a:buClr>
              <a:defRPr/>
            </a:lvl4pPr>
            <a:lvl5pPr>
              <a:buClr>
                <a:srgbClr val="3D8EA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2BCFC07E-5DF1-AA58-C614-DCB26F3B14FA}"/>
              </a:ext>
            </a:extLst>
          </p:cNvPr>
          <p:cNvSpPr>
            <a:spLocks noGrp="1"/>
          </p:cNvSpPr>
          <p:nvPr>
            <p:ph sz="half" idx="11"/>
          </p:nvPr>
        </p:nvSpPr>
        <p:spPr>
          <a:xfrm>
            <a:off x="413887" y="3686476"/>
            <a:ext cx="5682113" cy="2211058"/>
          </a:xfrm>
        </p:spPr>
        <p:txBody>
          <a:bodyPr>
            <a:noAutofit/>
          </a:bodyPr>
          <a:lstStyle>
            <a:lvl1pPr>
              <a:lnSpc>
                <a:spcPct val="120000"/>
              </a:lnSpc>
              <a:buClr>
                <a:srgbClr val="3D8EAC"/>
              </a:buClr>
              <a:defRPr/>
            </a:lvl1pPr>
            <a:lvl2pPr>
              <a:lnSpc>
                <a:spcPct val="120000"/>
              </a:lnSpc>
              <a:buClr>
                <a:srgbClr val="3D8EAC"/>
              </a:buClr>
              <a:defRPr/>
            </a:lvl2pPr>
            <a:lvl3pPr>
              <a:lnSpc>
                <a:spcPct val="120000"/>
              </a:lnSpc>
              <a:buClr>
                <a:srgbClr val="3D8EAC"/>
              </a:buClr>
              <a:defRPr/>
            </a:lvl3pPr>
            <a:lvl4pPr>
              <a:lnSpc>
                <a:spcPct val="120000"/>
              </a:lnSpc>
              <a:buClr>
                <a:srgbClr val="3D8EAC"/>
              </a:buClr>
              <a:defRPr/>
            </a:lvl4pPr>
            <a:lvl5pPr>
              <a:lnSpc>
                <a:spcPct val="120000"/>
              </a:lnSpc>
              <a:buClr>
                <a:srgbClr val="3D8EA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00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7"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45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699"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1" y="562356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3A8D8E-2F28-033B-DAE1-FBE199F03DB5}"/>
              </a:ext>
            </a:extLst>
          </p:cNvPr>
          <p:cNvSpPr/>
          <p:nvPr userDrawn="1"/>
        </p:nvSpPr>
        <p:spPr>
          <a:xfrm>
            <a:off x="0" y="0"/>
            <a:ext cx="12192000" cy="1562100"/>
          </a:xfrm>
          <a:prstGeom prst="rect">
            <a:avLst/>
          </a:prstGeom>
          <a:gradFill>
            <a:gsLst>
              <a:gs pos="100000">
                <a:srgbClr val="D87527"/>
              </a:gs>
              <a:gs pos="73000">
                <a:srgbClr val="D87527"/>
              </a:gs>
              <a:gs pos="43000">
                <a:srgbClr val="BF5630"/>
              </a:gs>
              <a:gs pos="0">
                <a:srgbClr val="A7383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40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1681163"/>
            <a:ext cx="5157787" cy="4216372"/>
          </a:xfrm>
        </p:spPr>
        <p:txBody>
          <a:bodyPr/>
          <a:lstStyle>
            <a:lvl1pPr>
              <a:buClr>
                <a:srgbClr val="3D8EAC"/>
              </a:buClr>
              <a:defRPr/>
            </a:lvl1pPr>
            <a:lvl2pPr>
              <a:buClr>
                <a:srgbClr val="3D8EAC"/>
              </a:buClr>
              <a:defRPr/>
            </a:lvl2pPr>
            <a:lvl3pPr>
              <a:buClr>
                <a:srgbClr val="3D8EAC"/>
              </a:buClr>
              <a:defRPr/>
            </a:lvl3pPr>
            <a:lvl4pPr>
              <a:buClr>
                <a:srgbClr val="3D8EAC"/>
              </a:buClr>
              <a:defRPr/>
            </a:lvl4pPr>
            <a:lvl5pPr>
              <a:buClr>
                <a:srgbClr val="3D8EA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1681163"/>
            <a:ext cx="5183188" cy="4216372"/>
          </a:xfrm>
        </p:spPr>
        <p:txBody>
          <a:bodyPr/>
          <a:lstStyle>
            <a:lvl1pPr>
              <a:buClr>
                <a:srgbClr val="3D8EAC"/>
              </a:buClr>
              <a:defRPr/>
            </a:lvl1pPr>
            <a:lvl2pPr>
              <a:buClr>
                <a:srgbClr val="3D8EAC"/>
              </a:buClr>
              <a:defRPr/>
            </a:lvl2pPr>
            <a:lvl3pPr>
              <a:buClr>
                <a:srgbClr val="3D8EAC"/>
              </a:buClr>
              <a:defRPr/>
            </a:lvl3pPr>
            <a:lvl4pPr>
              <a:buClr>
                <a:srgbClr val="3D8EAC"/>
              </a:buClr>
              <a:defRPr/>
            </a:lvl4pPr>
            <a:lvl5pPr>
              <a:buClr>
                <a:srgbClr val="3D8EA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13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Only"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340490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822" b="12573"/>
          <a:stretch/>
        </p:blipFill>
        <p:spPr>
          <a:xfrm>
            <a:off x="-132080" y="1270000"/>
            <a:ext cx="12535132"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264" y="364885"/>
            <a:ext cx="2810256" cy="590154"/>
          </a:xfrm>
          <a:prstGeom prst="rect">
            <a:avLst/>
          </a:prstGeom>
        </p:spPr>
      </p:pic>
      <p:sp>
        <p:nvSpPr>
          <p:cNvPr id="6" name="Date Placeholder 5">
            <a:extLst>
              <a:ext uri="{FF2B5EF4-FFF2-40B4-BE49-F238E27FC236}">
                <a16:creationId xmlns:a16="http://schemas.microsoft.com/office/drawing/2014/main" id="{034B624B-88FC-A276-E99F-924817A3A2B0}"/>
              </a:ext>
            </a:extLst>
          </p:cNvPr>
          <p:cNvSpPr>
            <a:spLocks noGrp="1"/>
          </p:cNvSpPr>
          <p:nvPr>
            <p:ph type="dt" sz="half" idx="10"/>
          </p:nvPr>
        </p:nvSpPr>
        <p:spPr/>
        <p:txBody>
          <a:bodyPr/>
          <a:lstStyle/>
          <a:p>
            <a:fld id="{EF4B442C-F00A-488A-9033-AC499BCF69D0}" type="datetime1">
              <a:rPr lang="en-US" smtClean="0"/>
              <a:t>7/11/2025</a:t>
            </a:fld>
            <a:endParaRPr lang="en-US"/>
          </a:p>
        </p:txBody>
      </p:sp>
      <p:sp>
        <p:nvSpPr>
          <p:cNvPr id="8" name="Slide Number Placeholder 7">
            <a:extLst>
              <a:ext uri="{FF2B5EF4-FFF2-40B4-BE49-F238E27FC236}">
                <a16:creationId xmlns:a16="http://schemas.microsoft.com/office/drawing/2014/main" id="{2874B830-412B-1A88-15EC-58039A705127}"/>
              </a:ext>
            </a:extLst>
          </p:cNvPr>
          <p:cNvSpPr>
            <a:spLocks noGrp="1"/>
          </p:cNvSpPr>
          <p:nvPr>
            <p:ph type="sldNum" sz="quarter" idx="12"/>
          </p:nvPr>
        </p:nvSpPr>
        <p:spPr/>
        <p:txBody>
          <a:bodyPr/>
          <a:lstStyle/>
          <a:p>
            <a:fld id="{CFF6C8F6-23D4-4305-AA2D-7CD61E9CC740}" type="slidenum">
              <a:rPr lang="en-US" smtClean="0"/>
              <a:t>‹#›</a:t>
            </a:fld>
            <a:endParaRPr lang="en-US"/>
          </a:p>
        </p:txBody>
      </p:sp>
    </p:spTree>
    <p:extLst>
      <p:ext uri="{BB962C8B-B14F-4D97-AF65-F5344CB8AC3E}">
        <p14:creationId xmlns:p14="http://schemas.microsoft.com/office/powerpoint/2010/main" val="52142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524000" y="2514600"/>
            <a:ext cx="9144000" cy="1160526"/>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524000" y="3685794"/>
            <a:ext cx="9144000" cy="1937766"/>
          </a:xfrm>
        </p:spPr>
        <p:txBody>
          <a:bodyPr anchor="ctr">
            <a:normAutofit/>
          </a:bodyPr>
          <a:lstStyle>
            <a:lvl1pPr marL="0" marR="0" indent="0" algn="ctr"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0" y="673806"/>
            <a:ext cx="3091180" cy="739703"/>
          </a:xfrm>
          <a:prstGeom prst="rect">
            <a:avLst/>
          </a:prstGeom>
        </p:spPr>
      </p:pic>
    </p:spTree>
    <p:extLst>
      <p:ext uri="{BB962C8B-B14F-4D97-AF65-F5344CB8AC3E}">
        <p14:creationId xmlns:p14="http://schemas.microsoft.com/office/powerpoint/2010/main" val="15242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80"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0"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1"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3" y="5264404"/>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013" y="2114104"/>
            <a:ext cx="284544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7581133" y="2284934"/>
            <a:ext cx="2670307" cy="25613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5868286" y="5286494"/>
            <a:ext cx="6096000" cy="369332"/>
          </a:xfrm>
          <a:prstGeom prst="rect">
            <a:avLst/>
          </a:prstGeom>
          <a:noFill/>
        </p:spPr>
        <p:txBody>
          <a:bodyPr wrap="square">
            <a:spAutoFit/>
          </a:bodyPr>
          <a:lstStyle/>
          <a:p>
            <a:pPr algn="ctr"/>
            <a:r>
              <a:rPr lang="en-US" b="1">
                <a:solidFill>
                  <a:schemeClr val="bg1"/>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704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5"/>
            <a:ext cx="10515600" cy="3904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212883"/>
      </p:ext>
    </p:extLst>
  </p:cSld>
  <p:clrMap bg1="lt1" tx1="dk1" bg2="lt2" tx2="dk2" accent1="accent1" accent2="accent2" accent3="accent3" accent4="accent4" accent5="accent5" accent6="accent6" hlink="hlink" folHlink="folHlink"/>
  <p:sldLayoutIdLst>
    <p:sldLayoutId id="2147484746" r:id="rId1"/>
    <p:sldLayoutId id="2147484745" r:id="rId2"/>
    <p:sldLayoutId id="2147484869" r:id="rId3"/>
    <p:sldLayoutId id="2147484868" r:id="rId4"/>
    <p:sldLayoutId id="2147483692" r:id="rId5"/>
    <p:sldLayoutId id="2147484874" r:id="rId6"/>
    <p:sldLayoutId id="2147484875" r:id="rId7"/>
    <p:sldLayoutId id="2147484876" r:id="rId8"/>
    <p:sldLayoutId id="2147483691" r:id="rId9"/>
    <p:sldLayoutId id="2147483690" r:id="rId10"/>
    <p:sldLayoutId id="2147484877" r:id="rId11"/>
    <p:sldLayoutId id="2147484878" r:id="rId12"/>
    <p:sldLayoutId id="2147484879" r:id="rId13"/>
    <p:sldLayoutId id="2147484880" r:id="rId14"/>
    <p:sldLayoutId id="2147484882" r:id="rId15"/>
    <p:sldLayoutId id="2147484881" r:id="rId16"/>
    <p:sldLayoutId id="2147484883" r:id="rId17"/>
    <p:sldLayoutId id="2147484871" r:id="rId18"/>
    <p:sldLayoutId id="2147484872"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i="0" kern="1200">
          <a:solidFill>
            <a:srgbClr val="25408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5408F"/>
              </a:buClr>
              <a:buSzPts val="3600"/>
              <a:buFont typeface="Arial"/>
              <a:buNone/>
              <a:defRPr sz="3600" b="1" i="0" u="none" strike="noStrike" cap="none">
                <a:solidFill>
                  <a:srgbClr val="25408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3904615"/>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110000"/>
              </a:lnSpc>
              <a:spcBef>
                <a:spcPts val="600"/>
              </a:spcBef>
              <a:spcAft>
                <a:spcPts val="0"/>
              </a:spcAft>
              <a:buClr>
                <a:srgbClr val="4696D2"/>
              </a:buClr>
              <a:buSzPts val="1920"/>
              <a:buFont typeface="Arial"/>
              <a:buChar char="•"/>
              <a:defRPr sz="2400" b="0" i="0" u="none" strike="noStrike" cap="none">
                <a:solidFill>
                  <a:srgbClr val="0C0C0C"/>
                </a:solidFill>
                <a:latin typeface="Arial"/>
                <a:ea typeface="Arial"/>
                <a:cs typeface="Arial"/>
                <a:sym typeface="Arial"/>
              </a:defRPr>
            </a:lvl1pPr>
            <a:lvl2pPr marL="914400" marR="0" lvl="1" indent="-330200" algn="l" rtl="0">
              <a:lnSpc>
                <a:spcPct val="110000"/>
              </a:lnSpc>
              <a:spcBef>
                <a:spcPts val="600"/>
              </a:spcBef>
              <a:spcAft>
                <a:spcPts val="0"/>
              </a:spcAft>
              <a:buClr>
                <a:srgbClr val="4696D2"/>
              </a:buClr>
              <a:buSzPts val="1600"/>
              <a:buFont typeface="Arial"/>
              <a:buChar char="•"/>
              <a:defRPr sz="2000" b="0" i="0" u="none" strike="noStrike" cap="none">
                <a:solidFill>
                  <a:srgbClr val="0C0C0C"/>
                </a:solidFill>
                <a:latin typeface="Arial"/>
                <a:ea typeface="Arial"/>
                <a:cs typeface="Arial"/>
                <a:sym typeface="Arial"/>
              </a:defRPr>
            </a:lvl2pPr>
            <a:lvl3pPr marL="1371600" marR="0" lvl="2" indent="-320039" algn="l" rtl="0">
              <a:lnSpc>
                <a:spcPct val="110000"/>
              </a:lnSpc>
              <a:spcBef>
                <a:spcPts val="600"/>
              </a:spcBef>
              <a:spcAft>
                <a:spcPts val="0"/>
              </a:spcAft>
              <a:buClr>
                <a:srgbClr val="4696D2"/>
              </a:buClr>
              <a:buSzPts val="1440"/>
              <a:buFont typeface="Arial"/>
              <a:buChar char="•"/>
              <a:defRPr sz="1800" b="0" i="0" u="none" strike="noStrike" cap="none">
                <a:solidFill>
                  <a:srgbClr val="0C0C0C"/>
                </a:solidFill>
                <a:latin typeface="Arial"/>
                <a:ea typeface="Arial"/>
                <a:cs typeface="Arial"/>
                <a:sym typeface="Arial"/>
              </a:defRPr>
            </a:lvl3pPr>
            <a:lvl4pPr marL="1828800" marR="0" lvl="3" indent="-309880"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4pPr>
            <a:lvl5pPr marL="2286000" marR="0" lvl="4" indent="-309879"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3"/>
          <p:cNvPicPr preferRelativeResize="0"/>
          <p:nvPr/>
        </p:nvPicPr>
        <p:blipFill rotWithShape="1">
          <a:blip r:embed="rId4">
            <a:alphaModFix amt="50000"/>
          </a:blip>
          <a:srcRect/>
          <a:stretch/>
        </p:blipFill>
        <p:spPr>
          <a:xfrm>
            <a:off x="3057285" y="6010292"/>
            <a:ext cx="579995" cy="579995"/>
          </a:xfrm>
          <a:prstGeom prst="rect">
            <a:avLst/>
          </a:prstGeom>
          <a:noFill/>
          <a:ln>
            <a:noFill/>
          </a:ln>
        </p:spPr>
      </p:pic>
      <p:pic>
        <p:nvPicPr>
          <p:cNvPr id="13" name="Google Shape;13;p33"/>
          <p:cNvPicPr preferRelativeResize="0"/>
          <p:nvPr/>
        </p:nvPicPr>
        <p:blipFill rotWithShape="1">
          <a:blip r:embed="rId5">
            <a:alphaModFix amt="70000"/>
          </a:blip>
          <a:srcRect/>
          <a:stretch/>
        </p:blipFill>
        <p:spPr>
          <a:xfrm>
            <a:off x="838200" y="6010292"/>
            <a:ext cx="1867925" cy="579995"/>
          </a:xfrm>
          <a:prstGeom prst="rect">
            <a:avLst/>
          </a:prstGeom>
          <a:noFill/>
          <a:ln>
            <a:noFill/>
          </a:ln>
        </p:spPr>
      </p:pic>
    </p:spTree>
    <p:extLst>
      <p:ext uri="{BB962C8B-B14F-4D97-AF65-F5344CB8AC3E}">
        <p14:creationId xmlns:p14="http://schemas.microsoft.com/office/powerpoint/2010/main" val="3627873264"/>
      </p:ext>
    </p:extLst>
  </p:cSld>
  <p:clrMap bg1="lt1" tx1="dk1" bg2="dk2" tx2="lt2" accent1="accent1" accent2="accent2" accent3="accent3" accent4="accent4" accent5="accent5" accent6="accent6" hlink="hlink" folHlink="folHlink"/>
  <p:sldLayoutIdLst>
    <p:sldLayoutId id="2147484884" r:id="rId1"/>
    <p:sldLayoutId id="214748488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599768" y="365125"/>
            <a:ext cx="10982632" cy="7626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599767" y="1602557"/>
            <a:ext cx="10982631" cy="44588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DA79A-FD2B-2D5E-87B9-68E4562CDC70}"/>
              </a:ext>
            </a:extLst>
          </p:cNvPr>
          <p:cNvSpPr>
            <a:spLocks noGrp="1"/>
          </p:cNvSpPr>
          <p:nvPr>
            <p:ph type="dt" sz="half" idx="2"/>
          </p:nvPr>
        </p:nvSpPr>
        <p:spPr>
          <a:xfrm>
            <a:off x="599768" y="6356350"/>
            <a:ext cx="298163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DF0E5-1FD1-4B29-9DB7-69264A3FB22E}" type="datetime1">
              <a:rPr lang="en-US" smtClean="0"/>
              <a:t>7/11/2025</a:t>
            </a:fld>
            <a:endParaRPr lang="en-US"/>
          </a:p>
        </p:txBody>
      </p:sp>
      <p:sp>
        <p:nvSpPr>
          <p:cNvPr id="5" name="Footer Placeholder 4">
            <a:extLst>
              <a:ext uri="{FF2B5EF4-FFF2-40B4-BE49-F238E27FC236}">
                <a16:creationId xmlns:a16="http://schemas.microsoft.com/office/drawing/2014/main" id="{3B7CF946-F456-0F65-12FF-72AE8FB279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CDC-RFA-OE22-2202</a:t>
            </a:r>
          </a:p>
        </p:txBody>
      </p:sp>
      <p:sp>
        <p:nvSpPr>
          <p:cNvPr id="6" name="Slide Number Placeholder 5">
            <a:extLst>
              <a:ext uri="{FF2B5EF4-FFF2-40B4-BE49-F238E27FC236}">
                <a16:creationId xmlns:a16="http://schemas.microsoft.com/office/drawing/2014/main" id="{72B7ABBD-81C7-A512-7C5A-CD971F8C6B42}"/>
              </a:ext>
            </a:extLst>
          </p:cNvPr>
          <p:cNvSpPr>
            <a:spLocks noGrp="1"/>
          </p:cNvSpPr>
          <p:nvPr>
            <p:ph type="sldNum" sz="quarter" idx="4"/>
          </p:nvPr>
        </p:nvSpPr>
        <p:spPr>
          <a:xfrm>
            <a:off x="8610600" y="6356350"/>
            <a:ext cx="297179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6C8F6-23D4-4305-AA2D-7CD61E9CC740}" type="slidenum">
              <a:rPr lang="en-US" smtClean="0"/>
              <a:t>‹#›</a:t>
            </a:fld>
            <a:endParaRPr lang="en-US"/>
          </a:p>
        </p:txBody>
      </p:sp>
    </p:spTree>
    <p:extLst>
      <p:ext uri="{BB962C8B-B14F-4D97-AF65-F5344CB8AC3E}">
        <p14:creationId xmlns:p14="http://schemas.microsoft.com/office/powerpoint/2010/main" val="2897592552"/>
      </p:ext>
    </p:extLst>
  </p:cSld>
  <p:clrMap bg1="lt1" tx1="dk1" bg2="lt2" tx2="dk2" accent1="accent1" accent2="accent2" accent3="accent3" accent4="accent4" accent5="accent5" accent6="accent6" hlink="hlink" folHlink="folHlink"/>
  <p:sldLayoutIdLst>
    <p:sldLayoutId id="2147483662" r:id="rId1"/>
    <p:sldLayoutId id="2147483677" r:id="rId2"/>
    <p:sldLayoutId id="2147483663" r:id="rId3"/>
    <p:sldLayoutId id="2147483664" r:id="rId4"/>
    <p:sldLayoutId id="2147483665" r:id="rId5"/>
    <p:sldLayoutId id="2147483666" r:id="rId6"/>
    <p:sldLayoutId id="2147483667" r:id="rId7"/>
    <p:sldLayoutId id="2147483668" r:id="rId8"/>
    <p:sldLayoutId id="214748367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80" r:id="rId18"/>
    <p:sldLayoutId id="2147483681" r:id="rId19"/>
    <p:sldLayoutId id="2147483682" r:id="rId20"/>
    <p:sldLayoutId id="214748366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1" i="0" kern="1200">
          <a:solidFill>
            <a:srgbClr val="25408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hyperlink" Target="https://www.pmi.org/" TargetMode="External"/><Relationship Id="rId3" Type="http://schemas.openxmlformats.org/officeDocument/2006/relationships/hyperlink" Target="https://africalabacademy.org/" TargetMode="External"/><Relationship Id="rId7" Type="http://schemas.openxmlformats.org/officeDocument/2006/relationships/hyperlink" Target="https://nahq.org/"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hyperlink" Target="https://www.himss.org/certifications/cahims/" TargetMode="External"/><Relationship Id="rId11" Type="http://schemas.openxmlformats.org/officeDocument/2006/relationships/image" Target="../media/image20.jpg"/><Relationship Id="rId5" Type="http://schemas.openxmlformats.org/officeDocument/2006/relationships/hyperlink" Target="https://www.ascp.org/education/learning-format/certificate-programs/lmu?" TargetMode="External"/><Relationship Id="rId10" Type="http://schemas.openxmlformats.org/officeDocument/2006/relationships/image" Target="../media/image6.png"/><Relationship Id="rId4" Type="http://schemas.openxmlformats.org/officeDocument/2006/relationships/hyperlink" Target="https://www.facebook.com/groups/894841814207169/" TargetMode="External"/><Relationship Id="rId9" Type="http://schemas.openxmlformats.org/officeDocument/2006/relationships/hyperlink" Target="https://www.udemy.com/courses/search/?src=ukw&amp;q=HL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g"/><Relationship Id="rId2" Type="http://schemas.openxmlformats.org/officeDocument/2006/relationships/image" Target="../media/image33.jpeg"/><Relationship Id="rId1" Type="http://schemas.openxmlformats.org/officeDocument/2006/relationships/slideLayout" Target="../slideLayouts/slideLayout24.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sso.ascp.org/Register/PreRegister?returnUrl=/issue/wsfed?wa%3dwsignin1.0%26wtrealm%3dhttp://identityserver.ascp.or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hyperlink" Target="https://www.facebook.com/pamet.usa"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hyperlink" Target="https://www.ascp.org/membership-resources/get-involved/find-a-mentor-mentee?srsltid=AfmBOopOljflc60B9qQNYnj1HjE7oIRlVVKwB2vP-A680tP6g6Z8xYY0" TargetMode="External"/><Relationship Id="rId5" Type="http://schemas.openxmlformats.org/officeDocument/2006/relationships/hyperlink" Target="https://www.keckmedicine.org/volunteer/" TargetMode="External"/><Relationship Id="rId4" Type="http://schemas.openxmlformats.org/officeDocument/2006/relationships/hyperlink" Target="https://www.publichealth.columbia.edu/academics/degrees/master-health-administration/executive-progra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hyperlink" Target="https://www.aphl.org/Career-Pathways/Leadership/Pages/APHLs-Board-Certification-Exam-Boot-Camp.aspx" TargetMode="External"/><Relationship Id="rId3" Type="http://schemas.openxmlformats.org/officeDocument/2006/relationships/image" Target="../media/image19.jpeg"/><Relationship Id="rId7" Type="http://schemas.openxmlformats.org/officeDocument/2006/relationships/hyperlink" Target="https://www.caphld.org/public-health-microbiologist-training"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hyperlink" Target="https://www.aphl.org/Career-Pathways/fellowships/Pages/default.aspx" TargetMode="External"/><Relationship Id="rId5" Type="http://schemas.openxmlformats.org/officeDocument/2006/relationships/hyperlink" Target="https://www.currytbcenter.ucsf.edu/" TargetMode="External"/><Relationship Id="rId4" Type="http://schemas.openxmlformats.org/officeDocument/2006/relationships/hyperlink" Target="https://pubmed.ncbi.nlm.nih.gov/28592550/" TargetMode="Externa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0628" y="3216029"/>
            <a:ext cx="9237552" cy="1873775"/>
          </a:xfrm>
        </p:spPr>
        <p:txBody>
          <a:bodyPr anchor="ctr">
            <a:noAutofit/>
          </a:bodyPr>
          <a:lstStyle/>
          <a:p>
            <a:pPr>
              <a:lnSpc>
                <a:spcPct val="100000"/>
              </a:lnSpc>
            </a:pPr>
            <a:r>
              <a:rPr lang="en-US" sz="4800" dirty="0">
                <a:latin typeface="Arial"/>
                <a:cs typeface="Arial"/>
              </a:rPr>
              <a:t>International Lab Scientists Practicing in the US</a:t>
            </a:r>
            <a:br>
              <a:rPr lang="en-US" sz="3600" dirty="0">
                <a:latin typeface="Arial"/>
                <a:cs typeface="Arial"/>
              </a:rPr>
            </a:br>
            <a:r>
              <a:rPr lang="en-US" sz="2400" b="0" dirty="0">
                <a:latin typeface="Arial"/>
                <a:cs typeface="Arial"/>
              </a:rPr>
              <a:t>Patricia Salazar </a:t>
            </a:r>
            <a:r>
              <a:rPr lang="en-US" sz="2400" b="0" dirty="0" err="1">
                <a:latin typeface="Arial"/>
                <a:cs typeface="Arial"/>
              </a:rPr>
              <a:t>Uychiat</a:t>
            </a:r>
            <a:r>
              <a:rPr lang="en-US" sz="2400" b="0" dirty="0">
                <a:latin typeface="Arial"/>
                <a:cs typeface="Arial"/>
              </a:rPr>
              <a:t>, Varvara Kozyreva, Martin Muganzi, Rex </a:t>
            </a:r>
            <a:r>
              <a:rPr lang="en-US" sz="2400" b="0" dirty="0" err="1">
                <a:latin typeface="Arial"/>
                <a:cs typeface="Arial"/>
              </a:rPr>
              <a:t>Famitangco</a:t>
            </a:r>
            <a:r>
              <a:rPr lang="en-US" sz="2400" b="0" dirty="0">
                <a:latin typeface="Arial"/>
                <a:cs typeface="Arial"/>
              </a:rPr>
              <a:t>,</a:t>
            </a:r>
            <a:r>
              <a:rPr lang="en-US" sz="2400" b="0" dirty="0">
                <a:solidFill>
                  <a:schemeClr val="tx1"/>
                </a:solidFill>
                <a:latin typeface="Arial"/>
                <a:cs typeface="Arial"/>
              </a:rPr>
              <a:t> </a:t>
            </a:r>
            <a:r>
              <a:rPr lang="en-US" sz="2400" b="0" dirty="0">
                <a:latin typeface="Arial"/>
                <a:cs typeface="Arial"/>
              </a:rPr>
              <a:t>Matthew Schulze</a:t>
            </a:r>
            <a:br>
              <a:rPr lang="en-US" sz="2400" b="0" dirty="0"/>
            </a:br>
            <a:br>
              <a:rPr lang="en-US" sz="2400" b="0" dirty="0">
                <a:latin typeface="Arial"/>
                <a:cs typeface="Arial"/>
              </a:rPr>
            </a:br>
            <a:r>
              <a:rPr lang="en-US" sz="2000" b="0" dirty="0">
                <a:latin typeface="Arial"/>
                <a:cs typeface="Arial"/>
              </a:rPr>
              <a:t>      </a:t>
            </a:r>
          </a:p>
        </p:txBody>
      </p:sp>
      <p:sp>
        <p:nvSpPr>
          <p:cNvPr id="3" name="Content Placeholder 2"/>
          <p:cNvSpPr>
            <a:spLocks noGrp="1"/>
          </p:cNvSpPr>
          <p:nvPr>
            <p:ph type="subTitle" idx="1"/>
          </p:nvPr>
        </p:nvSpPr>
        <p:spPr>
          <a:xfrm>
            <a:off x="2286000" y="5715000"/>
            <a:ext cx="8476966" cy="746760"/>
          </a:xfrm>
        </p:spPr>
        <p:txBody>
          <a:bodyPr>
            <a:noAutofit/>
          </a:bodyPr>
          <a:lstStyle/>
          <a:p>
            <a:r>
              <a:rPr lang="en-US" sz="1800" b="1" dirty="0">
                <a:latin typeface="Arial"/>
                <a:cs typeface="Arial"/>
              </a:rPr>
              <a:t>Building Bridges Across the Laboratory Community – July 9, 2025</a:t>
            </a:r>
          </a:p>
        </p:txBody>
      </p:sp>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10;">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0" y="1282"/>
            <a:ext cx="12191980" cy="6856718"/>
          </a:xfrm>
          <a:prstGeom prst="rect">
            <a:avLst/>
          </a:prstGeom>
        </p:spPr>
      </p:pic>
      <p:sp>
        <p:nvSpPr>
          <p:cNvPr id="7" name="Title 6">
            <a:extLst>
              <a:ext uri="{FF2B5EF4-FFF2-40B4-BE49-F238E27FC236}">
                <a16:creationId xmlns:a16="http://schemas.microsoft.com/office/drawing/2014/main" id="{0061E198-951B-E360-1E37-EDBA02537D2E}"/>
              </a:ext>
            </a:extLst>
          </p:cNvPr>
          <p:cNvSpPr txBox="1">
            <a:spLocks noGrp="1"/>
          </p:cNvSpPr>
          <p:nvPr>
            <p:ph type="title" idx="4294967295"/>
          </p:nvPr>
        </p:nvSpPr>
        <p:spPr>
          <a:xfrm>
            <a:off x="530077" y="4417765"/>
            <a:ext cx="11131826" cy="27392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chemeClr val="bg1"/>
                </a:solidFill>
                <a:effectLst/>
                <a:uLnTx/>
                <a:uFillTx/>
                <a:latin typeface="Arial"/>
                <a:ea typeface="+mn-ea"/>
                <a:cs typeface="Arial"/>
              </a:rPr>
              <a:t>Martin </a:t>
            </a:r>
            <a:r>
              <a:rPr kumimoji="0" lang="en-US" sz="4400" i="0" u="none" strike="noStrike" kern="1200" cap="none" spc="0" normalizeH="0" baseline="0" noProof="0" dirty="0" err="1">
                <a:ln>
                  <a:noFill/>
                </a:ln>
                <a:solidFill>
                  <a:schemeClr val="bg1"/>
                </a:solidFill>
                <a:effectLst/>
                <a:uLnTx/>
                <a:uFillTx/>
                <a:latin typeface="Arial"/>
                <a:ea typeface="+mn-ea"/>
                <a:cs typeface="Arial"/>
              </a:rPr>
              <a:t>Muganzi</a:t>
            </a:r>
            <a:br>
              <a:rPr kumimoji="0" lang="en-US" sz="4800" b="1" i="0" u="none" strike="noStrike" kern="1200" cap="none" spc="0" normalizeH="0" baseline="0" noProof="0" dirty="0">
                <a:ln>
                  <a:noFill/>
                </a:ln>
                <a:solidFill>
                  <a:schemeClr val="bg1"/>
                </a:solidFill>
                <a:effectLst/>
                <a:uLnTx/>
                <a:uFillTx/>
                <a:latin typeface="Arial"/>
                <a:ea typeface="+mn-ea"/>
                <a:cs typeface="Arial"/>
              </a:rPr>
            </a:br>
            <a:r>
              <a:rPr lang="en-US" sz="3200" b="0" i="0" dirty="0">
                <a:solidFill>
                  <a:schemeClr val="bg1"/>
                </a:solidFill>
                <a:effectLst/>
                <a:latin typeface="Arial"/>
                <a:cs typeface="Arial"/>
              </a:rPr>
              <a:t>MBA, MLS(</a:t>
            </a:r>
            <a:r>
              <a:rPr lang="en-US" sz="3200" b="0" i="0" dirty="0" err="1">
                <a:solidFill>
                  <a:schemeClr val="bg1"/>
                </a:solidFill>
                <a:effectLst/>
                <a:latin typeface="Arial"/>
                <a:cs typeface="Arial"/>
              </a:rPr>
              <a:t>ASCP</a:t>
            </a:r>
            <a:r>
              <a:rPr lang="en-US" sz="3200" b="0" i="0" baseline="30000" dirty="0" err="1">
                <a:solidFill>
                  <a:schemeClr val="bg1"/>
                </a:solidFill>
                <a:effectLst/>
                <a:latin typeface="Arial"/>
                <a:cs typeface="Arial"/>
              </a:rPr>
              <a:t>i</a:t>
            </a:r>
            <a:r>
              <a:rPr lang="en-US" sz="3200" b="0" i="0" dirty="0">
                <a:solidFill>
                  <a:schemeClr val="bg1"/>
                </a:solidFill>
                <a:effectLst/>
                <a:latin typeface="Arial"/>
                <a:cs typeface="Arial"/>
              </a:rPr>
              <a:t>)</a:t>
            </a:r>
            <a:r>
              <a:rPr lang="en-US" sz="3200" b="0" i="0" baseline="30000" dirty="0">
                <a:solidFill>
                  <a:schemeClr val="bg1"/>
                </a:solidFill>
                <a:effectLst/>
                <a:latin typeface="Arial"/>
                <a:cs typeface="Arial"/>
              </a:rPr>
              <a:t>CM</a:t>
            </a:r>
            <a:r>
              <a:rPr lang="en-US" sz="3200" b="0" i="0" dirty="0">
                <a:solidFill>
                  <a:schemeClr val="bg1"/>
                </a:solidFill>
                <a:effectLst/>
                <a:latin typeface="Arial"/>
                <a:cs typeface="Arial"/>
              </a:rPr>
              <a:t> </a:t>
            </a:r>
            <a:br>
              <a:rPr lang="en-US" sz="3600" b="0" i="0" u="none" strike="noStrike" kern="1200" cap="none" spc="0" normalizeH="0" baseline="0" noProof="0" dirty="0">
                <a:ln>
                  <a:noFill/>
                </a:ln>
                <a:effectLst/>
                <a:uLnTx/>
                <a:uFillTx/>
                <a:latin typeface="Arial"/>
                <a:ea typeface="Times New Roman" panose="02020603050405020304" pitchFamily="18" charset="0"/>
                <a:cs typeface="Times New Roman"/>
              </a:rPr>
            </a:br>
            <a:r>
              <a:rPr kumimoji="0" lang="en-US" sz="2400" b="0" i="0" u="none" strike="noStrike" kern="1200" cap="none" spc="0" normalizeH="0" baseline="0" noProof="0" dirty="0">
                <a:ln>
                  <a:noFill/>
                </a:ln>
                <a:solidFill>
                  <a:schemeClr val="bg1"/>
                </a:solidFill>
                <a:effectLst/>
                <a:uLnTx/>
                <a:uFillTx/>
                <a:latin typeface="Arial"/>
                <a:ea typeface="+mn-ea"/>
                <a:cs typeface="Arial"/>
              </a:rPr>
              <a:t>Laboratory Information Systems Administrator</a:t>
            </a:r>
            <a:br>
              <a:rPr kumimoji="0" lang="en-US" sz="2400" b="0" i="0" u="none" strike="noStrike" kern="1200" cap="none" spc="0" normalizeH="0" baseline="0" noProof="0" dirty="0">
                <a:ln>
                  <a:noFill/>
                </a:ln>
                <a:solidFill>
                  <a:schemeClr val="bg1"/>
                </a:solidFill>
                <a:effectLst/>
                <a:uLnTx/>
                <a:uFillTx/>
                <a:latin typeface="Arial"/>
                <a:ea typeface="+mn-ea"/>
                <a:cs typeface="Arial"/>
              </a:rPr>
            </a:br>
            <a:r>
              <a:rPr kumimoji="0" lang="en-US" sz="2400" b="0" i="0" u="none" strike="noStrike" kern="1200" cap="none" spc="0" normalizeH="0" baseline="0" noProof="0" dirty="0">
                <a:ln>
                  <a:noFill/>
                </a:ln>
                <a:solidFill>
                  <a:schemeClr val="bg1"/>
                </a:solidFill>
                <a:effectLst/>
                <a:uLnTx/>
                <a:uFillTx/>
                <a:latin typeface="Arial"/>
                <a:ea typeface="+mn-ea"/>
                <a:cs typeface="Arial"/>
              </a:rPr>
              <a:t>Kingman Regional Medical Center </a:t>
            </a:r>
            <a:br>
              <a:rPr kumimoji="0" lang="en-US" sz="2400" b="0" i="0" u="none" strike="noStrike" kern="1200" cap="none" spc="0" normalizeH="0" baseline="0" noProof="0" dirty="0">
                <a:ln>
                  <a:noFill/>
                </a:ln>
                <a:solidFill>
                  <a:schemeClr val="tx1"/>
                </a:solidFill>
                <a:effectLst/>
                <a:highlight>
                  <a:srgbClr val="00FF00"/>
                </a:highlight>
                <a:uLnTx/>
                <a:uFillTx/>
                <a:latin typeface="Arial"/>
                <a:ea typeface="+mn-ea"/>
                <a:cs typeface="Arial"/>
              </a:rPr>
            </a:br>
            <a:r>
              <a:rPr kumimoji="0" lang="en-US" sz="2400" b="0" i="0" u="none" strike="noStrike" kern="1200" cap="none" spc="0" normalizeH="0" baseline="0" noProof="0" dirty="0">
                <a:ln>
                  <a:noFill/>
                </a:ln>
                <a:solidFill>
                  <a:schemeClr val="bg1"/>
                </a:solidFill>
                <a:effectLst/>
                <a:highlight>
                  <a:srgbClr val="00FF00"/>
                </a:highligh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highlight>
                <a:srgbClr val="00FF00"/>
              </a:highlight>
              <a:uLnTx/>
              <a:uFillTx/>
              <a:latin typeface="Arial"/>
              <a:ea typeface="+mn-ea"/>
              <a:cs typeface="Arial"/>
              <a:hlinkClick r:id="" action="ppaction://noaction">
                <a:extLst>
                  <a:ext uri="{A12FA001-AC4F-418D-AE19-62706E023703}">
                    <ahyp:hlinkClr xmlns:ahyp="http://schemas.microsoft.com/office/drawing/2018/hyperlinkcolor" val="tx"/>
                  </a:ext>
                </a:extLst>
              </a:hlinkClick>
            </a:endParaRPr>
          </a:p>
        </p:txBody>
      </p:sp>
      <p:pic>
        <p:nvPicPr>
          <p:cNvPr id="4" name="Picture 3" descr="A man in a suit with his arms crossed&#10;&#10;">
            <a:extLst>
              <a:ext uri="{FF2B5EF4-FFF2-40B4-BE49-F238E27FC236}">
                <a16:creationId xmlns:a16="http://schemas.microsoft.com/office/drawing/2014/main" id="{3759BE21-E904-86AF-0A29-D51E1AB6BCE3}"/>
              </a:ext>
            </a:extLst>
          </p:cNvPr>
          <p:cNvPicPr>
            <a:picLocks noChangeAspect="1"/>
          </p:cNvPicPr>
          <p:nvPr/>
        </p:nvPicPr>
        <p:blipFill rotWithShape="1">
          <a:blip r:embed="rId3">
            <a:extLst>
              <a:ext uri="{28A0092B-C50C-407E-A947-70E740481C1C}">
                <a14:useLocalDpi xmlns:a14="http://schemas.microsoft.com/office/drawing/2010/main" val="0"/>
              </a:ext>
            </a:extLst>
          </a:blip>
          <a:srcRect l="27114" t="4402" r="29616" b="27203"/>
          <a:stretch/>
        </p:blipFill>
        <p:spPr>
          <a:xfrm>
            <a:off x="4298623" y="501426"/>
            <a:ext cx="3594733" cy="3736483"/>
          </a:xfrm>
          <a:prstGeom prst="rect">
            <a:avLst/>
          </a:prstGeom>
        </p:spPr>
      </p:pic>
    </p:spTree>
    <p:extLst>
      <p:ext uri="{BB962C8B-B14F-4D97-AF65-F5344CB8AC3E}">
        <p14:creationId xmlns:p14="http://schemas.microsoft.com/office/powerpoint/2010/main" val="412359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descr="quote">
            <a:extLst>
              <a:ext uri="{FF2B5EF4-FFF2-40B4-BE49-F238E27FC236}">
                <a16:creationId xmlns:a16="http://schemas.microsoft.com/office/drawing/2014/main" id="{924E3D56-6E17-21FB-17C3-0038062DE736}"/>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Martin </a:t>
            </a:r>
            <a:r>
              <a:rPr kumimoji="0" lang="en-US" sz="3200" b="1" i="0" u="none" strike="noStrike" kern="1200" cap="none" spc="0" normalizeH="0" baseline="0" noProof="0" dirty="0" err="1">
                <a:ln>
                  <a:noFill/>
                </a:ln>
                <a:solidFill>
                  <a:schemeClr val="bg1"/>
                </a:solidFill>
                <a:effectLst/>
                <a:uLnTx/>
                <a:uFillTx/>
                <a:latin typeface="+mn-lt"/>
                <a:ea typeface="+mn-ea"/>
                <a:cs typeface="+mn-cs"/>
              </a:rPr>
              <a:t>Muganzi</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5178" y="4002804"/>
            <a:ext cx="1950847" cy="1815882"/>
          </a:xfrm>
          <a:prstGeom prst="rect">
            <a:avLst/>
          </a:prstGeom>
          <a:noFill/>
          <a:ln>
            <a:noFill/>
          </a:ln>
        </p:spPr>
        <p:txBody>
          <a:bodyPr wrap="square" rtlCol="0">
            <a:spAutoFit/>
          </a:bodyPr>
          <a:lstStyle/>
          <a:p>
            <a:r>
              <a:rPr lang="en-US" sz="1600" i="1" dirty="0">
                <a:solidFill>
                  <a:schemeClr val="bg1"/>
                </a:solidFill>
              </a:rPr>
              <a:t>Life can be challenging, and so can everything in it –but when we each give our best, we lift everyone higher. </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0" y="5539503"/>
            <a:ext cx="4284841" cy="1200329"/>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LIS Management and Maintenance</a:t>
            </a:r>
          </a:p>
          <a:p>
            <a:pPr marL="285750" indent="-285750">
              <a:buClr>
                <a:srgbClr val="4696D2"/>
              </a:buClr>
              <a:buFont typeface="Arial" panose="020B0604020202020204" pitchFamily="34" charset="0"/>
              <a:buChar char="•"/>
            </a:pPr>
            <a:r>
              <a:rPr lang="en-US" sz="1200" dirty="0">
                <a:solidFill>
                  <a:schemeClr val="tx1"/>
                </a:solidFill>
                <a:latin typeface="+mj-lt"/>
              </a:rPr>
              <a:t>Project Management</a:t>
            </a:r>
          </a:p>
          <a:p>
            <a:pPr marL="285750" indent="-285750">
              <a:buClr>
                <a:srgbClr val="4696D2"/>
              </a:buClr>
              <a:buFont typeface="Arial" panose="020B0604020202020204" pitchFamily="34" charset="0"/>
              <a:buChar char="•"/>
            </a:pPr>
            <a:r>
              <a:rPr lang="en-US" sz="1200" dirty="0">
                <a:solidFill>
                  <a:schemeClr val="tx1"/>
                </a:solidFill>
                <a:latin typeface="+mj-lt"/>
              </a:rPr>
              <a:t>Test Utilization</a:t>
            </a:r>
          </a:p>
          <a:p>
            <a:pPr marL="285750" indent="-285750">
              <a:buClr>
                <a:srgbClr val="4696D2"/>
              </a:buClr>
              <a:buFont typeface="Arial" panose="020B0604020202020204" pitchFamily="34" charset="0"/>
              <a:buChar char="•"/>
            </a:pPr>
            <a:r>
              <a:rPr lang="en-US" sz="1200" dirty="0">
                <a:solidFill>
                  <a:schemeClr val="tx1"/>
                </a:solidFill>
                <a:latin typeface="+mj-lt"/>
              </a:rPr>
              <a:t>Workflow Optimization &amp; Systems Integration</a:t>
            </a:r>
          </a:p>
          <a:p>
            <a:pPr marL="285750" indent="-285750">
              <a:buClr>
                <a:srgbClr val="4696D2"/>
              </a:buClr>
              <a:buFont typeface="Arial" panose="020B0604020202020204" pitchFamily="34" charset="0"/>
              <a:buChar char="•"/>
            </a:pPr>
            <a:r>
              <a:rPr lang="en-US" sz="1200" dirty="0">
                <a:solidFill>
                  <a:schemeClr val="tx1"/>
                </a:solidFill>
                <a:latin typeface="+mj-lt"/>
              </a:rPr>
              <a:t>Data Management, User training and support</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1" y="1777873"/>
            <a:ext cx="3767402" cy="1015663"/>
          </a:xfrm>
          <a:prstGeom prst="rect">
            <a:avLst/>
          </a:prstGeom>
          <a:noFill/>
          <a:ln>
            <a:noFill/>
          </a:ln>
        </p:spPr>
        <p:txBody>
          <a:bodyPr wrap="square" rtlCol="0">
            <a:spAutoFit/>
          </a:bodyPr>
          <a:lstStyle/>
          <a:p>
            <a:r>
              <a:rPr lang="en-US" sz="1200" b="1" dirty="0">
                <a:solidFill>
                  <a:srgbClr val="00A996"/>
                </a:solidFill>
                <a:latin typeface="+mj-lt"/>
              </a:rPr>
              <a:t>EDUCATION</a:t>
            </a:r>
          </a:p>
          <a:p>
            <a:pPr marL="171450" indent="-171450">
              <a:buFont typeface="Arial" panose="020B0604020202020204" pitchFamily="34" charset="0"/>
              <a:buChar char="•"/>
            </a:pPr>
            <a:r>
              <a:rPr lang="en-US" sz="1200" dirty="0">
                <a:solidFill>
                  <a:schemeClr val="tx1"/>
                </a:solidFill>
                <a:latin typeface="+mj-lt"/>
              </a:rPr>
              <a:t>Master of Business Administration, Uganda Martyrs University</a:t>
            </a:r>
          </a:p>
          <a:p>
            <a:pPr marL="171450" indent="-171450">
              <a:buFont typeface="Arial" panose="020B0604020202020204" pitchFamily="34" charset="0"/>
              <a:buChar char="•"/>
            </a:pPr>
            <a:r>
              <a:rPr lang="en-US" sz="1200" dirty="0">
                <a:solidFill>
                  <a:schemeClr val="tx1"/>
                </a:solidFill>
                <a:latin typeface="+mj-lt"/>
              </a:rPr>
              <a:t>Bachelor of Biomedical Laboratory Technology, Makerere University</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dirty="0">
                <a:solidFill>
                  <a:schemeClr val="bg1"/>
                </a:solidFill>
              </a:rPr>
              <a:t>MBA, MLS(</a:t>
            </a:r>
            <a:r>
              <a:rPr lang="en-US" sz="2000" dirty="0" err="1">
                <a:solidFill>
                  <a:schemeClr val="bg1"/>
                </a:solidFill>
              </a:rPr>
              <a:t>ASCP</a:t>
            </a:r>
            <a:r>
              <a:rPr lang="en-US" sz="2000" baseline="30000" dirty="0" err="1">
                <a:solidFill>
                  <a:schemeClr val="bg1"/>
                </a:solidFill>
              </a:rPr>
              <a:t>i</a:t>
            </a:r>
            <a:r>
              <a:rPr lang="en-US" sz="2000" dirty="0">
                <a:solidFill>
                  <a:schemeClr val="bg1"/>
                </a:solidFill>
              </a:rPr>
              <a:t>)</a:t>
            </a:r>
            <a:r>
              <a:rPr lang="en-US" sz="2000" baseline="30000" dirty="0">
                <a:solidFill>
                  <a:schemeClr val="bg1"/>
                </a:solidFill>
              </a:rPr>
              <a:t>CM</a:t>
            </a:r>
          </a:p>
        </p:txBody>
      </p:sp>
      <p:grpSp>
        <p:nvGrpSpPr>
          <p:cNvPr id="26" name="Group 25">
            <a:extLst>
              <a:ext uri="{FF2B5EF4-FFF2-40B4-BE49-F238E27FC236}">
                <a16:creationId xmlns:a16="http://schemas.microsoft.com/office/drawing/2014/main" id="{6C0C79BE-01EE-BEAF-B593-0CB649D3DF78}"/>
              </a:ext>
              <a:ext uri="{C183D7F6-B498-43B3-948B-1728B52AA6E4}">
                <adec:decorative xmlns:adec="http://schemas.microsoft.com/office/drawing/2017/decorative" val="1"/>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646331"/>
            </a:xfrm>
            <a:prstGeom prst="rect">
              <a:avLst/>
            </a:prstGeom>
            <a:noFill/>
            <a:ln>
              <a:noFill/>
            </a:ln>
          </p:spPr>
          <p:txBody>
            <a:bodyPr wrap="square" rtlCol="0">
              <a:spAutoFit/>
            </a:bodyPr>
            <a:lstStyle/>
            <a:p>
              <a:r>
                <a:rPr lang="en-US" sz="1200" b="1" dirty="0">
                  <a:solidFill>
                    <a:schemeClr val="bg1"/>
                  </a:solidFill>
                  <a:latin typeface="+mj-lt"/>
                </a:rPr>
                <a:t>LIS Administrator</a:t>
              </a:r>
            </a:p>
            <a:p>
              <a:r>
                <a:rPr lang="en-US" sz="1200" dirty="0">
                  <a:solidFill>
                    <a:schemeClr val="bg1"/>
                  </a:solidFill>
                  <a:latin typeface="+mj-lt"/>
                </a:rPr>
                <a:t>Laboratory, Kingman Regional Medical Center, Arizona</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646331"/>
            </a:xfrm>
            <a:prstGeom prst="rect">
              <a:avLst/>
            </a:prstGeom>
            <a:noFill/>
            <a:ln>
              <a:noFill/>
            </a:ln>
          </p:spPr>
          <p:txBody>
            <a:bodyPr wrap="square" rtlCol="0">
              <a:spAutoFit/>
            </a:bodyPr>
            <a:lstStyle/>
            <a:p>
              <a:r>
                <a:rPr lang="en-US" sz="1200" b="1" dirty="0">
                  <a:solidFill>
                    <a:schemeClr val="bg1"/>
                  </a:solidFill>
                  <a:latin typeface="+mj-lt"/>
                </a:rPr>
                <a:t>Medical Laboratory Scientist</a:t>
              </a:r>
            </a:p>
            <a:p>
              <a:r>
                <a:rPr lang="en-US" sz="1200" dirty="0">
                  <a:solidFill>
                    <a:schemeClr val="bg1"/>
                  </a:solidFill>
                  <a:latin typeface="+mj-lt"/>
                </a:rPr>
                <a:t>Laboratory, Valley View Medical Center, Arizona</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646331"/>
            </a:xfrm>
            <a:prstGeom prst="rect">
              <a:avLst/>
            </a:prstGeom>
            <a:noFill/>
            <a:ln>
              <a:noFill/>
            </a:ln>
          </p:spPr>
          <p:txBody>
            <a:bodyPr wrap="square" rtlCol="0">
              <a:spAutoFit/>
            </a:bodyPr>
            <a:lstStyle/>
            <a:p>
              <a:r>
                <a:rPr lang="en-US" sz="1200" b="1" dirty="0">
                  <a:solidFill>
                    <a:schemeClr val="bg1"/>
                  </a:solidFill>
                  <a:latin typeface="+mj-lt"/>
                </a:rPr>
                <a:t>Assistant Lecturer</a:t>
              </a:r>
            </a:p>
            <a:p>
              <a:r>
                <a:rPr lang="en-US" sz="1200" dirty="0">
                  <a:solidFill>
                    <a:schemeClr val="bg1"/>
                  </a:solidFill>
                  <a:latin typeface="+mj-lt"/>
                </a:rPr>
                <a:t>Dept. of Microbiology, Kampala International University</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dirty="0">
                  <a:solidFill>
                    <a:schemeClr val="bg1"/>
                  </a:solidFill>
                  <a:latin typeface="+mj-lt"/>
                </a:rPr>
                <a:t>2023</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52704" y="3725101"/>
              <a:ext cx="718457" cy="276999"/>
            </a:xfrm>
            <a:prstGeom prst="rect">
              <a:avLst/>
            </a:prstGeom>
            <a:noFill/>
            <a:ln>
              <a:noFill/>
            </a:ln>
          </p:spPr>
          <p:txBody>
            <a:bodyPr wrap="square" rtlCol="0">
              <a:spAutoFit/>
            </a:bodyPr>
            <a:lstStyle/>
            <a:p>
              <a:r>
                <a:rPr lang="en-US" sz="1200" b="1" dirty="0">
                  <a:solidFill>
                    <a:schemeClr val="bg1"/>
                  </a:solidFill>
                  <a:latin typeface="+mj-lt"/>
                </a:rPr>
                <a:t>2020</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52704" y="4240134"/>
              <a:ext cx="718457" cy="276999"/>
            </a:xfrm>
            <a:prstGeom prst="rect">
              <a:avLst/>
            </a:prstGeom>
            <a:noFill/>
            <a:ln>
              <a:noFill/>
            </a:ln>
          </p:spPr>
          <p:txBody>
            <a:bodyPr wrap="square" rtlCol="0">
              <a:spAutoFit/>
            </a:bodyPr>
            <a:lstStyle/>
            <a:p>
              <a:r>
                <a:rPr lang="en-US" sz="1200" b="1" dirty="0">
                  <a:solidFill>
                    <a:schemeClr val="bg1"/>
                  </a:solidFill>
                  <a:latin typeface="+mj-lt"/>
                </a:rPr>
                <a:t>2016</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646331"/>
            </a:xfrm>
            <a:prstGeom prst="rect">
              <a:avLst/>
            </a:prstGeom>
            <a:noFill/>
            <a:ln>
              <a:noFill/>
            </a:ln>
          </p:spPr>
          <p:txBody>
            <a:bodyPr wrap="square" rtlCol="0">
              <a:spAutoFit/>
            </a:bodyPr>
            <a:lstStyle/>
            <a:p>
              <a:r>
                <a:rPr lang="en-US" sz="1200" b="1" dirty="0">
                  <a:solidFill>
                    <a:schemeClr val="bg1"/>
                  </a:solidFill>
                  <a:latin typeface="+mj-lt"/>
                </a:rPr>
                <a:t>Lead Medical Laboratory Scientist</a:t>
              </a:r>
            </a:p>
            <a:p>
              <a:r>
                <a:rPr lang="en-US" sz="1200" dirty="0">
                  <a:solidFill>
                    <a:schemeClr val="bg1"/>
                  </a:solidFill>
                  <a:latin typeface="+mj-lt"/>
                </a:rPr>
                <a:t>Laboratory, Kingman Regional Medical Center, Arizona</a:t>
              </a:r>
            </a:p>
          </p:txBody>
        </p:sp>
        <p:sp>
          <p:nvSpPr>
            <p:cNvPr id="9" name="TextBox 8">
              <a:extLst>
                <a:ext uri="{FF2B5EF4-FFF2-40B4-BE49-F238E27FC236}">
                  <a16:creationId xmlns:a16="http://schemas.microsoft.com/office/drawing/2014/main" id="{33A2279F-0F7F-3520-487F-D5EA2828B537}"/>
                </a:ext>
              </a:extLst>
            </p:cNvPr>
            <p:cNvSpPr txBox="1"/>
            <p:nvPr/>
          </p:nvSpPr>
          <p:spPr>
            <a:xfrm>
              <a:off x="827385" y="3149997"/>
              <a:ext cx="718457" cy="276999"/>
            </a:xfrm>
            <a:prstGeom prst="rect">
              <a:avLst/>
            </a:prstGeom>
            <a:noFill/>
            <a:ln>
              <a:noFill/>
            </a:ln>
          </p:spPr>
          <p:txBody>
            <a:bodyPr wrap="square" rtlCol="0">
              <a:spAutoFit/>
            </a:bodyPr>
            <a:lstStyle/>
            <a:p>
              <a:r>
                <a:rPr lang="en-US" sz="1200" b="1" dirty="0">
                  <a:solidFill>
                    <a:schemeClr val="bg1"/>
                  </a:solidFill>
                  <a:latin typeface="+mj-lt"/>
                </a:rPr>
                <a:t>2022</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30534" y="5825974"/>
            <a:ext cx="1972263" cy="830997"/>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260949" y="1827437"/>
            <a:ext cx="3184263"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Junior Lab Tech at Lancet Labs/Baylor Uganda</a:t>
            </a:r>
          </a:p>
          <a:p>
            <a:pPr marL="285750" indent="-285750">
              <a:buClr>
                <a:srgbClr val="4696D2"/>
              </a:buClr>
              <a:buFont typeface="Arial" panose="020B0604020202020204" pitchFamily="34" charset="0"/>
              <a:buChar char="•"/>
            </a:pPr>
            <a:r>
              <a:rPr lang="en-US" sz="1200" dirty="0"/>
              <a:t>Assistant Lecturer at a university</a:t>
            </a:r>
          </a:p>
          <a:p>
            <a:pPr marL="285750" indent="-285750">
              <a:buClr>
                <a:srgbClr val="4696D2"/>
              </a:buClr>
              <a:buFont typeface="Arial" panose="020B0604020202020204" pitchFamily="34" charset="0"/>
              <a:buChar char="•"/>
            </a:pPr>
            <a:r>
              <a:rPr lang="en-US" sz="1200" dirty="0"/>
              <a:t>Becoming ASCP Certified</a:t>
            </a:r>
          </a:p>
          <a:p>
            <a:pPr marL="285750" indent="-285750">
              <a:buClr>
                <a:srgbClr val="4696D2"/>
              </a:buClr>
              <a:buFont typeface="Arial" panose="020B0604020202020204" pitchFamily="34" charset="0"/>
              <a:buChar char="•"/>
            </a:pPr>
            <a:r>
              <a:rPr lang="en-US" sz="1200" dirty="0"/>
              <a:t>40under40, LMU / Project Management</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268247" y="2793536"/>
            <a:ext cx="2761397" cy="1384995"/>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Creating meaningful networks</a:t>
            </a:r>
          </a:p>
          <a:p>
            <a:pPr marL="285750" indent="-285750">
              <a:buClr>
                <a:srgbClr val="4696D2"/>
              </a:buClr>
              <a:buFont typeface="Arial" panose="020B0604020202020204" pitchFamily="34" charset="0"/>
              <a:buChar char="•"/>
            </a:pPr>
            <a:r>
              <a:rPr lang="en-US" sz="1200" dirty="0"/>
              <a:t>Participating in local/national lab related events</a:t>
            </a:r>
          </a:p>
          <a:p>
            <a:pPr marL="285750" indent="-285750">
              <a:buClr>
                <a:srgbClr val="4696D2"/>
              </a:buClr>
              <a:buFont typeface="Arial" panose="020B0604020202020204" pitchFamily="34" charset="0"/>
              <a:buChar char="•"/>
            </a:pPr>
            <a:r>
              <a:rPr lang="en-US" sz="1200" dirty="0"/>
              <a:t>Building networks for others to connect: </a:t>
            </a:r>
            <a:r>
              <a:rPr lang="en-US" sz="1200" dirty="0">
                <a:hlinkClick r:id="rId3"/>
              </a:rPr>
              <a:t>Africa Laboratory Management Academy</a:t>
            </a:r>
            <a:r>
              <a:rPr lang="en-US" sz="1200" dirty="0"/>
              <a:t>, </a:t>
            </a:r>
            <a:r>
              <a:rPr lang="en-US" sz="1200" dirty="0" err="1">
                <a:hlinkClick r:id="rId4"/>
              </a:rPr>
              <a:t>ASCPi</a:t>
            </a:r>
            <a:r>
              <a:rPr lang="en-US" sz="1200" dirty="0">
                <a:hlinkClick r:id="rId4"/>
              </a:rPr>
              <a:t> Facebook Group</a:t>
            </a:r>
            <a:endParaRPr lang="en-US" sz="1200" dirty="0"/>
          </a:p>
        </p:txBody>
      </p:sp>
      <p:sp>
        <p:nvSpPr>
          <p:cNvPr id="29" name="TextBox 28">
            <a:extLst>
              <a:ext uri="{FF2B5EF4-FFF2-40B4-BE49-F238E27FC236}">
                <a16:creationId xmlns:a16="http://schemas.microsoft.com/office/drawing/2014/main" id="{57CEF1C7-8475-A848-5B0C-E776EF60C916}"/>
              </a:ext>
            </a:extLst>
          </p:cNvPr>
          <p:cNvSpPr txBox="1"/>
          <p:nvPr/>
        </p:nvSpPr>
        <p:spPr>
          <a:xfrm>
            <a:off x="6260949" y="4200097"/>
            <a:ext cx="3090286" cy="1754326"/>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5"/>
              </a:rPr>
              <a:t>Laboratory Management University</a:t>
            </a:r>
            <a:endParaRPr lang="en-US" sz="1200" dirty="0"/>
          </a:p>
          <a:p>
            <a:pPr marL="285750" indent="-285750">
              <a:buClr>
                <a:srgbClr val="4696D2"/>
              </a:buClr>
              <a:buFont typeface="Arial" panose="020B0604020202020204" pitchFamily="34" charset="0"/>
              <a:buChar char="•"/>
            </a:pPr>
            <a:r>
              <a:rPr lang="en-US" sz="1200" dirty="0">
                <a:hlinkClick r:id="rId3"/>
              </a:rPr>
              <a:t>Africa Laboratory Management Academy </a:t>
            </a:r>
            <a:endParaRPr lang="en-US" sz="1200" dirty="0"/>
          </a:p>
          <a:p>
            <a:pPr marL="285750" indent="-285750">
              <a:buClr>
                <a:srgbClr val="4696D2"/>
              </a:buClr>
              <a:buFont typeface="Arial" panose="020B0604020202020204" pitchFamily="34" charset="0"/>
              <a:buChar char="•"/>
            </a:pPr>
            <a:r>
              <a:rPr lang="en-US" sz="1200" dirty="0">
                <a:hlinkClick r:id="rId6"/>
              </a:rPr>
              <a:t>Certification in Healthcare Information Systems</a:t>
            </a:r>
            <a:endParaRPr lang="en-US" sz="1200" dirty="0"/>
          </a:p>
          <a:p>
            <a:pPr marL="285750" indent="-285750">
              <a:buClr>
                <a:srgbClr val="4696D2"/>
              </a:buClr>
              <a:buFont typeface="Arial" panose="020B0604020202020204" pitchFamily="34" charset="0"/>
              <a:buChar char="•"/>
            </a:pPr>
            <a:r>
              <a:rPr lang="en-US" sz="1200" dirty="0">
                <a:hlinkClick r:id="rId7"/>
              </a:rPr>
              <a:t>National Association for Healthcare Quality </a:t>
            </a:r>
            <a:r>
              <a:rPr lang="en-US" sz="1200" dirty="0"/>
              <a:t>| </a:t>
            </a:r>
            <a:r>
              <a:rPr lang="en-US" sz="1200" dirty="0">
                <a:hlinkClick r:id="rId8"/>
              </a:rPr>
              <a:t>Project Management Professional </a:t>
            </a:r>
            <a:r>
              <a:rPr lang="en-US" sz="1200" dirty="0"/>
              <a:t>| </a:t>
            </a:r>
            <a:r>
              <a:rPr lang="en-US" sz="1200" dirty="0">
                <a:hlinkClick r:id="rId9"/>
              </a:rPr>
              <a:t>Udemy Courses on HL7</a:t>
            </a:r>
            <a:endParaRPr lang="en-US" sz="1200" dirty="0"/>
          </a:p>
          <a:p>
            <a:pPr>
              <a:buClr>
                <a:srgbClr val="4696D2"/>
              </a:buClr>
            </a:pP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268247" y="5843883"/>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Emotional Intelligence</a:t>
            </a:r>
          </a:p>
          <a:p>
            <a:pPr marL="285750" indent="-285750">
              <a:buClr>
                <a:srgbClr val="4696D2"/>
              </a:buClr>
              <a:buFont typeface="Arial" panose="020B0604020202020204" pitchFamily="34" charset="0"/>
              <a:buChar char="•"/>
            </a:pPr>
            <a:r>
              <a:rPr lang="en-US" sz="1200" dirty="0"/>
              <a:t>Problem solving </a:t>
            </a:r>
          </a:p>
          <a:p>
            <a:pPr marL="285750" indent="-285750">
              <a:buClr>
                <a:srgbClr val="4696D2"/>
              </a:buClr>
              <a:buFont typeface="Arial" panose="020B0604020202020204" pitchFamily="34" charset="0"/>
              <a:buChar char="•"/>
            </a:pPr>
            <a:r>
              <a:rPr lang="en-US" sz="1200" dirty="0"/>
              <a:t>Research and Writing</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02229"/>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28076" y="5825974"/>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10">
            <a:alphaModFix/>
          </a:blip>
          <a:srcRect/>
          <a:stretch/>
        </p:blipFill>
        <p:spPr>
          <a:xfrm>
            <a:off x="9816750" y="6082301"/>
            <a:ext cx="2014988" cy="482176"/>
          </a:xfrm>
          <a:prstGeom prst="rect">
            <a:avLst/>
          </a:prstGeom>
          <a:noFill/>
          <a:ln>
            <a:noFill/>
          </a:ln>
        </p:spPr>
      </p:pic>
      <p:pic>
        <p:nvPicPr>
          <p:cNvPr id="13" name="Picture 12" descr="A man in a suit with his arms crossed&#10;&#10;">
            <a:extLst>
              <a:ext uri="{FF2B5EF4-FFF2-40B4-BE49-F238E27FC236}">
                <a16:creationId xmlns:a16="http://schemas.microsoft.com/office/drawing/2014/main" id="{C55D6D7A-56E9-4EDA-A71F-5192E795FE81}"/>
              </a:ext>
            </a:extLst>
          </p:cNvPr>
          <p:cNvPicPr>
            <a:picLocks noChangeAspect="1"/>
          </p:cNvPicPr>
          <p:nvPr/>
        </p:nvPicPr>
        <p:blipFill rotWithShape="1">
          <a:blip r:embed="rId11">
            <a:extLst>
              <a:ext uri="{28A0092B-C50C-407E-A947-70E740481C1C}">
                <a14:useLocalDpi xmlns:a14="http://schemas.microsoft.com/office/drawing/2010/main" val="0"/>
              </a:ext>
            </a:extLst>
          </a:blip>
          <a:srcRect l="27114" t="4402" r="29616" b="27203"/>
          <a:stretch/>
        </p:blipFill>
        <p:spPr>
          <a:xfrm>
            <a:off x="9515575" y="66083"/>
            <a:ext cx="2591446" cy="2693634"/>
          </a:xfrm>
          <a:prstGeom prst="rect">
            <a:avLst/>
          </a:prstGeom>
        </p:spPr>
      </p:pic>
    </p:spTree>
    <p:extLst>
      <p:ext uri="{BB962C8B-B14F-4D97-AF65-F5344CB8AC3E}">
        <p14:creationId xmlns:p14="http://schemas.microsoft.com/office/powerpoint/2010/main" val="159907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D971D-27D5-DB28-48C6-90205BC59AE6}"/>
            </a:ext>
          </a:extLst>
        </p:cNvPr>
        <p:cNvGrpSpPr/>
        <p:nvPr/>
      </p:nvGrpSpPr>
      <p:grpSpPr>
        <a:xfrm>
          <a:off x="0" y="0"/>
          <a:ext cx="0" cy="0"/>
          <a:chOff x="0" y="0"/>
          <a:chExt cx="0" cy="0"/>
        </a:xfrm>
      </p:grpSpPr>
      <p:pic>
        <p:nvPicPr>
          <p:cNvPr id="3" name="Picture 2" descr="A person and person in lab coats looking at a tablet&#10;&#10;">
            <a:extLst>
              <a:ext uri="{FF2B5EF4-FFF2-40B4-BE49-F238E27FC236}">
                <a16:creationId xmlns:a16="http://schemas.microsoft.com/office/drawing/2014/main" id="{C835E093-4088-D563-C5B3-60739C4A49E7}"/>
              </a:ext>
            </a:extLst>
          </p:cNvPr>
          <p:cNvPicPr>
            <a:picLocks noChangeAspect="1"/>
          </p:cNvPicPr>
          <p:nvPr/>
        </p:nvPicPr>
        <p:blipFill rotWithShape="1">
          <a:blip r:embed="rId2" cstate="print">
            <a:alphaModFix amt="20000"/>
            <a:grayscl/>
            <a:extLst>
              <a:ext uri="{28A0092B-C50C-407E-A947-70E740481C1C}">
                <a14:useLocalDpi xmlns:a14="http://schemas.microsoft.com/office/drawing/2010/main"/>
              </a:ext>
            </a:extLst>
          </a:blip>
          <a:srcRect/>
          <a:stretch/>
        </p:blipFill>
        <p:spPr>
          <a:xfrm>
            <a:off x="0" y="-108048"/>
            <a:ext cx="12191980" cy="6856718"/>
          </a:xfrm>
          <a:prstGeom prst="rect">
            <a:avLst/>
          </a:prstGeom>
        </p:spPr>
      </p:pic>
      <p:sp>
        <p:nvSpPr>
          <p:cNvPr id="2" name="Title 1">
            <a:extLst>
              <a:ext uri="{FF2B5EF4-FFF2-40B4-BE49-F238E27FC236}">
                <a16:creationId xmlns:a16="http://schemas.microsoft.com/office/drawing/2014/main" id="{68385BA0-C888-3055-0462-303445ECABED}"/>
              </a:ext>
            </a:extLst>
          </p:cNvPr>
          <p:cNvSpPr txBox="1">
            <a:spLocks noGrp="1"/>
          </p:cNvSpPr>
          <p:nvPr>
            <p:ph type="title" idx="4294967295"/>
          </p:nvPr>
        </p:nvSpPr>
        <p:spPr>
          <a:xfrm>
            <a:off x="1450511" y="3244184"/>
            <a:ext cx="9290957"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ea typeface="+mn-ea"/>
                <a:cs typeface="Arial"/>
              </a:rPr>
              <a:t> </a:t>
            </a:r>
            <a:br>
              <a:rPr kumimoji="0" lang="en-US" sz="4400" b="1" i="0" u="none" strike="noStrike" kern="1200" cap="none" spc="0" normalizeH="0" baseline="0" noProof="0" dirty="0">
                <a:ln>
                  <a:noFill/>
                </a:ln>
                <a:solidFill>
                  <a:prstClr val="white"/>
                </a:solidFill>
                <a:effectLst/>
                <a:uLnTx/>
                <a:uFillTx/>
                <a:latin typeface="Arial"/>
                <a:ea typeface="+mn-ea"/>
                <a:cs typeface="Arial"/>
              </a:rPr>
            </a:br>
            <a:r>
              <a:rPr kumimoji="0" lang="en-US" sz="4400" i="0" u="none" strike="noStrike" kern="1200" cap="none" spc="0" normalizeH="0" baseline="0" noProof="0" dirty="0">
                <a:ln>
                  <a:noFill/>
                </a:ln>
                <a:solidFill>
                  <a:prstClr val="white"/>
                </a:solidFill>
                <a:effectLst/>
                <a:uLnTx/>
                <a:uFillTx/>
                <a:latin typeface="Arial"/>
                <a:ea typeface="+mn-ea"/>
                <a:cs typeface="Arial"/>
              </a:rPr>
              <a:t>Rex </a:t>
            </a:r>
            <a:r>
              <a:rPr kumimoji="0" lang="en-US" sz="4400" i="0" u="none" strike="noStrike" kern="1200" cap="none" spc="0" normalizeH="0" baseline="0" noProof="0" dirty="0" err="1">
                <a:ln>
                  <a:noFill/>
                </a:ln>
                <a:solidFill>
                  <a:prstClr val="white"/>
                </a:solidFill>
                <a:effectLst/>
                <a:uLnTx/>
                <a:uFillTx/>
                <a:latin typeface="Arial"/>
                <a:ea typeface="+mn-ea"/>
                <a:cs typeface="Arial"/>
              </a:rPr>
              <a:t>Famitangco</a:t>
            </a:r>
            <a:br>
              <a:rPr kumimoji="0" lang="en-US" sz="4400" b="0" i="0" u="none" strike="noStrike" kern="1200" cap="none" spc="0" normalizeH="0" baseline="0" noProof="0" dirty="0">
                <a:ln>
                  <a:noFill/>
                </a:ln>
                <a:solidFill>
                  <a:prstClr val="white"/>
                </a:solidFill>
                <a:effectLst/>
                <a:uLnTx/>
                <a:uFillTx/>
                <a:latin typeface="Arial"/>
                <a:ea typeface="+mn-ea"/>
                <a:cs typeface="Arial"/>
              </a:rPr>
            </a:br>
            <a:r>
              <a:rPr lang="en-US" sz="3200" b="0" i="0" dirty="0">
                <a:solidFill>
                  <a:schemeClr val="bg1"/>
                </a:solidFill>
                <a:effectLst/>
              </a:rPr>
              <a:t>MS, MASCP, MLS(ASCP)</a:t>
            </a:r>
            <a:r>
              <a:rPr lang="en-US" sz="3200" b="0" baseline="30000" dirty="0">
                <a:solidFill>
                  <a:schemeClr val="bg1"/>
                </a:solidFill>
              </a:rPr>
              <a:t>CM</a:t>
            </a:r>
            <a:r>
              <a:rPr lang="en-US" sz="3200" b="0" i="0" dirty="0">
                <a:solidFill>
                  <a:schemeClr val="bg1"/>
                </a:solidFill>
                <a:effectLst/>
              </a:rPr>
              <a:t>QLC</a:t>
            </a:r>
            <a:r>
              <a:rPr lang="en-US" sz="3200" b="0" i="0" baseline="30000" dirty="0">
                <a:solidFill>
                  <a:schemeClr val="bg1"/>
                </a:solidFill>
                <a:effectLst/>
              </a:rPr>
              <a:t>CM</a:t>
            </a:r>
            <a:r>
              <a:rPr lang="en-US" sz="3200" b="0" i="0" dirty="0">
                <a:solidFill>
                  <a:schemeClr val="bg1"/>
                </a:solidFill>
                <a:effectLst/>
              </a:rPr>
              <a:t> </a:t>
            </a:r>
            <a:br>
              <a:rPr kumimoji="0" lang="en-US" sz="3200" b="0" i="0" u="none" strike="noStrike" kern="1200" cap="none" spc="0" normalizeH="0" baseline="0" noProof="0" dirty="0">
                <a:ln>
                  <a:noFill/>
                </a:ln>
                <a:solidFill>
                  <a:prstClr val="white"/>
                </a:solidFill>
                <a:effectLst/>
                <a:uLnTx/>
                <a:uFillTx/>
                <a:ea typeface="Times New Roman" panose="02020603050405020304" pitchFamily="18" charset="0"/>
              </a:rPr>
            </a:br>
            <a:r>
              <a:rPr kumimoji="0" lang="en-US" sz="2400" b="0" i="0" u="none" strike="noStrike" kern="1200" cap="none" spc="0" normalizeH="0" baseline="0" noProof="0" dirty="0">
                <a:ln>
                  <a:noFill/>
                </a:ln>
                <a:solidFill>
                  <a:prstClr val="white"/>
                </a:solidFill>
                <a:effectLst/>
                <a:uLnTx/>
                <a:uFillTx/>
                <a:ea typeface="+mn-ea"/>
              </a:rPr>
              <a:t>Laboratory Administrative Director</a:t>
            </a:r>
            <a:br>
              <a:rPr kumimoji="0" lang="en-US" sz="2400" b="0" i="0" u="none" strike="noStrike" kern="1200" cap="none" spc="0" normalizeH="0" baseline="0" noProof="0" dirty="0">
                <a:ln>
                  <a:noFill/>
                </a:ln>
                <a:solidFill>
                  <a:prstClr val="white"/>
                </a:solidFill>
                <a:effectLst/>
                <a:uLnTx/>
                <a:uFillTx/>
                <a:ea typeface="+mn-ea"/>
              </a:rPr>
            </a:br>
            <a:r>
              <a:rPr kumimoji="0" lang="en-US" sz="2400" b="0" i="0" u="none" strike="noStrike" kern="1200" cap="none" spc="0" normalizeH="0" baseline="0" noProof="0" dirty="0">
                <a:ln>
                  <a:noFill/>
                </a:ln>
                <a:solidFill>
                  <a:prstClr val="white"/>
                </a:solidFill>
                <a:effectLst/>
                <a:uLnTx/>
                <a:uFillTx/>
                <a:ea typeface="+mn-ea"/>
              </a:rPr>
              <a:t>Morrill County Community Hospital </a:t>
            </a:r>
            <a:endParaRPr kumimoji="0" lang="en-US" sz="2400" b="0" i="0" u="none" strike="noStrike" kern="1200" cap="none" spc="0" normalizeH="0" baseline="0" noProof="0" dirty="0">
              <a:ln>
                <a:noFill/>
              </a:ln>
              <a:solidFill>
                <a:prstClr val="white"/>
              </a:solidFill>
              <a:effectLst/>
              <a:highlight>
                <a:srgbClr val="00FF00"/>
              </a:highlight>
              <a:uLnTx/>
              <a:uFillTx/>
              <a:ea typeface="+mn-ea"/>
            </a:endParaRPr>
          </a:p>
        </p:txBody>
      </p:sp>
      <p:pic>
        <p:nvPicPr>
          <p:cNvPr id="4" name="Picture 3" descr="a man headshot photo">
            <a:extLst>
              <a:ext uri="{FF2B5EF4-FFF2-40B4-BE49-F238E27FC236}">
                <a16:creationId xmlns:a16="http://schemas.microsoft.com/office/drawing/2014/main" id="{A60B93FB-012B-6954-23F7-958AF37EDB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470" y="262891"/>
            <a:ext cx="2385060" cy="3577590"/>
          </a:xfrm>
          <a:prstGeom prst="rect">
            <a:avLst/>
          </a:prstGeom>
        </p:spPr>
      </p:pic>
    </p:spTree>
    <p:extLst>
      <p:ext uri="{BB962C8B-B14F-4D97-AF65-F5344CB8AC3E}">
        <p14:creationId xmlns:p14="http://schemas.microsoft.com/office/powerpoint/2010/main" val="361564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25788" y="3528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Rex F. </a:t>
            </a:r>
            <a:r>
              <a:rPr kumimoji="0" lang="en-US" sz="3200" b="1" i="0" u="none" strike="noStrike" kern="1200" cap="none" spc="0" normalizeH="0" baseline="0" noProof="0" dirty="0" err="1">
                <a:ln>
                  <a:noFill/>
                </a:ln>
                <a:solidFill>
                  <a:schemeClr val="bg1"/>
                </a:solidFill>
                <a:effectLst/>
                <a:uLnTx/>
                <a:uFillTx/>
                <a:latin typeface="+mn-lt"/>
                <a:ea typeface="+mn-ea"/>
                <a:cs typeface="+mn-cs"/>
              </a:rPr>
              <a:t>Famitangco</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830997"/>
          </a:xfrm>
          <a:prstGeom prst="rect">
            <a:avLst/>
          </a:prstGeom>
          <a:noFill/>
          <a:ln>
            <a:noFill/>
          </a:ln>
        </p:spPr>
        <p:txBody>
          <a:bodyPr wrap="square" rtlCol="0">
            <a:spAutoFit/>
          </a:bodyPr>
          <a:lstStyle/>
          <a:p>
            <a:r>
              <a:rPr lang="en-US" sz="1600" i="1" dirty="0">
                <a:solidFill>
                  <a:schemeClr val="bg1"/>
                </a:solidFill>
              </a:rPr>
              <a:t>The only way to do great work is to LOVE what you do…</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0" y="5539503"/>
            <a:ext cx="4284841" cy="1015663"/>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Direct &amp; Manage Daily Lab Operations</a:t>
            </a:r>
          </a:p>
          <a:p>
            <a:pPr marL="285750" indent="-285750">
              <a:buClr>
                <a:srgbClr val="4696D2"/>
              </a:buClr>
              <a:buFont typeface="Arial" panose="020B0604020202020204" pitchFamily="34" charset="0"/>
              <a:buChar char="•"/>
            </a:pPr>
            <a:r>
              <a:rPr lang="en-US" sz="1200" dirty="0">
                <a:solidFill>
                  <a:schemeClr val="tx1"/>
                </a:solidFill>
                <a:latin typeface="+mj-lt"/>
              </a:rPr>
              <a:t>Technical &amp; General Supervision</a:t>
            </a:r>
          </a:p>
          <a:p>
            <a:pPr marL="285750" indent="-285750">
              <a:buClr>
                <a:srgbClr val="4696D2"/>
              </a:buClr>
              <a:buFont typeface="Arial" panose="020B0604020202020204" pitchFamily="34" charset="0"/>
              <a:buChar char="•"/>
            </a:pPr>
            <a:r>
              <a:rPr lang="en-US" sz="1200" dirty="0">
                <a:solidFill>
                  <a:schemeClr val="tx1"/>
                </a:solidFill>
                <a:latin typeface="+mj-lt"/>
              </a:rPr>
              <a:t>Train Laboratory &amp; Clinic Nursing </a:t>
            </a:r>
          </a:p>
          <a:p>
            <a:pPr>
              <a:buClr>
                <a:srgbClr val="4696D2"/>
              </a:buClr>
            </a:pPr>
            <a:r>
              <a:rPr lang="en-US" sz="1200" dirty="0">
                <a:solidFill>
                  <a:schemeClr val="tx1"/>
                </a:solidFill>
                <a:latin typeface="+mj-lt"/>
              </a:rPr>
              <a:t>        Testing Personnel</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0" y="1627958"/>
            <a:ext cx="4303143" cy="1200329"/>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Master of Science, Clinical Laboratory Science, </a:t>
            </a:r>
          </a:p>
          <a:p>
            <a:r>
              <a:rPr lang="en-US" sz="1200" dirty="0">
                <a:solidFill>
                  <a:schemeClr val="tx1"/>
                </a:solidFill>
                <a:latin typeface="+mj-lt"/>
              </a:rPr>
              <a:t>Michigan State University</a:t>
            </a:r>
          </a:p>
          <a:p>
            <a:endParaRPr lang="en-US" sz="1200" dirty="0">
              <a:solidFill>
                <a:schemeClr val="tx1"/>
              </a:solidFill>
              <a:latin typeface="+mj-lt"/>
            </a:endParaRPr>
          </a:p>
          <a:p>
            <a:r>
              <a:rPr lang="en-US" sz="1200" dirty="0">
                <a:solidFill>
                  <a:schemeClr val="tx1"/>
                </a:solidFill>
                <a:latin typeface="+mj-lt"/>
              </a:rPr>
              <a:t>Bachelor of Science, Medical Technology, </a:t>
            </a:r>
          </a:p>
          <a:p>
            <a:r>
              <a:rPr lang="en-US" sz="1200" dirty="0">
                <a:solidFill>
                  <a:schemeClr val="tx1"/>
                </a:solidFill>
                <a:latin typeface="+mj-lt"/>
              </a:rPr>
              <a:t>Trinity University of Asia</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584775"/>
          </a:xfrm>
          <a:prstGeom prst="rect">
            <a:avLst/>
          </a:prstGeom>
          <a:noFill/>
          <a:ln>
            <a:noFill/>
          </a:ln>
        </p:spPr>
        <p:txBody>
          <a:bodyPr wrap="square" rtlCol="0">
            <a:spAutoFit/>
          </a:bodyPr>
          <a:lstStyle/>
          <a:p>
            <a:r>
              <a:rPr lang="en-US" sz="1600" dirty="0">
                <a:solidFill>
                  <a:schemeClr val="bg1"/>
                </a:solidFill>
              </a:rPr>
              <a:t>MS, MASCP, MLS(ASCP)</a:t>
            </a:r>
            <a:r>
              <a:rPr lang="en-US" sz="1600" baseline="30000" dirty="0">
                <a:solidFill>
                  <a:schemeClr val="bg1"/>
                </a:solidFill>
              </a:rPr>
              <a:t>CM</a:t>
            </a:r>
            <a:r>
              <a:rPr lang="en-US" sz="1600" dirty="0">
                <a:solidFill>
                  <a:schemeClr val="bg1"/>
                </a:solidFill>
              </a:rPr>
              <a:t> QLC</a:t>
            </a:r>
            <a:r>
              <a:rPr lang="en-US" sz="1600" baseline="30000" dirty="0">
                <a:solidFill>
                  <a:schemeClr val="bg1"/>
                </a:solidFill>
              </a:rPr>
              <a:t>CM</a:t>
            </a:r>
            <a:r>
              <a:rPr lang="en-US" sz="1600" dirty="0">
                <a:solidFill>
                  <a:schemeClr val="bg1"/>
                </a:solidFill>
              </a:rPr>
              <a:t>, IFBA PC, RBP(ABSA)</a:t>
            </a:r>
            <a:endParaRPr lang="en-US" sz="1600" baseline="30000" dirty="0">
              <a:solidFill>
                <a:schemeClr val="bg1"/>
              </a:solidFill>
            </a:endParaRPr>
          </a:p>
        </p:txBody>
      </p:sp>
      <p:grpSp>
        <p:nvGrpSpPr>
          <p:cNvPr id="26" name="Group 25">
            <a:extLst>
              <a:ext uri="{FF2B5EF4-FFF2-40B4-BE49-F238E27FC236}">
                <a16:creationId xmlns:a16="http://schemas.microsoft.com/office/drawing/2014/main" id="{6C0C79BE-01EE-BEAF-B593-0CB649D3DF78}"/>
              </a:ext>
              <a:ext uri="{C183D7F6-B498-43B3-948B-1728B52AA6E4}">
                <adec:decorative xmlns:adec="http://schemas.microsoft.com/office/drawing/2017/decorative" val="1"/>
              </a:ext>
            </a:extLst>
          </p:cNvPr>
          <p:cNvGrpSpPr/>
          <p:nvPr/>
        </p:nvGrpSpPr>
        <p:grpSpPr>
          <a:xfrm>
            <a:off x="-22829" y="2889056"/>
            <a:ext cx="4449782" cy="2370260"/>
            <a:chOff x="423355" y="2510601"/>
            <a:chExt cx="444978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dirty="0">
                  <a:solidFill>
                    <a:schemeClr val="bg1"/>
                  </a:solidFill>
                  <a:latin typeface="+mj-lt"/>
                </a:rPr>
                <a:t>Laboratory Administrative Director</a:t>
              </a:r>
            </a:p>
            <a:p>
              <a:r>
                <a:rPr lang="en-US" sz="1200" dirty="0">
                  <a:solidFill>
                    <a:schemeClr val="bg1"/>
                  </a:solidFill>
                  <a:latin typeface="+mj-lt"/>
                </a:rPr>
                <a:t>Morrill County Community Hospital, USA</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425430" cy="461665"/>
            </a:xfrm>
            <a:prstGeom prst="rect">
              <a:avLst/>
            </a:prstGeom>
            <a:noFill/>
            <a:ln>
              <a:noFill/>
            </a:ln>
          </p:spPr>
          <p:txBody>
            <a:bodyPr wrap="square" rtlCol="0">
              <a:spAutoFit/>
            </a:bodyPr>
            <a:lstStyle/>
            <a:p>
              <a:r>
                <a:rPr lang="en-US" sz="1200" b="1" dirty="0">
                  <a:solidFill>
                    <a:schemeClr val="bg1"/>
                  </a:solidFill>
                  <a:latin typeface="+mj-lt"/>
                </a:rPr>
                <a:t>Medical Laboratory Technologist II</a:t>
              </a:r>
            </a:p>
            <a:p>
              <a:r>
                <a:rPr lang="en-US" sz="1200" dirty="0">
                  <a:solidFill>
                    <a:schemeClr val="bg1"/>
                  </a:solidFill>
                  <a:latin typeface="+mj-lt"/>
                </a:rPr>
                <a:t>Security Forces Hospital, Saudi Arabia</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rtlCol="0">
              <a:spAutoFit/>
            </a:bodyPr>
            <a:lstStyle/>
            <a:p>
              <a:r>
                <a:rPr lang="en-US" sz="1200" b="1" dirty="0">
                  <a:solidFill>
                    <a:schemeClr val="bg1"/>
                  </a:solidFill>
                  <a:latin typeface="+mj-lt"/>
                </a:rPr>
                <a:t>Medical Technologist</a:t>
              </a:r>
            </a:p>
            <a:p>
              <a:r>
                <a:rPr lang="en-US" sz="1200" dirty="0">
                  <a:solidFill>
                    <a:schemeClr val="bg1"/>
                  </a:solidFill>
                  <a:latin typeface="+mj-lt"/>
                </a:rPr>
                <a:t>UST Hospital, Philippines</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646331"/>
            </a:xfrm>
            <a:prstGeom prst="rect">
              <a:avLst/>
            </a:prstGeom>
            <a:noFill/>
            <a:ln>
              <a:noFill/>
            </a:ln>
          </p:spPr>
          <p:txBody>
            <a:bodyPr wrap="square" rtlCol="0">
              <a:spAutoFit/>
            </a:bodyPr>
            <a:lstStyle/>
            <a:p>
              <a:r>
                <a:rPr lang="en-US" sz="1200" b="1" dirty="0">
                  <a:solidFill>
                    <a:schemeClr val="bg1"/>
                  </a:solidFill>
                  <a:latin typeface="+mj-lt"/>
                </a:rPr>
                <a:t>2003 -Current	</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461665"/>
            </a:xfrm>
            <a:prstGeom prst="rect">
              <a:avLst/>
            </a:prstGeom>
            <a:noFill/>
            <a:ln>
              <a:noFill/>
            </a:ln>
          </p:spPr>
          <p:txBody>
            <a:bodyPr wrap="square" rtlCol="0">
              <a:spAutoFit/>
            </a:bodyPr>
            <a:lstStyle/>
            <a:p>
              <a:r>
                <a:rPr lang="en-US" sz="1200" b="1" dirty="0">
                  <a:solidFill>
                    <a:schemeClr val="bg1"/>
                  </a:solidFill>
                  <a:latin typeface="+mj-lt"/>
                </a:rPr>
                <a:t>2003- 1999</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461665"/>
            </a:xfrm>
            <a:prstGeom prst="rect">
              <a:avLst/>
            </a:prstGeom>
            <a:noFill/>
            <a:ln>
              <a:noFill/>
            </a:ln>
          </p:spPr>
          <p:txBody>
            <a:bodyPr wrap="square" rtlCol="0">
              <a:spAutoFit/>
            </a:bodyPr>
            <a:lstStyle/>
            <a:p>
              <a:r>
                <a:rPr lang="en-US" sz="1200" b="1" dirty="0">
                  <a:solidFill>
                    <a:schemeClr val="bg1"/>
                  </a:solidFill>
                  <a:latin typeface="+mj-lt"/>
                </a:rPr>
                <a:t>1999-1997</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260488" cy="461665"/>
            </a:xfrm>
            <a:prstGeom prst="rect">
              <a:avLst/>
            </a:prstGeom>
            <a:noFill/>
            <a:ln>
              <a:noFill/>
            </a:ln>
          </p:spPr>
          <p:txBody>
            <a:bodyPr wrap="square" rtlCol="0">
              <a:spAutoFit/>
            </a:bodyPr>
            <a:lstStyle/>
            <a:p>
              <a:r>
                <a:rPr lang="en-US" sz="1200" b="1" dirty="0">
                  <a:solidFill>
                    <a:schemeClr val="bg1"/>
                  </a:solidFill>
                  <a:latin typeface="+mj-lt"/>
                </a:rPr>
                <a:t>MLT &amp; PBT Program Director &amp; Instructor</a:t>
              </a:r>
            </a:p>
            <a:p>
              <a:r>
                <a:rPr lang="en-US" sz="1200" dirty="0">
                  <a:solidFill>
                    <a:schemeClr val="bg1"/>
                  </a:solidFill>
                  <a:latin typeface="+mj-lt"/>
                </a:rPr>
                <a:t>Western Nebraska Community College, USA</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167735"/>
              <a:ext cx="718457" cy="461665"/>
            </a:xfrm>
            <a:prstGeom prst="rect">
              <a:avLst/>
            </a:prstGeom>
            <a:noFill/>
            <a:ln>
              <a:noFill/>
            </a:ln>
          </p:spPr>
          <p:txBody>
            <a:bodyPr wrap="square" rtlCol="0">
              <a:spAutoFit/>
            </a:bodyPr>
            <a:lstStyle/>
            <a:p>
              <a:r>
                <a:rPr lang="en-US" sz="1200" b="1" dirty="0">
                  <a:solidFill>
                    <a:schemeClr val="bg1"/>
                  </a:solidFill>
                  <a:latin typeface="+mj-lt"/>
                </a:rPr>
                <a:t>2009 – </a:t>
              </a:r>
            </a:p>
            <a:p>
              <a:r>
                <a:rPr lang="en-US" sz="1200" b="1" dirty="0">
                  <a:solidFill>
                    <a:schemeClr val="bg1"/>
                  </a:solidFill>
                  <a:latin typeface="+mj-lt"/>
                </a:rPr>
                <a:t>2020</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964485"/>
            <a:ext cx="288433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MCCH day to day lab operations</a:t>
            </a:r>
          </a:p>
          <a:p>
            <a:pPr marL="285750" indent="-285750">
              <a:buClr>
                <a:srgbClr val="4696D2"/>
              </a:buClr>
              <a:buFont typeface="Arial" panose="020B0604020202020204" pitchFamily="34" charset="0"/>
              <a:buChar char="•"/>
            </a:pPr>
            <a:r>
              <a:rPr lang="en-US" sz="1200" dirty="0"/>
              <a:t>ASCP Global Health &amp; ASCP-BOC</a:t>
            </a:r>
          </a:p>
          <a:p>
            <a:pPr marL="285750" indent="-285750">
              <a:buClr>
                <a:srgbClr val="4696D2"/>
              </a:buClr>
              <a:buFont typeface="Arial" panose="020B0604020202020204" pitchFamily="34" charset="0"/>
              <a:buChar char="•"/>
            </a:pPr>
            <a:r>
              <a:rPr lang="en-US" sz="1200" dirty="0"/>
              <a:t>CoVID-19 Pandemic</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7" y="3160746"/>
            <a:ext cx="3258047"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Participating in professional organization(s)</a:t>
            </a:r>
          </a:p>
          <a:p>
            <a:pPr marL="285750" indent="-285750">
              <a:buClr>
                <a:srgbClr val="4696D2"/>
              </a:buClr>
              <a:buFont typeface="Arial" panose="020B0604020202020204" pitchFamily="34" charset="0"/>
              <a:buChar char="•"/>
            </a:pPr>
            <a:r>
              <a:rPr lang="en-US" sz="1200" dirty="0"/>
              <a:t>Fostering inclusivity</a:t>
            </a:r>
          </a:p>
          <a:p>
            <a:pPr marL="285750" indent="-285750">
              <a:buClr>
                <a:srgbClr val="4696D2"/>
              </a:buClr>
              <a:buFont typeface="Arial" panose="020B0604020202020204" pitchFamily="34" charset="0"/>
              <a:buChar char="•"/>
            </a:pPr>
            <a:r>
              <a:rPr lang="en-US" sz="1200" dirty="0"/>
              <a:t>Participating in mentorship programs</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348336"/>
            <a:ext cx="2884336"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Laboratory Management</a:t>
            </a:r>
          </a:p>
          <a:p>
            <a:pPr marL="285750" indent="-285750">
              <a:buClr>
                <a:srgbClr val="4696D2"/>
              </a:buClr>
              <a:buFont typeface="Arial" panose="020B0604020202020204" pitchFamily="34" charset="0"/>
              <a:buChar char="•"/>
            </a:pPr>
            <a:r>
              <a:rPr lang="en-US" sz="1200" dirty="0"/>
              <a:t>Quality Management System &amp; Lean Healthcare </a:t>
            </a:r>
          </a:p>
          <a:p>
            <a:pPr marL="285750" indent="-285750">
              <a:buClr>
                <a:srgbClr val="4696D2"/>
              </a:buClr>
              <a:buFont typeface="Arial" panose="020B0604020202020204" pitchFamily="34" charset="0"/>
              <a:buChar char="•"/>
            </a:pPr>
            <a:r>
              <a:rPr lang="en-US" sz="1200" dirty="0"/>
              <a:t>Biosafety &amp; Biosecurity</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Communication</a:t>
            </a:r>
          </a:p>
          <a:p>
            <a:pPr marL="285750" indent="-285750">
              <a:buClr>
                <a:srgbClr val="4696D2"/>
              </a:buClr>
              <a:buFont typeface="Arial" panose="020B0604020202020204" pitchFamily="34" charset="0"/>
              <a:buChar char="•"/>
            </a:pPr>
            <a:r>
              <a:rPr lang="en-US" sz="1200" dirty="0"/>
              <a:t>Teamwork</a:t>
            </a:r>
          </a:p>
          <a:p>
            <a:pPr marL="285750" indent="-285750">
              <a:buClr>
                <a:srgbClr val="4696D2"/>
              </a:buClr>
              <a:buFont typeface="Arial" panose="020B0604020202020204" pitchFamily="34" charset="0"/>
              <a:buChar char="•"/>
            </a:pPr>
            <a:r>
              <a:rPr lang="en-US" sz="1200" dirty="0"/>
              <a:t>Emotional Intelligence</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0961" y="-17152"/>
            <a:ext cx="1726949" cy="1726949"/>
          </a:xfrm>
          <a:prstGeom prst="rect">
            <a:avLst/>
          </a:prstGeom>
        </p:spPr>
      </p:pic>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5">
            <a:alphaModFix/>
          </a:blip>
          <a:srcRect/>
          <a:stretch/>
        </p:blipFill>
        <p:spPr>
          <a:xfrm>
            <a:off x="9816750" y="6082301"/>
            <a:ext cx="2014988" cy="482176"/>
          </a:xfrm>
          <a:prstGeom prst="rect">
            <a:avLst/>
          </a:prstGeom>
          <a:noFill/>
          <a:ln>
            <a:noFill/>
          </a:ln>
        </p:spPr>
      </p:pic>
      <p:sp>
        <p:nvSpPr>
          <p:cNvPr id="37" name="TextBox 36">
            <a:extLst>
              <a:ext uri="{FF2B5EF4-FFF2-40B4-BE49-F238E27FC236}">
                <a16:creationId xmlns:a16="http://schemas.microsoft.com/office/drawing/2014/main" id="{87358912-F873-1D7B-0C43-D6DD14D5AAC2}"/>
              </a:ext>
            </a:extLst>
          </p:cNvPr>
          <p:cNvSpPr txBox="1"/>
          <p:nvPr/>
        </p:nvSpPr>
        <p:spPr>
          <a:xfrm>
            <a:off x="9803804" y="1647619"/>
            <a:ext cx="2014988" cy="923330"/>
          </a:xfrm>
          <a:prstGeom prst="rect">
            <a:avLst/>
          </a:prstGeom>
          <a:noFill/>
        </p:spPr>
        <p:txBody>
          <a:bodyPr wrap="square" rtlCol="0">
            <a:spAutoFit/>
          </a:bodyPr>
          <a:lstStyle/>
          <a:p>
            <a:pPr algn="ctr"/>
            <a:r>
              <a:rPr lang="en-US" sz="1800" i="1" dirty="0">
                <a:solidFill>
                  <a:schemeClr val="accent1"/>
                </a:solidFill>
              </a:rPr>
              <a:t>Insert</a:t>
            </a:r>
          </a:p>
          <a:p>
            <a:pPr algn="ctr"/>
            <a:r>
              <a:rPr lang="en-US" sz="1800" i="1" dirty="0">
                <a:solidFill>
                  <a:schemeClr val="accent1"/>
                </a:solidFill>
              </a:rPr>
              <a:t>photo </a:t>
            </a:r>
          </a:p>
          <a:p>
            <a:pPr algn="ctr"/>
            <a:r>
              <a:rPr lang="en-US" sz="1800" i="1" dirty="0">
                <a:solidFill>
                  <a:schemeClr val="accent1"/>
                </a:solidFill>
              </a:rPr>
              <a:t>here</a:t>
            </a:r>
          </a:p>
        </p:txBody>
      </p:sp>
      <p:pic>
        <p:nvPicPr>
          <p:cNvPr id="12" name="Picture 11" descr="a man headshot phot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1999" y="99911"/>
            <a:ext cx="1828800" cy="2743200"/>
          </a:xfrm>
          <a:prstGeom prst="rect">
            <a:avLst/>
          </a:prstGeom>
        </p:spPr>
      </p:pic>
    </p:spTree>
    <p:extLst>
      <p:ext uri="{BB962C8B-B14F-4D97-AF65-F5344CB8AC3E}">
        <p14:creationId xmlns:p14="http://schemas.microsoft.com/office/powerpoint/2010/main" val="406835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A7D0-D5B9-6208-421A-14615D216677}"/>
              </a:ext>
            </a:extLst>
          </p:cNvPr>
          <p:cNvSpPr>
            <a:spLocks noGrp="1"/>
          </p:cNvSpPr>
          <p:nvPr>
            <p:ph type="ctrTitle"/>
          </p:nvPr>
        </p:nvSpPr>
        <p:spPr>
          <a:xfrm>
            <a:off x="775386" y="1950718"/>
            <a:ext cx="10807012" cy="3414384"/>
          </a:xfrm>
        </p:spPr>
        <p:txBody>
          <a:bodyPr>
            <a:normAutofit/>
          </a:bodyPr>
          <a:lstStyle/>
          <a:p>
            <a:pPr>
              <a:lnSpc>
                <a:spcPct val="100000"/>
              </a:lnSpc>
            </a:pPr>
            <a:r>
              <a:rPr lang="en-US" sz="4400" dirty="0">
                <a:latin typeface="Arial"/>
                <a:cs typeface="Arial"/>
              </a:rPr>
              <a:t>Pathways for Foreign Medical Laboratory Professionals to work in the USA</a:t>
            </a:r>
            <a:endParaRPr lang="en-US" sz="4800" dirty="0">
              <a:latin typeface="Arial"/>
              <a:cs typeface="Arial"/>
            </a:endParaRPr>
          </a:p>
        </p:txBody>
      </p:sp>
      <p:sp>
        <p:nvSpPr>
          <p:cNvPr id="3" name="Subtitle 2">
            <a:extLst>
              <a:ext uri="{FF2B5EF4-FFF2-40B4-BE49-F238E27FC236}">
                <a16:creationId xmlns:a16="http://schemas.microsoft.com/office/drawing/2014/main" id="{C8423F06-08F1-25E3-595C-A3D9D0241BA7}"/>
              </a:ext>
            </a:extLst>
          </p:cNvPr>
          <p:cNvSpPr>
            <a:spLocks noGrp="1"/>
          </p:cNvSpPr>
          <p:nvPr>
            <p:ph type="subTitle" idx="1"/>
          </p:nvPr>
        </p:nvSpPr>
        <p:spPr>
          <a:xfrm>
            <a:off x="605589" y="5539739"/>
            <a:ext cx="11212338" cy="995680"/>
          </a:xfrm>
        </p:spPr>
        <p:txBody>
          <a:bodyPr>
            <a:normAutofit/>
          </a:bodyPr>
          <a:lstStyle/>
          <a:p>
            <a:r>
              <a:rPr lang="en-US" sz="2400" b="1" dirty="0">
                <a:solidFill>
                  <a:srgbClr val="0070C0"/>
                </a:solidFill>
                <a:latin typeface="Arial"/>
                <a:cs typeface="Arial"/>
              </a:rPr>
              <a:t>Rex F. Famitangco</a:t>
            </a:r>
            <a:r>
              <a:rPr lang="en-US" sz="2400" dirty="0">
                <a:solidFill>
                  <a:srgbClr val="0070C0"/>
                </a:solidFill>
                <a:latin typeface="Arial"/>
                <a:cs typeface="Arial"/>
              </a:rPr>
              <a:t>, </a:t>
            </a:r>
            <a:r>
              <a:rPr lang="en-US" sz="1800" dirty="0">
                <a:solidFill>
                  <a:srgbClr val="0070C0"/>
                </a:solidFill>
                <a:latin typeface="Arial"/>
                <a:cs typeface="Arial"/>
              </a:rPr>
              <a:t>MSc, MASCP, MLS(ASCP)</a:t>
            </a:r>
            <a:r>
              <a:rPr lang="en-US" sz="1800" baseline="30000" dirty="0">
                <a:solidFill>
                  <a:srgbClr val="0070C0"/>
                </a:solidFill>
                <a:latin typeface="Arial"/>
                <a:cs typeface="Arial"/>
              </a:rPr>
              <a:t>CM</a:t>
            </a:r>
            <a:r>
              <a:rPr lang="en-US" sz="1800" dirty="0">
                <a:solidFill>
                  <a:srgbClr val="0070C0"/>
                </a:solidFill>
                <a:latin typeface="Arial"/>
                <a:cs typeface="Arial"/>
              </a:rPr>
              <a:t> QLC</a:t>
            </a:r>
            <a:r>
              <a:rPr lang="en-US" sz="1800" baseline="30000" dirty="0">
                <a:solidFill>
                  <a:srgbClr val="0070C0"/>
                </a:solidFill>
                <a:latin typeface="Arial"/>
                <a:cs typeface="Arial"/>
              </a:rPr>
              <a:t>CM</a:t>
            </a:r>
            <a:r>
              <a:rPr lang="en-US" sz="1800" dirty="0">
                <a:solidFill>
                  <a:srgbClr val="0070C0"/>
                </a:solidFill>
                <a:latin typeface="Arial"/>
                <a:cs typeface="Arial"/>
              </a:rPr>
              <a:t>, IFBA PC, RBP(ABSA)</a:t>
            </a:r>
          </a:p>
          <a:p>
            <a:r>
              <a:rPr lang="en-US" sz="1800" dirty="0">
                <a:solidFill>
                  <a:srgbClr val="0070C0"/>
                </a:solidFill>
                <a:latin typeface="Arial"/>
                <a:cs typeface="Arial"/>
              </a:rPr>
              <a:t>Laboratory Administrative Director, Morrill County Community Hospital</a:t>
            </a:r>
          </a:p>
        </p:txBody>
      </p:sp>
      <p:sp>
        <p:nvSpPr>
          <p:cNvPr id="5" name="Slide Number Placeholder 4">
            <a:extLst>
              <a:ext uri="{FF2B5EF4-FFF2-40B4-BE49-F238E27FC236}">
                <a16:creationId xmlns:a16="http://schemas.microsoft.com/office/drawing/2014/main" id="{421A167A-2001-C216-E461-755C7BC88B29}"/>
              </a:ext>
            </a:extLst>
          </p:cNvPr>
          <p:cNvSpPr>
            <a:spLocks noGrp="1"/>
          </p:cNvSpPr>
          <p:nvPr>
            <p:ph type="sldNum" sz="quarter" idx="12"/>
          </p:nvPr>
        </p:nvSpPr>
        <p:spPr/>
        <p:txBody>
          <a:bodyPr/>
          <a:lstStyle/>
          <a:p>
            <a:fld id="{CFF6C8F6-23D4-4305-AA2D-7CD61E9CC740}" type="slidenum">
              <a:rPr lang="en-US" smtClean="0"/>
              <a:t>14</a:t>
            </a:fld>
            <a:endParaRPr lang="en-US"/>
          </a:p>
        </p:txBody>
      </p:sp>
      <p:sp>
        <p:nvSpPr>
          <p:cNvPr id="6" name="AutoShape 2" descr="https://usc-powerpoint.officeapps.live.com/pods/GetClipboardImage.ashx?Id=425433d5-9e47-4217-b99f-8a460456b066&amp;DC=PUS10&amp;pkey=5f0b9ed3-4523-4824-9de6-a284ef315d3b&amp;wdwaccluster=PUS10"/>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https://usc-powerpoint.officeapps.live.com/pods/GetClipboardImage.ashx?Id=425433d5-9e47-4217-b99f-8a460456b066&amp;DC=PUS10&amp;pkey=5f0b9ed3-4523-4824-9de6-a284ef315d3b&amp;wdwaccluster=PUS10"/>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13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a:t>
            </a:r>
          </a:p>
        </p:txBody>
      </p:sp>
      <p:sp>
        <p:nvSpPr>
          <p:cNvPr id="3" name="Content Placeholder 2"/>
          <p:cNvSpPr>
            <a:spLocks noGrp="1"/>
          </p:cNvSpPr>
          <p:nvPr>
            <p:ph idx="1"/>
          </p:nvPr>
        </p:nvSpPr>
        <p:spPr/>
        <p:txBody>
          <a:bodyPr/>
          <a:lstStyle/>
          <a:p>
            <a:r>
              <a:rPr lang="en-US" dirty="0"/>
              <a:t>The views expressed in this presentation are solely of those of the presenter and do not reflect the views of his employer(s), professional affiliates or colleagues.</a:t>
            </a:r>
          </a:p>
          <a:p>
            <a:r>
              <a:rPr lang="en-US" dirty="0"/>
              <a:t>I am </a:t>
            </a:r>
            <a:r>
              <a:rPr lang="en-US" b="1" i="1" u="sng" dirty="0"/>
              <a:t>NOT </a:t>
            </a:r>
            <a:r>
              <a:rPr lang="en-US" b="1" i="1" dirty="0"/>
              <a:t>an immigration lawyer</a:t>
            </a:r>
            <a:r>
              <a:rPr lang="en-US" dirty="0"/>
              <a:t>, but I have initiated and supported immigration processes for our foreign national team members based on available employer-sponsored pathways and guidance from our legal counsel.</a:t>
            </a:r>
          </a:p>
          <a:p>
            <a:r>
              <a:rPr lang="en-US" dirty="0"/>
              <a:t>I am a Past National President of PAMET-USA Inc. and Founding President of PAMET-USA Nebraska Chapter.</a:t>
            </a:r>
          </a:p>
        </p:txBody>
      </p:sp>
      <p:sp>
        <p:nvSpPr>
          <p:cNvPr id="4" name="Slide Number Placeholder 3"/>
          <p:cNvSpPr>
            <a:spLocks noGrp="1"/>
          </p:cNvSpPr>
          <p:nvPr>
            <p:ph type="sldNum" sz="quarter" idx="12"/>
          </p:nvPr>
        </p:nvSpPr>
        <p:spPr/>
        <p:txBody>
          <a:bodyPr/>
          <a:lstStyle/>
          <a:p>
            <a:fld id="{CFF6C8F6-23D4-4305-AA2D-7CD61E9CC740}" type="slidenum">
              <a:rPr lang="en-US" smtClean="0"/>
              <a:t>15</a:t>
            </a:fld>
            <a:endParaRPr lang="en-US"/>
          </a:p>
        </p:txBody>
      </p:sp>
    </p:spTree>
    <p:extLst>
      <p:ext uri="{BB962C8B-B14F-4D97-AF65-F5344CB8AC3E}">
        <p14:creationId xmlns:p14="http://schemas.microsoft.com/office/powerpoint/2010/main" val="14796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H-1B Visa Pathway Overview</a:t>
            </a:r>
          </a:p>
        </p:txBody>
      </p:sp>
      <p:sp>
        <p:nvSpPr>
          <p:cNvPr id="3" name="Content Placeholder 2"/>
          <p:cNvSpPr>
            <a:spLocks noGrp="1"/>
          </p:cNvSpPr>
          <p:nvPr>
            <p:ph idx="1"/>
          </p:nvPr>
        </p:nvSpPr>
        <p:spPr/>
        <p:txBody>
          <a:bodyPr/>
          <a:lstStyle/>
          <a:p>
            <a:r>
              <a:rPr lang="en-US" dirty="0"/>
              <a:t>Temporary, employer sponsored nonimmigrant visa</a:t>
            </a:r>
          </a:p>
          <a:p>
            <a:r>
              <a:rPr lang="en-US" dirty="0"/>
              <a:t>Valid for up to 6 years (initial 3 years + extension)</a:t>
            </a:r>
          </a:p>
          <a:p>
            <a:r>
              <a:rPr lang="en-US" dirty="0"/>
              <a:t>Position requires a bachelor’s degree in medical laboratory science or equivalent</a:t>
            </a:r>
          </a:p>
          <a:p>
            <a:r>
              <a:rPr lang="en-US" dirty="0"/>
              <a:t>Requires U.S. Labor Condition Application (LCA) and U.S. Citizenship and Immigration Services (USCIS) petition</a:t>
            </a:r>
          </a:p>
        </p:txBody>
      </p:sp>
      <p:sp>
        <p:nvSpPr>
          <p:cNvPr id="4" name="Slide Number Placeholder 3"/>
          <p:cNvSpPr>
            <a:spLocks noGrp="1"/>
          </p:cNvSpPr>
          <p:nvPr>
            <p:ph type="sldNum" sz="quarter" idx="12"/>
          </p:nvPr>
        </p:nvSpPr>
        <p:spPr/>
        <p:txBody>
          <a:bodyPr/>
          <a:lstStyle/>
          <a:p>
            <a:fld id="{CFF6C8F6-23D4-4305-AA2D-7CD61E9CC740}" type="slidenum">
              <a:rPr lang="en-US" smtClean="0"/>
              <a:t>16</a:t>
            </a:fld>
            <a:endParaRPr lang="en-US"/>
          </a:p>
        </p:txBody>
      </p:sp>
    </p:spTree>
    <p:extLst>
      <p:ext uri="{BB962C8B-B14F-4D97-AF65-F5344CB8AC3E}">
        <p14:creationId xmlns:p14="http://schemas.microsoft.com/office/powerpoint/2010/main" val="53552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H1-B Visa: Process &amp; Timeline</a:t>
            </a:r>
          </a:p>
        </p:txBody>
      </p:sp>
      <p:sp>
        <p:nvSpPr>
          <p:cNvPr id="4" name="Slide Number Placeholder 3"/>
          <p:cNvSpPr>
            <a:spLocks noGrp="1"/>
          </p:cNvSpPr>
          <p:nvPr>
            <p:ph type="sldNum" sz="quarter" idx="12"/>
          </p:nvPr>
        </p:nvSpPr>
        <p:spPr/>
        <p:txBody>
          <a:bodyPr/>
          <a:lstStyle/>
          <a:p>
            <a:fld id="{CFF6C8F6-23D4-4305-AA2D-7CD61E9CC740}" type="slidenum">
              <a:rPr lang="en-US" smtClean="0"/>
              <a:t>17</a:t>
            </a:fld>
            <a:endParaRPr lang="en-US"/>
          </a:p>
        </p:txBody>
      </p:sp>
      <p:graphicFrame>
        <p:nvGraphicFramePr>
          <p:cNvPr id="5" name="Content Placeholder 4">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48161830"/>
              </p:ext>
            </p:extLst>
          </p:nvPr>
        </p:nvGraphicFramePr>
        <p:xfrm>
          <a:off x="3045006" y="1755865"/>
          <a:ext cx="5565594" cy="410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983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EB-3 Visa Pathway</a:t>
            </a:r>
          </a:p>
        </p:txBody>
      </p:sp>
      <p:sp>
        <p:nvSpPr>
          <p:cNvPr id="3" name="Content Placeholder 2"/>
          <p:cNvSpPr>
            <a:spLocks noGrp="1"/>
          </p:cNvSpPr>
          <p:nvPr>
            <p:ph idx="1"/>
          </p:nvPr>
        </p:nvSpPr>
        <p:spPr/>
        <p:txBody>
          <a:bodyPr/>
          <a:lstStyle/>
          <a:p>
            <a:r>
              <a:rPr lang="en-US" dirty="0"/>
              <a:t>Employment-based immigrant visa (Green Card/Permanent Residency)</a:t>
            </a:r>
          </a:p>
          <a:p>
            <a:r>
              <a:rPr lang="en-US" dirty="0"/>
              <a:t>Permanent position offer required</a:t>
            </a:r>
          </a:p>
          <a:p>
            <a:r>
              <a:rPr lang="en-US" dirty="0"/>
              <a:t>Includes: Program Electronic Review Management (PERM) Labor Certification, USCIS I-140 petition and CGFNS VISA Screen</a:t>
            </a:r>
          </a:p>
          <a:p>
            <a:r>
              <a:rPr lang="en-US" dirty="0"/>
              <a:t>Wait times depend on country of birth and visa bulletin</a:t>
            </a:r>
          </a:p>
        </p:txBody>
      </p:sp>
      <p:sp>
        <p:nvSpPr>
          <p:cNvPr id="4" name="Slide Number Placeholder 3"/>
          <p:cNvSpPr>
            <a:spLocks noGrp="1"/>
          </p:cNvSpPr>
          <p:nvPr>
            <p:ph type="sldNum" sz="quarter" idx="12"/>
          </p:nvPr>
        </p:nvSpPr>
        <p:spPr/>
        <p:txBody>
          <a:bodyPr/>
          <a:lstStyle/>
          <a:p>
            <a:fld id="{CFF6C8F6-23D4-4305-AA2D-7CD61E9CC740}" type="slidenum">
              <a:rPr lang="en-US" smtClean="0"/>
              <a:t>18</a:t>
            </a:fld>
            <a:endParaRPr lang="en-US"/>
          </a:p>
        </p:txBody>
      </p:sp>
    </p:spTree>
    <p:extLst>
      <p:ext uri="{BB962C8B-B14F-4D97-AF65-F5344CB8AC3E}">
        <p14:creationId xmlns:p14="http://schemas.microsoft.com/office/powerpoint/2010/main" val="184999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EB-3 Visa: Process &amp; Timeline</a:t>
            </a:r>
          </a:p>
        </p:txBody>
      </p:sp>
      <p:graphicFrame>
        <p:nvGraphicFramePr>
          <p:cNvPr id="5" name="Content Placeholder 4">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228212338"/>
              </p:ext>
            </p:extLst>
          </p:nvPr>
        </p:nvGraphicFramePr>
        <p:xfrm>
          <a:off x="3078520" y="1638541"/>
          <a:ext cx="6025126" cy="410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CFF6C8F6-23D4-4305-AA2D-7CD61E9CC740}" type="slidenum">
              <a:rPr lang="en-US" smtClean="0"/>
              <a:t>19</a:t>
            </a:fld>
            <a:endParaRPr lang="en-US"/>
          </a:p>
        </p:txBody>
      </p:sp>
    </p:spTree>
    <p:extLst>
      <p:ext uri="{BB962C8B-B14F-4D97-AF65-F5344CB8AC3E}">
        <p14:creationId xmlns:p14="http://schemas.microsoft.com/office/powerpoint/2010/main" val="5667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in lab coats looking at a tablet&#10;&#10;">
            <a:extLst>
              <a:ext uri="{FF2B5EF4-FFF2-40B4-BE49-F238E27FC236}">
                <a16:creationId xmlns:a16="http://schemas.microsoft.com/office/drawing/2014/main" id="{50AB0380-0FB2-09B5-EB85-09E30E8399AE}"/>
              </a:ext>
            </a:extLst>
          </p:cNvPr>
          <p:cNvPicPr>
            <a:picLocks noChangeAspect="1"/>
          </p:cNvPicPr>
          <p:nvPr/>
        </p:nvPicPr>
        <p:blipFill rotWithShape="1">
          <a:blip r:embed="rId2" cstate="print">
            <a:alphaModFix amt="20000"/>
            <a:grayscl/>
            <a:extLst>
              <a:ext uri="{28A0092B-C50C-407E-A947-70E740481C1C}">
                <a14:useLocalDpi xmlns:a14="http://schemas.microsoft.com/office/drawing/2010/main"/>
              </a:ext>
            </a:extLst>
          </a:blip>
          <a:srcRect/>
          <a:stretch/>
        </p:blipFill>
        <p:spPr>
          <a:xfrm>
            <a:off x="0" y="0"/>
            <a:ext cx="12191980" cy="6856718"/>
          </a:xfrm>
          <a:prstGeom prst="rect">
            <a:avLst/>
          </a:prstGeom>
        </p:spPr>
      </p:pic>
      <p:sp>
        <p:nvSpPr>
          <p:cNvPr id="2" name="Title 1">
            <a:extLst>
              <a:ext uri="{FF2B5EF4-FFF2-40B4-BE49-F238E27FC236}">
                <a16:creationId xmlns:a16="http://schemas.microsoft.com/office/drawing/2014/main" id="{25525BAF-2C81-2978-92DC-56BB1605D1FF}"/>
              </a:ext>
            </a:extLst>
          </p:cNvPr>
          <p:cNvSpPr txBox="1">
            <a:spLocks noGrp="1"/>
          </p:cNvSpPr>
          <p:nvPr>
            <p:ph type="title" idx="4294967295"/>
          </p:nvPr>
        </p:nvSpPr>
        <p:spPr>
          <a:xfrm>
            <a:off x="77566" y="3407684"/>
            <a:ext cx="5788468" cy="2185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Arial"/>
              </a:rPr>
              <a:t> </a:t>
            </a:r>
            <a:br>
              <a:rPr kumimoji="0" lang="en-US" sz="4000" b="1" i="0" u="none" strike="noStrike" kern="1200" cap="none" spc="0" normalizeH="0" baseline="0" noProof="0" dirty="0">
                <a:ln>
                  <a:noFill/>
                </a:ln>
                <a:solidFill>
                  <a:prstClr val="white"/>
                </a:solidFill>
                <a:effectLst/>
                <a:uLnTx/>
                <a:uFillTx/>
                <a:latin typeface="Arial"/>
                <a:ea typeface="+mn-ea"/>
                <a:cs typeface="Arial"/>
              </a:rPr>
            </a:br>
            <a:r>
              <a:rPr kumimoji="0" lang="en-US" sz="3200" i="0" u="none" strike="noStrike" kern="1200" cap="none" spc="0" normalizeH="0" baseline="0" noProof="0" dirty="0">
                <a:ln>
                  <a:noFill/>
                </a:ln>
                <a:solidFill>
                  <a:prstClr val="white"/>
                </a:solidFill>
                <a:effectLst/>
                <a:uLnTx/>
                <a:uFillTx/>
                <a:latin typeface="Arial"/>
                <a:ea typeface="+mn-ea"/>
                <a:cs typeface="Arial"/>
              </a:rPr>
              <a:t>Joseph Baker</a:t>
            </a:r>
            <a:br>
              <a:rPr kumimoji="0" lang="en-US" sz="4000" b="0" i="0" u="none" strike="noStrike" kern="1200" cap="none" spc="0" normalizeH="0" baseline="0" noProof="0" dirty="0">
                <a:ln>
                  <a:noFill/>
                </a:ln>
                <a:solidFill>
                  <a:prstClr val="white"/>
                </a:solidFill>
                <a:effectLst/>
                <a:uLnTx/>
                <a:uFillTx/>
                <a:latin typeface="Arial"/>
                <a:ea typeface="+mn-ea"/>
                <a:cs typeface="Arial"/>
              </a:rPr>
            </a:br>
            <a:r>
              <a:rPr lang="en-US" sz="2400" b="0" i="0" dirty="0">
                <a:solidFill>
                  <a:schemeClr val="bg1"/>
                </a:solidFill>
                <a:effectLst/>
              </a:rPr>
              <a:t>BA, MS</a:t>
            </a:r>
            <a:br>
              <a:rPr kumimoji="0" lang="en-US" sz="2800" b="0" i="0" u="none" strike="noStrike" kern="1200" cap="none" spc="0" normalizeH="0" baseline="0" noProof="0" dirty="0">
                <a:ln>
                  <a:noFill/>
                </a:ln>
                <a:solidFill>
                  <a:prstClr val="white"/>
                </a:solidFill>
                <a:effectLst/>
                <a:uLnTx/>
                <a:uFillTx/>
                <a:ea typeface="Times New Roman" panose="02020603050405020304" pitchFamily="18" charset="0"/>
              </a:rPr>
            </a:br>
            <a:r>
              <a:rPr kumimoji="0" lang="en-US" sz="2000" b="0" i="0" u="none" strike="noStrike" kern="1200" cap="none" spc="0" normalizeH="0" baseline="0" noProof="0" dirty="0">
                <a:ln>
                  <a:noFill/>
                </a:ln>
                <a:solidFill>
                  <a:prstClr val="white"/>
                </a:solidFill>
                <a:effectLst/>
                <a:uLnTx/>
                <a:uFillTx/>
                <a:ea typeface="+mn-ea"/>
              </a:rPr>
              <a:t>Director of Engagement &amp; Experience​</a:t>
            </a:r>
            <a:br>
              <a:rPr kumimoji="0" lang="en-US" sz="2000" b="0" i="0" u="none" strike="noStrike" kern="1200" cap="none" spc="0" normalizeH="0" baseline="0" noProof="0" dirty="0">
                <a:ln>
                  <a:noFill/>
                </a:ln>
                <a:solidFill>
                  <a:prstClr val="white"/>
                </a:solidFill>
                <a:effectLst/>
                <a:uLnTx/>
                <a:uFillTx/>
                <a:ea typeface="+mn-ea"/>
              </a:rPr>
            </a:br>
            <a:r>
              <a:rPr kumimoji="0" lang="en-US" sz="2000" b="0" i="0" u="none" strike="noStrike" kern="1200" cap="none" spc="0" normalizeH="0" baseline="0" noProof="0" dirty="0">
                <a:ln>
                  <a:noFill/>
                </a:ln>
                <a:solidFill>
                  <a:prstClr val="white"/>
                </a:solidFill>
                <a:effectLst/>
                <a:uLnTx/>
                <a:uFillTx/>
                <a:ea typeface="+mn-ea"/>
              </a:rPr>
              <a:t>ASCP Board of Certification</a:t>
            </a:r>
            <a:endParaRPr kumimoji="0" lang="en-US" sz="2000" b="0" i="0" u="none" strike="noStrike" kern="1200" cap="none" spc="0" normalizeH="0" baseline="0" noProof="0" dirty="0">
              <a:ln>
                <a:noFill/>
              </a:ln>
              <a:solidFill>
                <a:prstClr val="white"/>
              </a:solidFill>
              <a:effectLst/>
              <a:highlight>
                <a:srgbClr val="00FF00"/>
              </a:highlight>
              <a:uLnTx/>
              <a:uFillTx/>
              <a:ea typeface="+mn-ea"/>
            </a:endParaRPr>
          </a:p>
        </p:txBody>
      </p:sp>
      <p:pic>
        <p:nvPicPr>
          <p:cNvPr id="5" name="Picture 4" descr="a man with glasses ">
            <a:extLst>
              <a:ext uri="{FF2B5EF4-FFF2-40B4-BE49-F238E27FC236}">
                <a16:creationId xmlns:a16="http://schemas.microsoft.com/office/drawing/2014/main" id="{F31A4159-8003-9112-5235-59583D73F9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441" y="242207"/>
            <a:ext cx="2477255" cy="3420141"/>
          </a:xfrm>
          <a:prstGeom prst="rect">
            <a:avLst/>
          </a:prstGeom>
        </p:spPr>
      </p:pic>
      <p:sp>
        <p:nvSpPr>
          <p:cNvPr id="7" name="TextBox 6">
            <a:extLst>
              <a:ext uri="{FF2B5EF4-FFF2-40B4-BE49-F238E27FC236}">
                <a16:creationId xmlns:a16="http://schemas.microsoft.com/office/drawing/2014/main" id="{8F3285B8-2904-41CC-A5F0-A5D7406E74E8}"/>
              </a:ext>
            </a:extLst>
          </p:cNvPr>
          <p:cNvSpPr txBox="1"/>
          <p:nvPr/>
        </p:nvSpPr>
        <p:spPr>
          <a:xfrm>
            <a:off x="5460423" y="3384648"/>
            <a:ext cx="6879770" cy="2616101"/>
          </a:xfrm>
          <a:prstGeom prst="rect">
            <a:avLst/>
          </a:prstGeom>
          <a:noFill/>
        </p:spPr>
        <p:txBody>
          <a:bodyPr wrap="square">
            <a:spAutoFit/>
          </a:bodyPr>
          <a:lstStyle/>
          <a:p>
            <a:pPr algn="ctr"/>
            <a:r>
              <a:rPr kumimoji="0" lang="en-US" sz="4000" b="1" i="0" u="none" strike="noStrike" kern="1200" cap="none" spc="0" normalizeH="0" baseline="0" noProof="0" dirty="0">
                <a:ln>
                  <a:noFill/>
                </a:ln>
                <a:solidFill>
                  <a:prstClr val="white"/>
                </a:solidFill>
                <a:effectLst/>
                <a:uLnTx/>
                <a:uFillTx/>
                <a:latin typeface="Arial"/>
                <a:ea typeface="+mn-ea"/>
                <a:cs typeface="Arial"/>
              </a:rPr>
              <a:t> </a:t>
            </a:r>
            <a:br>
              <a:rPr kumimoji="0" lang="en-US" sz="4000" b="1" i="0" u="none" strike="noStrike" kern="1200" cap="none" spc="0" normalizeH="0" baseline="0" noProof="0" dirty="0">
                <a:ln>
                  <a:noFill/>
                </a:ln>
                <a:solidFill>
                  <a:prstClr val="white"/>
                </a:solidFill>
                <a:effectLst/>
                <a:uLnTx/>
                <a:uFillTx/>
                <a:latin typeface="Arial"/>
                <a:ea typeface="+mn-ea"/>
                <a:cs typeface="Arial"/>
              </a:rPr>
            </a:br>
            <a:r>
              <a:rPr kumimoji="0" lang="en-US" sz="3600" b="1" i="0" u="none" strike="noStrike" kern="1200" cap="none" spc="0" normalizeH="0" baseline="0" noProof="0" dirty="0">
                <a:ln>
                  <a:noFill/>
                </a:ln>
                <a:solidFill>
                  <a:prstClr val="white"/>
                </a:solidFill>
                <a:effectLst/>
                <a:uLnTx/>
                <a:uFillTx/>
                <a:latin typeface="Arial"/>
                <a:ea typeface="+mn-ea"/>
                <a:cs typeface="Arial"/>
              </a:rPr>
              <a:t>Mohamed </a:t>
            </a:r>
            <a:r>
              <a:rPr kumimoji="0" lang="en-US" sz="3600" b="1" i="0" u="none" strike="noStrike" kern="1200" cap="none" spc="0" normalizeH="0" baseline="0" noProof="0" dirty="0" err="1">
                <a:ln>
                  <a:noFill/>
                </a:ln>
                <a:solidFill>
                  <a:prstClr val="white"/>
                </a:solidFill>
                <a:effectLst/>
                <a:uLnTx/>
                <a:uFillTx/>
                <a:latin typeface="Arial"/>
                <a:ea typeface="+mn-ea"/>
                <a:cs typeface="Arial"/>
              </a:rPr>
              <a:t>Abdelmonem</a:t>
            </a:r>
            <a:br>
              <a:rPr kumimoji="0" lang="en-US" sz="3600" b="0"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PhD, </a:t>
            </a:r>
            <a:r>
              <a:rPr lang="en-US" sz="2400" dirty="0">
                <a:solidFill>
                  <a:schemeClr val="bg1"/>
                </a:solidFill>
                <a:latin typeface="Arial" panose="020B0604020202020204" pitchFamily="34" charset="0"/>
                <a:cs typeface="Arial" panose="020B0604020202020204" pitchFamily="34" charset="0"/>
              </a:rPr>
              <a:t>MBA-HCM, CLS, H(ASCP)</a:t>
            </a:r>
            <a:r>
              <a:rPr lang="en-US" sz="2400" baseline="30000" dirty="0">
                <a:solidFill>
                  <a:schemeClr val="bg1"/>
                </a:solidFill>
                <a:latin typeface="Arial" panose="020B0604020202020204" pitchFamily="34" charset="0"/>
                <a:cs typeface="Arial" panose="020B0604020202020204" pitchFamily="34" charset="0"/>
              </a:rPr>
              <a:t>CM</a:t>
            </a:r>
            <a:r>
              <a:rPr lang="en-US" sz="2400" dirty="0">
                <a:solidFill>
                  <a:schemeClr val="bg1"/>
                </a:solidFill>
                <a:latin typeface="Arial" panose="020B0604020202020204" pitchFamily="34" charset="0"/>
                <a:cs typeface="Arial" panose="020B0604020202020204" pitchFamily="34" charset="0"/>
              </a:rPr>
              <a:t>CMBB</a:t>
            </a:r>
            <a:r>
              <a:rPr lang="en-US" sz="2400" baseline="30000" dirty="0">
                <a:solidFill>
                  <a:schemeClr val="bg1"/>
                </a:solidFill>
                <a:latin typeface="Arial" panose="020B0604020202020204" pitchFamily="34" charset="0"/>
                <a:cs typeface="Arial" panose="020B0604020202020204" pitchFamily="34" charset="0"/>
              </a:rPr>
              <a:t>CM</a:t>
            </a:r>
            <a:r>
              <a:rPr lang="en-US" sz="2400" dirty="0">
                <a:solidFill>
                  <a:schemeClr val="bg1"/>
                </a:solidFill>
                <a:latin typeface="Arial" panose="020B0604020202020204" pitchFamily="34" charset="0"/>
                <a:cs typeface="Arial" panose="020B0604020202020204" pitchFamily="34" charset="0"/>
              </a:rPr>
              <a:t>, MLS(</a:t>
            </a:r>
            <a:r>
              <a:rPr lang="en-US" sz="2400" dirty="0" err="1">
                <a:solidFill>
                  <a:schemeClr val="bg1"/>
                </a:solidFill>
                <a:latin typeface="Arial" panose="020B0604020202020204" pitchFamily="34" charset="0"/>
                <a:cs typeface="Arial" panose="020B0604020202020204" pitchFamily="34" charset="0"/>
              </a:rPr>
              <a:t>ASCP</a:t>
            </a:r>
            <a:r>
              <a:rPr lang="en-US" sz="2400" baseline="30000" dirty="0" err="1">
                <a:solidFill>
                  <a:schemeClr val="bg1"/>
                </a:solidFill>
                <a:latin typeface="Arial" panose="020B0604020202020204" pitchFamily="34" charset="0"/>
                <a:cs typeface="Arial" panose="020B0604020202020204" pitchFamily="34" charset="0"/>
              </a:rPr>
              <a:t>i</a:t>
            </a:r>
            <a:r>
              <a:rPr lang="en-US" sz="2400" dirty="0">
                <a:solidFill>
                  <a:schemeClr val="bg1"/>
                </a:solidFill>
                <a:latin typeface="Arial" panose="020B0604020202020204" pitchFamily="34" charset="0"/>
                <a:cs typeface="Arial" panose="020B0604020202020204" pitchFamily="34" charset="0"/>
              </a:rPr>
              <a:t>)</a:t>
            </a:r>
            <a:r>
              <a:rPr lang="en-US" sz="2400" baseline="30000" dirty="0" err="1">
                <a:solidFill>
                  <a:schemeClr val="bg1"/>
                </a:solidFill>
                <a:latin typeface="Arial" panose="020B0604020202020204" pitchFamily="34" charset="0"/>
                <a:cs typeface="Arial" panose="020B0604020202020204" pitchFamily="34" charset="0"/>
              </a:rPr>
              <a:t>CM</a:t>
            </a:r>
            <a:r>
              <a:rPr lang="en-US" sz="2400" dirty="0" err="1">
                <a:solidFill>
                  <a:schemeClr val="bg1"/>
                </a:solidFill>
                <a:latin typeface="Arial" panose="020B0604020202020204" pitchFamily="34" charset="0"/>
                <a:cs typeface="Arial" panose="020B0604020202020204" pitchFamily="34" charset="0"/>
              </a:rPr>
              <a:t>SBB</a:t>
            </a:r>
            <a:r>
              <a:rPr lang="en-US" sz="2400" baseline="30000" dirty="0" err="1">
                <a:solidFill>
                  <a:schemeClr val="bg1"/>
                </a:solidFill>
                <a:latin typeface="Arial" panose="020B0604020202020204" pitchFamily="34" charset="0"/>
                <a:cs typeface="Arial" panose="020B0604020202020204" pitchFamily="34" charset="0"/>
              </a:rPr>
              <a:t>iCM</a:t>
            </a:r>
            <a:br>
              <a:rPr kumimoji="0" lang="en-US" sz="2800" b="0" i="0" u="none" strike="noStrike" kern="1200" cap="none" spc="0" normalizeH="0" baseline="0" noProof="0" dirty="0">
                <a:ln>
                  <a:noFill/>
                </a:ln>
                <a:solidFill>
                  <a:prstClr val="white"/>
                </a:solidFill>
                <a:effectLst/>
                <a:uLnTx/>
                <a:uFillTx/>
                <a:ea typeface="Times New Roman" panose="02020603050405020304" pitchFamily="18"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Clinical </a:t>
            </a:r>
            <a:r>
              <a:rPr kumimoji="0" lang="en-US"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Laboratory Supervisor,</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Stanford University School of Medicine</a:t>
            </a:r>
            <a:endParaRPr lang="en-US" sz="2000" dirty="0">
              <a:latin typeface="Arial" panose="020B0604020202020204" pitchFamily="34" charset="0"/>
              <a:cs typeface="Arial" panose="020B0604020202020204" pitchFamily="34" charset="0"/>
            </a:endParaRPr>
          </a:p>
        </p:txBody>
      </p:sp>
      <p:sp>
        <p:nvSpPr>
          <p:cNvPr id="13" name="AutoShape 6" descr="Inline image">
            <a:extLst>
              <a:ext uri="{FF2B5EF4-FFF2-40B4-BE49-F238E27FC236}">
                <a16:creationId xmlns:a16="http://schemas.microsoft.com/office/drawing/2014/main" id="{CDFC9DD7-B72A-3EC3-02A1-AB50A631A98A}"/>
              </a:ext>
            </a:extLst>
          </p:cNvPr>
          <p:cNvSpPr>
            <a:spLocks noChangeAspect="1" noChangeArrowheads="1"/>
          </p:cNvSpPr>
          <p:nvPr/>
        </p:nvSpPr>
        <p:spPr bwMode="auto">
          <a:xfrm>
            <a:off x="5943600" y="33846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descr="a mean headshot photo">
            <a:extLst>
              <a:ext uri="{FF2B5EF4-FFF2-40B4-BE49-F238E27FC236}">
                <a16:creationId xmlns:a16="http://schemas.microsoft.com/office/drawing/2014/main" id="{461C67BF-7D00-DC3F-4A85-4E29DA2C44D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152" y="242207"/>
            <a:ext cx="2254582" cy="3459862"/>
          </a:xfrm>
          <a:prstGeom prst="rect">
            <a:avLst/>
          </a:prstGeom>
          <a:noFill/>
        </p:spPr>
      </p:pic>
    </p:spTree>
    <p:extLst>
      <p:ext uri="{BB962C8B-B14F-4D97-AF65-F5344CB8AC3E}">
        <p14:creationId xmlns:p14="http://schemas.microsoft.com/office/powerpoint/2010/main" val="287047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Credentialing and Certification Requirements</a:t>
            </a:r>
          </a:p>
        </p:txBody>
      </p:sp>
      <p:sp>
        <p:nvSpPr>
          <p:cNvPr id="3" name="Content Placeholder 2"/>
          <p:cNvSpPr>
            <a:spLocks noGrp="1"/>
          </p:cNvSpPr>
          <p:nvPr>
            <p:ph idx="1"/>
          </p:nvPr>
        </p:nvSpPr>
        <p:spPr/>
        <p:txBody>
          <a:bodyPr/>
          <a:lstStyle/>
          <a:p>
            <a:r>
              <a:rPr lang="en-US" dirty="0"/>
              <a:t>Credential evaluation (e.g. WES, ECE) for foreign degrees</a:t>
            </a:r>
          </a:p>
          <a:p>
            <a:r>
              <a:rPr lang="en-US" dirty="0"/>
              <a:t>Certification required (e.g. MLS(</a:t>
            </a:r>
            <a:r>
              <a:rPr lang="en-US" dirty="0" err="1"/>
              <a:t>ASCPi</a:t>
            </a:r>
            <a:r>
              <a:rPr lang="en-US" dirty="0"/>
              <a:t>)</a:t>
            </a:r>
            <a:r>
              <a:rPr lang="en-US" baseline="30000" dirty="0"/>
              <a:t>CM</a:t>
            </a:r>
            <a:r>
              <a:rPr lang="en-US" dirty="0"/>
              <a:t>) </a:t>
            </a:r>
          </a:p>
          <a:p>
            <a:r>
              <a:rPr lang="en-US" dirty="0"/>
              <a:t>English Language Proficiency of non native English speakers</a:t>
            </a:r>
          </a:p>
          <a:p>
            <a:pPr lvl="1"/>
            <a:r>
              <a:rPr lang="en-US" dirty="0"/>
              <a:t>TOEFL/IELTS for Visa Screen and some licensure requirements</a:t>
            </a:r>
          </a:p>
          <a:p>
            <a:r>
              <a:rPr lang="en-US" dirty="0"/>
              <a:t>State Licensure required in certain states (e.g.  CA, FL, HI, LA, MT, NV, NY, ND, TN, WV, PR)</a:t>
            </a:r>
          </a:p>
          <a:p>
            <a:endParaRPr lang="en-US" baseline="30000" dirty="0"/>
          </a:p>
        </p:txBody>
      </p:sp>
      <p:sp>
        <p:nvSpPr>
          <p:cNvPr id="4" name="Slide Number Placeholder 3"/>
          <p:cNvSpPr>
            <a:spLocks noGrp="1"/>
          </p:cNvSpPr>
          <p:nvPr>
            <p:ph type="sldNum" sz="quarter" idx="12"/>
          </p:nvPr>
        </p:nvSpPr>
        <p:spPr/>
        <p:txBody>
          <a:bodyPr/>
          <a:lstStyle/>
          <a:p>
            <a:fld id="{CFF6C8F6-23D4-4305-AA2D-7CD61E9CC740}" type="slidenum">
              <a:rPr lang="en-US" smtClean="0"/>
              <a:t>20</a:t>
            </a:fld>
            <a:endParaRPr lang="en-US"/>
          </a:p>
        </p:txBody>
      </p:sp>
    </p:spTree>
    <p:extLst>
      <p:ext uri="{BB962C8B-B14F-4D97-AF65-F5344CB8AC3E}">
        <p14:creationId xmlns:p14="http://schemas.microsoft.com/office/powerpoint/2010/main" val="393890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Workforce Climate</a:t>
            </a:r>
          </a:p>
        </p:txBody>
      </p:sp>
      <p:sp>
        <p:nvSpPr>
          <p:cNvPr id="3" name="Content Placeholder 2"/>
          <p:cNvSpPr>
            <a:spLocks noGrp="1"/>
          </p:cNvSpPr>
          <p:nvPr>
            <p:ph idx="1"/>
          </p:nvPr>
        </p:nvSpPr>
        <p:spPr/>
        <p:txBody>
          <a:bodyPr/>
          <a:lstStyle/>
          <a:p>
            <a:r>
              <a:rPr lang="en-US" dirty="0"/>
              <a:t>Increased demand for MLS due to workforce shortages</a:t>
            </a:r>
          </a:p>
          <a:p>
            <a:r>
              <a:rPr lang="en-US" dirty="0"/>
              <a:t>Tightened scrutiny of H1-B approvals in certain sectors</a:t>
            </a:r>
          </a:p>
          <a:p>
            <a:r>
              <a:rPr lang="en-US" dirty="0"/>
              <a:t>Visa retrogression impacts Green Card wait times</a:t>
            </a:r>
          </a:p>
          <a:p>
            <a:pPr marL="0" indent="0">
              <a:buNone/>
            </a:pPr>
            <a:endParaRPr lang="en-US" dirty="0"/>
          </a:p>
        </p:txBody>
      </p:sp>
      <p:sp>
        <p:nvSpPr>
          <p:cNvPr id="4" name="Slide Number Placeholder 3"/>
          <p:cNvSpPr>
            <a:spLocks noGrp="1"/>
          </p:cNvSpPr>
          <p:nvPr>
            <p:ph type="sldNum" sz="quarter" idx="12"/>
          </p:nvPr>
        </p:nvSpPr>
        <p:spPr/>
        <p:txBody>
          <a:bodyPr/>
          <a:lstStyle/>
          <a:p>
            <a:fld id="{CFF6C8F6-23D4-4305-AA2D-7CD61E9CC740}" type="slidenum">
              <a:rPr lang="en-US" smtClean="0"/>
              <a:t>21</a:t>
            </a:fld>
            <a:endParaRPr lang="en-US"/>
          </a:p>
        </p:txBody>
      </p:sp>
    </p:spTree>
    <p:extLst>
      <p:ext uri="{BB962C8B-B14F-4D97-AF65-F5344CB8AC3E}">
        <p14:creationId xmlns:p14="http://schemas.microsoft.com/office/powerpoint/2010/main" val="96437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Takeaways for Foreign Lab Professionals</a:t>
            </a:r>
          </a:p>
        </p:txBody>
      </p:sp>
      <p:sp>
        <p:nvSpPr>
          <p:cNvPr id="3" name="Content Placeholder 2"/>
          <p:cNvSpPr>
            <a:spLocks noGrp="1"/>
          </p:cNvSpPr>
          <p:nvPr>
            <p:ph idx="1"/>
          </p:nvPr>
        </p:nvSpPr>
        <p:spPr/>
        <p:txBody>
          <a:bodyPr/>
          <a:lstStyle/>
          <a:p>
            <a:r>
              <a:rPr lang="en-US" b="1" dirty="0">
                <a:solidFill>
                  <a:srgbClr val="FF0000"/>
                </a:solidFill>
              </a:rPr>
              <a:t>SET YOUR GOALS CLEARLY</a:t>
            </a:r>
          </a:p>
          <a:p>
            <a:r>
              <a:rPr lang="en-US" dirty="0"/>
              <a:t>Plan early, </a:t>
            </a:r>
            <a:r>
              <a:rPr lang="en-US" b="1" u="sng" dirty="0"/>
              <a:t>do your research</a:t>
            </a:r>
            <a:r>
              <a:rPr lang="en-US" dirty="0"/>
              <a:t> and secure a sponsoring employer</a:t>
            </a:r>
          </a:p>
          <a:p>
            <a:r>
              <a:rPr lang="en-US" dirty="0"/>
              <a:t>Understand visa timelines and credentialing requirements</a:t>
            </a:r>
          </a:p>
          <a:p>
            <a:r>
              <a:rPr lang="en-US" dirty="0"/>
              <a:t>Stay updated on policy shifts and priority dates</a:t>
            </a:r>
          </a:p>
          <a:p>
            <a:r>
              <a:rPr lang="en-US" dirty="0"/>
              <a:t>Build a long-term pathway from temporary to permanent status</a:t>
            </a:r>
          </a:p>
          <a:p>
            <a:r>
              <a:rPr lang="en-US" b="1" dirty="0">
                <a:solidFill>
                  <a:srgbClr val="FF0000"/>
                </a:solidFill>
              </a:rPr>
              <a:t>BE PATIENT</a:t>
            </a:r>
          </a:p>
        </p:txBody>
      </p:sp>
      <p:sp>
        <p:nvSpPr>
          <p:cNvPr id="4" name="Slide Number Placeholder 3"/>
          <p:cNvSpPr>
            <a:spLocks noGrp="1"/>
          </p:cNvSpPr>
          <p:nvPr>
            <p:ph type="sldNum" sz="quarter" idx="12"/>
          </p:nvPr>
        </p:nvSpPr>
        <p:spPr/>
        <p:txBody>
          <a:bodyPr/>
          <a:lstStyle/>
          <a:p>
            <a:fld id="{CFF6C8F6-23D4-4305-AA2D-7CD61E9CC740}" type="slidenum">
              <a:rPr lang="en-US" smtClean="0"/>
              <a:t>22</a:t>
            </a:fld>
            <a:endParaRPr lang="en-US"/>
          </a:p>
        </p:txBody>
      </p:sp>
    </p:spTree>
    <p:extLst>
      <p:ext uri="{BB962C8B-B14F-4D97-AF65-F5344CB8AC3E}">
        <p14:creationId xmlns:p14="http://schemas.microsoft.com/office/powerpoint/2010/main" val="91722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PAMET-USA Inc. at a Glance</a:t>
            </a:r>
          </a:p>
        </p:txBody>
      </p:sp>
      <p:pic>
        <p:nvPicPr>
          <p:cNvPr id="8" name="Content Placeholder 7"/>
          <p:cNvPicPr>
            <a:picLocks noGrp="1" noChangeAspect="1"/>
          </p:cNvPicPr>
          <p:nvPr>
            <p:ph idx="1"/>
          </p:nvPr>
        </p:nvPicPr>
        <p:blipFill>
          <a:blip r:embed="rId3"/>
          <a:stretch>
            <a:fillRect/>
          </a:stretch>
        </p:blipFill>
        <p:spPr>
          <a:xfrm>
            <a:off x="599768" y="1460705"/>
            <a:ext cx="6909128" cy="4663004"/>
          </a:xfrm>
          <a:prstGeom prst="rect">
            <a:avLst/>
          </a:prstGeom>
        </p:spPr>
      </p:pic>
      <p:sp>
        <p:nvSpPr>
          <p:cNvPr id="4" name="Slide Number Placeholder 3">
            <a:extLst>
              <a:ext uri="{FF2B5EF4-FFF2-40B4-BE49-F238E27FC236}">
                <a16:creationId xmlns:a16="http://schemas.microsoft.com/office/drawing/2014/main" id="{B641DE1B-E923-F171-EE59-C636C175DC86}"/>
              </a:ext>
            </a:extLst>
          </p:cNvPr>
          <p:cNvSpPr>
            <a:spLocks noGrp="1"/>
          </p:cNvSpPr>
          <p:nvPr>
            <p:ph type="sldNum" sz="quarter" idx="13"/>
          </p:nvPr>
        </p:nvSpPr>
        <p:spPr/>
        <p:txBody>
          <a:bodyPr/>
          <a:lstStyle/>
          <a:p>
            <a:fld id="{CFF6C8F6-23D4-4305-AA2D-7CD61E9CC740}" type="slidenum">
              <a:rPr lang="en-US" smtClean="0"/>
              <a:t>23</a:t>
            </a:fld>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8472" y="2094199"/>
            <a:ext cx="2962709" cy="2962709"/>
          </a:xfrm>
          <a:prstGeom prst="rect">
            <a:avLst/>
          </a:prstGeom>
        </p:spPr>
      </p:pic>
    </p:spTree>
    <p:extLst>
      <p:ext uri="{BB962C8B-B14F-4D97-AF65-F5344CB8AC3E}">
        <p14:creationId xmlns:p14="http://schemas.microsoft.com/office/powerpoint/2010/main" val="404736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Supporting Migrant Workers</a:t>
            </a:r>
          </a:p>
        </p:txBody>
      </p:sp>
      <p:sp>
        <p:nvSpPr>
          <p:cNvPr id="5" name="Slide Number Placeholder 4"/>
          <p:cNvSpPr>
            <a:spLocks noGrp="1"/>
          </p:cNvSpPr>
          <p:nvPr>
            <p:ph type="sldNum" sz="quarter" idx="12"/>
          </p:nvPr>
        </p:nvSpPr>
        <p:spPr/>
        <p:txBody>
          <a:bodyPr/>
          <a:lstStyle/>
          <a:p>
            <a:fld id="{CFF6C8F6-23D4-4305-AA2D-7CD61E9CC740}" type="slidenum">
              <a:rPr lang="en-US" smtClean="0"/>
              <a:t>24</a:t>
            </a:fld>
            <a:endParaRPr lang="en-US"/>
          </a:p>
        </p:txBody>
      </p:sp>
      <p:pic>
        <p:nvPicPr>
          <p:cNvPr id="3" name="Picture 2" descr="flyer&#10;"/>
          <p:cNvPicPr>
            <a:picLocks noChangeAspect="1"/>
          </p:cNvPicPr>
          <p:nvPr/>
        </p:nvPicPr>
        <p:blipFill rotWithShape="1">
          <a:blip r:embed="rId2" cstate="print">
            <a:extLst>
              <a:ext uri="{28A0092B-C50C-407E-A947-70E740481C1C}">
                <a14:useLocalDpi xmlns:a14="http://schemas.microsoft.com/office/drawing/2010/main" val="0"/>
              </a:ext>
            </a:extLst>
          </a:blip>
          <a:srcRect l="541" t="17524" r="5107" b="26769"/>
          <a:stretch/>
        </p:blipFill>
        <p:spPr>
          <a:xfrm>
            <a:off x="1033153" y="3744072"/>
            <a:ext cx="2595645" cy="2194017"/>
          </a:xfrm>
          <a:prstGeom prst="rect">
            <a:avLst/>
          </a:prstGeom>
        </p:spPr>
      </p:pic>
      <p:pic>
        <p:nvPicPr>
          <p:cNvPr id="4" name="Picture 3" descr="fly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3559" y="1403049"/>
            <a:ext cx="2409825" cy="3213100"/>
          </a:xfrm>
          <a:prstGeom prst="rect">
            <a:avLst/>
          </a:prstGeom>
        </p:spPr>
      </p:pic>
      <p:pic>
        <p:nvPicPr>
          <p:cNvPr id="8" name="Picture 7" descr="people standing on a stairwe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4323" y="1800074"/>
            <a:ext cx="3276600" cy="2457450"/>
          </a:xfrm>
          <a:prstGeom prst="rect">
            <a:avLst/>
          </a:prstGeom>
        </p:spPr>
      </p:pic>
      <p:pic>
        <p:nvPicPr>
          <p:cNvPr id="9" name="Picture 8" descr="people standing outside taking a photo in front of a building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8798" y="3676609"/>
            <a:ext cx="3349674" cy="2679739"/>
          </a:xfrm>
          <a:prstGeom prst="rect">
            <a:avLst/>
          </a:prstGeom>
        </p:spPr>
      </p:pic>
      <p:pic>
        <p:nvPicPr>
          <p:cNvPr id="10" name="Picture 9" descr="Photo with people standing and sitting for the phot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8612" y="3901484"/>
            <a:ext cx="4663786" cy="2454864"/>
          </a:xfrm>
          <a:prstGeom prst="rect">
            <a:avLst/>
          </a:prstGeom>
        </p:spPr>
      </p:pic>
      <p:pic>
        <p:nvPicPr>
          <p:cNvPr id="2" name="Content Placeholder 1" descr="People siting around a conference table talking "/>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2105885" y="1305424"/>
            <a:ext cx="2778624" cy="2778624"/>
          </a:xfrm>
        </p:spPr>
      </p:pic>
    </p:spTree>
    <p:extLst>
      <p:ext uri="{BB962C8B-B14F-4D97-AF65-F5344CB8AC3E}">
        <p14:creationId xmlns:p14="http://schemas.microsoft.com/office/powerpoint/2010/main" val="399330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Uplifting New Filipino Medical Laboratory Professionals Through Community-Based Transitions</a:t>
            </a:r>
          </a:p>
        </p:txBody>
      </p:sp>
      <p:sp>
        <p:nvSpPr>
          <p:cNvPr id="3" name="Content Placeholder 2"/>
          <p:cNvSpPr>
            <a:spLocks noGrp="1"/>
          </p:cNvSpPr>
          <p:nvPr>
            <p:ph sz="half" idx="1"/>
          </p:nvPr>
        </p:nvSpPr>
        <p:spPr/>
        <p:txBody>
          <a:bodyPr/>
          <a:lstStyle/>
          <a:p>
            <a:r>
              <a:rPr lang="en-US" dirty="0"/>
              <a:t>Relocation Assistance</a:t>
            </a:r>
          </a:p>
          <a:p>
            <a:pPr lvl="1"/>
            <a:r>
              <a:rPr lang="en-US" dirty="0"/>
              <a:t>Airport pick-up coordination</a:t>
            </a:r>
          </a:p>
          <a:p>
            <a:pPr lvl="1"/>
            <a:r>
              <a:rPr lang="en-US" dirty="0"/>
              <a:t>Temporary lodging guidance</a:t>
            </a:r>
          </a:p>
          <a:p>
            <a:pPr lvl="1"/>
            <a:r>
              <a:rPr lang="en-US" dirty="0"/>
              <a:t>Help finding permanent housing/apartments</a:t>
            </a:r>
          </a:p>
          <a:p>
            <a:pPr lvl="1"/>
            <a:r>
              <a:rPr lang="en-US" dirty="0"/>
              <a:t>Local orientation to the community</a:t>
            </a:r>
          </a:p>
          <a:p>
            <a:pPr lvl="1"/>
            <a:r>
              <a:rPr lang="en-US" dirty="0"/>
              <a:t>Basic necessities</a:t>
            </a:r>
          </a:p>
          <a:p>
            <a:pPr lvl="1"/>
            <a:endParaRPr lang="en-US" dirty="0"/>
          </a:p>
          <a:p>
            <a:pPr marL="0" indent="0">
              <a:buNone/>
            </a:pPr>
            <a:endParaRPr lang="en-US" dirty="0"/>
          </a:p>
        </p:txBody>
      </p:sp>
      <p:sp>
        <p:nvSpPr>
          <p:cNvPr id="5" name="Content Placeholder 4"/>
          <p:cNvSpPr>
            <a:spLocks noGrp="1"/>
          </p:cNvSpPr>
          <p:nvPr>
            <p:ph sz="half" idx="2"/>
          </p:nvPr>
        </p:nvSpPr>
        <p:spPr/>
        <p:txBody>
          <a:bodyPr/>
          <a:lstStyle/>
          <a:p>
            <a:r>
              <a:rPr lang="en-US" dirty="0"/>
              <a:t>Settling in</a:t>
            </a:r>
          </a:p>
          <a:p>
            <a:pPr lvl="1"/>
            <a:r>
              <a:rPr lang="en-US" dirty="0"/>
              <a:t>Social Security number (SSN) application assistance</a:t>
            </a:r>
          </a:p>
          <a:p>
            <a:pPr lvl="1"/>
            <a:r>
              <a:rPr lang="en-US" dirty="0"/>
              <a:t>Help opening U.S. bank accounts</a:t>
            </a:r>
          </a:p>
          <a:p>
            <a:pPr lvl="1"/>
            <a:r>
              <a:rPr lang="en-US" dirty="0"/>
              <a:t>Help setting up mobile phones and internet</a:t>
            </a:r>
          </a:p>
          <a:p>
            <a:pPr lvl="1"/>
            <a:r>
              <a:rPr lang="en-US" dirty="0"/>
              <a:t>Guidance on U.S. postal system and PO Boxes</a:t>
            </a:r>
          </a:p>
        </p:txBody>
      </p:sp>
      <p:sp>
        <p:nvSpPr>
          <p:cNvPr id="4" name="Slide Number Placeholder 3"/>
          <p:cNvSpPr>
            <a:spLocks noGrp="1"/>
          </p:cNvSpPr>
          <p:nvPr>
            <p:ph type="sldNum" sz="quarter" idx="12"/>
          </p:nvPr>
        </p:nvSpPr>
        <p:spPr/>
        <p:txBody>
          <a:bodyPr/>
          <a:lstStyle/>
          <a:p>
            <a:fld id="{CFF6C8F6-23D4-4305-AA2D-7CD61E9CC740}" type="slidenum">
              <a:rPr lang="en-US" smtClean="0"/>
              <a:t>25</a:t>
            </a:fld>
            <a:endParaRPr lang="en-US"/>
          </a:p>
        </p:txBody>
      </p:sp>
    </p:spTree>
    <p:extLst>
      <p:ext uri="{BB962C8B-B14F-4D97-AF65-F5344CB8AC3E}">
        <p14:creationId xmlns:p14="http://schemas.microsoft.com/office/powerpoint/2010/main" val="91548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Uplifting New Filipino Medical Laboratory Professionals Through Community-Based Transitions</a:t>
            </a:r>
            <a:r>
              <a:rPr lang="en-US" sz="900" dirty="0"/>
              <a:t>1</a:t>
            </a:r>
            <a:endParaRPr lang="en-US" sz="3200" dirty="0"/>
          </a:p>
        </p:txBody>
      </p:sp>
      <p:sp>
        <p:nvSpPr>
          <p:cNvPr id="3" name="Content Placeholder 2"/>
          <p:cNvSpPr>
            <a:spLocks noGrp="1"/>
          </p:cNvSpPr>
          <p:nvPr>
            <p:ph sz="half" idx="1"/>
          </p:nvPr>
        </p:nvSpPr>
        <p:spPr/>
        <p:txBody>
          <a:bodyPr/>
          <a:lstStyle/>
          <a:p>
            <a:r>
              <a:rPr lang="en-US" dirty="0"/>
              <a:t>Empowering Independence</a:t>
            </a:r>
          </a:p>
          <a:p>
            <a:pPr lvl="1"/>
            <a:r>
              <a:rPr lang="en-US" dirty="0"/>
              <a:t>Driver’s license application guidance</a:t>
            </a:r>
          </a:p>
          <a:p>
            <a:pPr lvl="1"/>
            <a:r>
              <a:rPr lang="en-US" dirty="0"/>
              <a:t>Public transportation navigation</a:t>
            </a:r>
          </a:p>
          <a:p>
            <a:pPr lvl="1"/>
            <a:r>
              <a:rPr lang="en-US" dirty="0"/>
              <a:t>Introductions to grocery stored, churches and local businesses</a:t>
            </a:r>
          </a:p>
          <a:p>
            <a:pPr lvl="1"/>
            <a:r>
              <a:rPr lang="en-US" dirty="0"/>
              <a:t>Local Filipino Community Connection</a:t>
            </a:r>
          </a:p>
        </p:txBody>
      </p:sp>
      <p:sp>
        <p:nvSpPr>
          <p:cNvPr id="4" name="Content Placeholder 3"/>
          <p:cNvSpPr>
            <a:spLocks noGrp="1"/>
          </p:cNvSpPr>
          <p:nvPr>
            <p:ph sz="half" idx="2"/>
          </p:nvPr>
        </p:nvSpPr>
        <p:spPr/>
        <p:txBody>
          <a:bodyPr/>
          <a:lstStyle/>
          <a:p>
            <a:r>
              <a:rPr lang="en-US" dirty="0"/>
              <a:t>Employment Readiness</a:t>
            </a:r>
          </a:p>
          <a:p>
            <a:pPr lvl="1"/>
            <a:r>
              <a:rPr lang="en-US" dirty="0"/>
              <a:t>Orientation in U.S. Lab systems</a:t>
            </a:r>
          </a:p>
          <a:p>
            <a:pPr lvl="1"/>
            <a:r>
              <a:rPr lang="en-US" dirty="0"/>
              <a:t>Help navigating licensure, certification</a:t>
            </a:r>
          </a:p>
          <a:p>
            <a:pPr lvl="1"/>
            <a:r>
              <a:rPr lang="en-US" dirty="0"/>
              <a:t>Mentorship from experienced Chapter Members</a:t>
            </a:r>
          </a:p>
          <a:p>
            <a:endParaRPr lang="en-US" dirty="0"/>
          </a:p>
        </p:txBody>
      </p:sp>
      <p:sp>
        <p:nvSpPr>
          <p:cNvPr id="5" name="Slide Number Placeholder 4"/>
          <p:cNvSpPr>
            <a:spLocks noGrp="1"/>
          </p:cNvSpPr>
          <p:nvPr>
            <p:ph type="sldNum" sz="quarter" idx="12"/>
          </p:nvPr>
        </p:nvSpPr>
        <p:spPr/>
        <p:txBody>
          <a:bodyPr/>
          <a:lstStyle/>
          <a:p>
            <a:fld id="{CFF6C8F6-23D4-4305-AA2D-7CD61E9CC740}" type="slidenum">
              <a:rPr lang="en-US" smtClean="0"/>
              <a:t>26</a:t>
            </a:fld>
            <a:endParaRPr lang="en-US"/>
          </a:p>
        </p:txBody>
      </p:sp>
    </p:spTree>
    <p:extLst>
      <p:ext uri="{BB962C8B-B14F-4D97-AF65-F5344CB8AC3E}">
        <p14:creationId xmlns:p14="http://schemas.microsoft.com/office/powerpoint/2010/main" val="228715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Your Why, Your Worth</a:t>
            </a:r>
          </a:p>
        </p:txBody>
      </p:sp>
      <p:sp>
        <p:nvSpPr>
          <p:cNvPr id="7" name="Content Placeholder 6"/>
          <p:cNvSpPr>
            <a:spLocks noGrp="1"/>
          </p:cNvSpPr>
          <p:nvPr>
            <p:ph idx="1"/>
          </p:nvPr>
        </p:nvSpPr>
        <p:spPr/>
        <p:txBody>
          <a:bodyPr>
            <a:normAutofit fontScale="92500"/>
          </a:bodyPr>
          <a:lstStyle/>
          <a:p>
            <a:r>
              <a:rPr lang="en-US" dirty="0"/>
              <a:t>Your journey is valid, your dreams are possible</a:t>
            </a:r>
          </a:p>
          <a:p>
            <a:r>
              <a:rPr lang="en-US" dirty="0"/>
              <a:t>You are not just filling a role, you are making a difference</a:t>
            </a:r>
          </a:p>
          <a:p>
            <a:r>
              <a:rPr lang="en-US" dirty="0"/>
              <a:t>What seems like a delay may be a preparation in disguise</a:t>
            </a:r>
          </a:p>
          <a:p>
            <a:r>
              <a:rPr lang="en-US" dirty="0"/>
              <a:t>Keep learning, keep serving, keep growing</a:t>
            </a:r>
          </a:p>
          <a:p>
            <a:r>
              <a:rPr lang="en-US" dirty="0"/>
              <a:t>You were never just a “temporary fix”, you are part of the solution.</a:t>
            </a:r>
          </a:p>
        </p:txBody>
      </p:sp>
      <p:sp>
        <p:nvSpPr>
          <p:cNvPr id="5" name="Slide Number Placeholder 4"/>
          <p:cNvSpPr>
            <a:spLocks noGrp="1"/>
          </p:cNvSpPr>
          <p:nvPr>
            <p:ph type="sldNum" sz="quarter" idx="13"/>
          </p:nvPr>
        </p:nvSpPr>
        <p:spPr/>
        <p:txBody>
          <a:bodyPr/>
          <a:lstStyle/>
          <a:p>
            <a:fld id="{CFF6C8F6-23D4-4305-AA2D-7CD61E9CC740}" type="slidenum">
              <a:rPr lang="en-US" smtClean="0"/>
              <a:t>27</a:t>
            </a:fld>
            <a:endParaRPr lang="en-US"/>
          </a:p>
        </p:txBody>
      </p:sp>
      <p:pic>
        <p:nvPicPr>
          <p:cNvPr id="10" name="Picture 9" descr="Woman and a man taking a ph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354384" y="3987894"/>
            <a:ext cx="2727035" cy="2045276"/>
          </a:xfrm>
          <a:prstGeom prst="rect">
            <a:avLst/>
          </a:prstGeom>
        </p:spPr>
      </p:pic>
      <p:pic>
        <p:nvPicPr>
          <p:cNvPr id="14" name="Picture 13" descr="family taking a photo in front of a building"/>
          <p:cNvPicPr>
            <a:picLocks noChangeAspect="1"/>
          </p:cNvPicPr>
          <p:nvPr/>
        </p:nvPicPr>
        <p:blipFill rotWithShape="1">
          <a:blip r:embed="rId3" cstate="print">
            <a:extLst>
              <a:ext uri="{28A0092B-C50C-407E-A947-70E740481C1C}">
                <a14:useLocalDpi xmlns:a14="http://schemas.microsoft.com/office/drawing/2010/main" val="0"/>
              </a:ext>
            </a:extLst>
          </a:blip>
          <a:srcRect t="22424" b="23939"/>
          <a:stretch/>
        </p:blipFill>
        <p:spPr>
          <a:xfrm>
            <a:off x="5905989" y="185796"/>
            <a:ext cx="5971564" cy="2402197"/>
          </a:xfrm>
          <a:prstGeom prst="rect">
            <a:avLst/>
          </a:prstGeom>
        </p:spPr>
      </p:pic>
      <p:pic>
        <p:nvPicPr>
          <p:cNvPr id="9" name="Picture 8" descr="Woman and a man taking a photo outside&#10;"/>
          <p:cNvPicPr>
            <a:picLocks noChangeAspect="1"/>
          </p:cNvPicPr>
          <p:nvPr/>
        </p:nvPicPr>
        <p:blipFill rotWithShape="1">
          <a:blip r:embed="rId4" cstate="print">
            <a:extLst>
              <a:ext uri="{28A0092B-C50C-407E-A947-70E740481C1C}">
                <a14:useLocalDpi xmlns:a14="http://schemas.microsoft.com/office/drawing/2010/main" val="0"/>
              </a:ext>
            </a:extLst>
          </a:blip>
          <a:srcRect l="39765" t="22338" b="13695"/>
          <a:stretch/>
        </p:blipFill>
        <p:spPr>
          <a:xfrm rot="5400000">
            <a:off x="7406549" y="4386707"/>
            <a:ext cx="2541151" cy="2023938"/>
          </a:xfrm>
          <a:prstGeom prst="rect">
            <a:avLst/>
          </a:prstGeom>
        </p:spPr>
      </p:pic>
      <p:pic>
        <p:nvPicPr>
          <p:cNvPr id="11" name="Picture 10" descr="a man holding a cak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667" y="2471008"/>
            <a:ext cx="1880338" cy="2507118"/>
          </a:xfrm>
          <a:prstGeom prst="rect">
            <a:avLst/>
          </a:prstGeom>
        </p:spPr>
      </p:pic>
      <p:pic>
        <p:nvPicPr>
          <p:cNvPr id="13" name="Picture 12" descr="family with luggage"/>
          <p:cNvPicPr>
            <a:picLocks noChangeAspect="1"/>
          </p:cNvPicPr>
          <p:nvPr/>
        </p:nvPicPr>
        <p:blipFill rotWithShape="1">
          <a:blip r:embed="rId6">
            <a:extLst>
              <a:ext uri="{28A0092B-C50C-407E-A947-70E740481C1C}">
                <a14:useLocalDpi xmlns:a14="http://schemas.microsoft.com/office/drawing/2010/main" val="0"/>
              </a:ext>
            </a:extLst>
          </a:blip>
          <a:srcRect l="14288" t="25613" r="20023" b="25938"/>
          <a:stretch/>
        </p:blipFill>
        <p:spPr>
          <a:xfrm>
            <a:off x="9570026" y="1861553"/>
            <a:ext cx="2555570" cy="2266547"/>
          </a:xfrm>
          <a:prstGeom prst="rect">
            <a:avLst/>
          </a:prstGeom>
        </p:spPr>
      </p:pic>
      <p:pic>
        <p:nvPicPr>
          <p:cNvPr id="12" name="Picture 11" descr="family photo outside"/>
          <p:cNvPicPr>
            <a:picLocks noChangeAspect="1"/>
          </p:cNvPicPr>
          <p:nvPr/>
        </p:nvPicPr>
        <p:blipFill rotWithShape="1">
          <a:blip r:embed="rId7">
            <a:extLst>
              <a:ext uri="{28A0092B-C50C-407E-A947-70E740481C1C}">
                <a14:useLocalDpi xmlns:a14="http://schemas.microsoft.com/office/drawing/2010/main" val="0"/>
              </a:ext>
            </a:extLst>
          </a:blip>
          <a:srcRect l="20611" t="26363" r="24539" b="20606"/>
          <a:stretch/>
        </p:blipFill>
        <p:spPr>
          <a:xfrm>
            <a:off x="7897314" y="1861553"/>
            <a:ext cx="1938647" cy="2513060"/>
          </a:xfrm>
          <a:prstGeom prst="rect">
            <a:avLst/>
          </a:prstGeom>
        </p:spPr>
      </p:pic>
    </p:spTree>
    <p:extLst>
      <p:ext uri="{BB962C8B-B14F-4D97-AF65-F5344CB8AC3E}">
        <p14:creationId xmlns:p14="http://schemas.microsoft.com/office/powerpoint/2010/main" val="118265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14600"/>
            <a:ext cx="9144000" cy="1160526"/>
          </a:xfrm>
        </p:spPr>
        <p:txBody>
          <a:bodyPr anchor="ctr">
            <a:normAutofit/>
          </a:bodyPr>
          <a:lstStyle/>
          <a:p>
            <a:r>
              <a:rPr lang="en-US" b="0" i="0" u="none" strike="noStrike" baseline="0"/>
              <a:t>Immigration Update</a:t>
            </a:r>
            <a:endParaRPr lang="en-US"/>
          </a:p>
        </p:txBody>
      </p:sp>
      <p:sp>
        <p:nvSpPr>
          <p:cNvPr id="3" name="Content Placeholder 2"/>
          <p:cNvSpPr>
            <a:spLocks noGrp="1"/>
          </p:cNvSpPr>
          <p:nvPr>
            <p:ph type="subTitle" idx="1"/>
          </p:nvPr>
        </p:nvSpPr>
        <p:spPr>
          <a:xfrm>
            <a:off x="1524000" y="3685794"/>
            <a:ext cx="9144000" cy="1937766"/>
          </a:xfrm>
        </p:spPr>
        <p:txBody>
          <a:bodyPr anchor="ctr">
            <a:normAutofit/>
          </a:bodyPr>
          <a:lstStyle/>
          <a:p>
            <a:r>
              <a:rPr lang="en-US"/>
              <a:t>Matthew Schulze, American Society for Clinical Pathology</a:t>
            </a:r>
          </a:p>
          <a:p>
            <a:r>
              <a:rPr lang="en-US"/>
              <a:t>Senior Director, Center for Public Policy</a:t>
            </a:r>
          </a:p>
        </p:txBody>
      </p:sp>
    </p:spTree>
    <p:extLst>
      <p:ext uri="{BB962C8B-B14F-4D97-AF65-F5344CB8AC3E}">
        <p14:creationId xmlns:p14="http://schemas.microsoft.com/office/powerpoint/2010/main" val="33517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AA7AB-8EAC-AB59-DFAD-275AFA9CA6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3C40456-3050-B340-E93C-68B06C51659C}"/>
              </a:ext>
            </a:extLst>
          </p:cNvPr>
          <p:cNvSpPr>
            <a:spLocks noGrp="1"/>
          </p:cNvSpPr>
          <p:nvPr>
            <p:ph type="title"/>
          </p:nvPr>
        </p:nvSpPr>
        <p:spPr>
          <a:xfrm>
            <a:off x="722088" y="463141"/>
            <a:ext cx="7549244" cy="1167046"/>
          </a:xfrm>
        </p:spPr>
        <p:txBody>
          <a:bodyPr/>
          <a:lstStyle/>
          <a:p>
            <a:pPr marL="0" marR="0">
              <a:lnSpc>
                <a:spcPct val="115000"/>
              </a:lnSpc>
              <a:spcAft>
                <a:spcPts val="800"/>
              </a:spcAft>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Discussion Overview</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01B645F4-F883-5A3A-BB8B-4DB054E0F9F7}"/>
              </a:ext>
            </a:extLst>
          </p:cNvPr>
          <p:cNvSpPr>
            <a:spLocks noGrp="1"/>
          </p:cNvSpPr>
          <p:nvPr>
            <p:ph idx="1"/>
          </p:nvPr>
        </p:nvSpPr>
        <p:spPr>
          <a:xfrm>
            <a:off x="709381" y="1797442"/>
            <a:ext cx="7549243" cy="4351338"/>
          </a:xfrm>
        </p:spPr>
        <p:txBody>
          <a:bodyPr vert="horz" lIns="91440" tIns="45720" rIns="91440" bIns="45720" rtlCol="0" anchor="t">
            <a:normAutofit/>
          </a:bodyPr>
          <a:lstStyle/>
          <a:p>
            <a:pPr>
              <a:lnSpc>
                <a:spcPct val="115000"/>
              </a:lnSpc>
              <a:spcAft>
                <a:spcPts val="800"/>
              </a:spcAft>
              <a:buFont typeface="Wingdings" panose="05000000000000000000" pitchFamily="2" charset="2"/>
              <a:buChar char="q"/>
            </a:pPr>
            <a:r>
              <a:rPr lang="en-US" sz="3200" kern="100" dirty="0">
                <a:latin typeface="Aptos" panose="020B0004020202020204" pitchFamily="34" charset="0"/>
                <a:ea typeface="Aptos" panose="020B0004020202020204" pitchFamily="34" charset="0"/>
                <a:cs typeface="Times New Roman" panose="02020603050405020304" pitchFamily="18" charset="0"/>
              </a:rPr>
              <a:t>Current political climate regarding immigration law</a:t>
            </a:r>
          </a:p>
          <a:p>
            <a:pPr>
              <a:lnSpc>
                <a:spcPct val="115000"/>
              </a:lnSpc>
              <a:spcAft>
                <a:spcPts val="800"/>
              </a:spcAft>
              <a:buFont typeface="Wingdings" panose="05000000000000000000" pitchFamily="2" charset="2"/>
              <a:buChar char="q"/>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Current legislation </a:t>
            </a:r>
          </a:p>
          <a:p>
            <a:pPr>
              <a:lnSpc>
                <a:spcPct val="115000"/>
              </a:lnSpc>
              <a:spcAft>
                <a:spcPts val="800"/>
              </a:spcAft>
              <a:buFont typeface="Wingdings" panose="05000000000000000000" pitchFamily="2" charset="2"/>
              <a:buChar char="q"/>
            </a:pPr>
            <a:r>
              <a:rPr lang="en-US" sz="3200" kern="100" dirty="0">
                <a:latin typeface="Aptos" panose="020B0004020202020204" pitchFamily="34" charset="0"/>
                <a:ea typeface="Aptos" panose="020B0004020202020204" pitchFamily="34" charset="0"/>
                <a:cs typeface="Times New Roman" panose="02020603050405020304" pitchFamily="18" charset="0"/>
              </a:rPr>
              <a:t>H-1B overview</a:t>
            </a:r>
          </a:p>
          <a:p>
            <a:pPr>
              <a:lnSpc>
                <a:spcPct val="115000"/>
              </a:lnSpc>
              <a:spcAft>
                <a:spcPts val="800"/>
              </a:spcAft>
              <a:buFont typeface="Wingdings" panose="05000000000000000000" pitchFamily="2" charset="2"/>
              <a:buChar char="q"/>
            </a:pPr>
            <a:r>
              <a:rPr lang="en-US" sz="3200" kern="100" dirty="0" err="1">
                <a:latin typeface="Aptos" panose="020B0004020202020204" pitchFamily="34" charset="0"/>
                <a:ea typeface="Aptos" panose="020B0004020202020204" pitchFamily="34" charset="0"/>
                <a:cs typeface="Times New Roman" panose="02020603050405020304" pitchFamily="18" charset="0"/>
              </a:rPr>
              <a:t>VisaScreen</a:t>
            </a:r>
            <a:r>
              <a:rPr lang="en-US" sz="3200" kern="100" dirty="0">
                <a:latin typeface="Aptos" panose="020B0004020202020204" pitchFamily="34" charset="0"/>
                <a:ea typeface="Aptos" panose="020B0004020202020204" pitchFamily="34" charset="0"/>
                <a:cs typeface="Times New Roman" panose="02020603050405020304" pitchFamily="18" charset="0"/>
              </a:rPr>
              <a:t> process</a:t>
            </a:r>
          </a:p>
          <a:p>
            <a:pPr>
              <a:lnSpc>
                <a:spcPct val="115000"/>
              </a:lnSpc>
              <a:spcAft>
                <a:spcPts val="800"/>
              </a:spcAft>
              <a:buFont typeface="Wingdings" panose="05000000000000000000" pitchFamily="2" charset="2"/>
              <a:buChar char="q"/>
            </a:pPr>
            <a:r>
              <a:rPr lang="en-US" sz="3200" kern="100" dirty="0">
                <a:latin typeface="Aptos" panose="020B0004020202020204" pitchFamily="34" charset="0"/>
                <a:ea typeface="Aptos" panose="020B0004020202020204" pitchFamily="34" charset="0"/>
                <a:cs typeface="Times New Roman" panose="02020603050405020304" pitchFamily="18" charset="0"/>
              </a:rPr>
              <a:t>Questions</a:t>
            </a:r>
          </a:p>
          <a:p>
            <a:pPr>
              <a:lnSpc>
                <a:spcPct val="115000"/>
              </a:lnSpc>
              <a:spcAft>
                <a:spcPts val="800"/>
              </a:spcAft>
              <a:buFont typeface="Wingdings" panose="05000000000000000000" pitchFamily="2" charset="2"/>
              <a:buChar char="q"/>
            </a:pP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Placeholder 5" descr="image of a captial building ">
            <a:extLst>
              <a:ext uri="{FF2B5EF4-FFF2-40B4-BE49-F238E27FC236}">
                <a16:creationId xmlns:a16="http://schemas.microsoft.com/office/drawing/2014/main" id="{5791B32D-0176-7BF4-80EB-309E3236D1D7}"/>
              </a:ext>
            </a:extLst>
          </p:cNvPr>
          <p:cNvPicPr>
            <a:picLocks noChangeAspect="1"/>
          </p:cNvPicPr>
          <p:nvPr/>
        </p:nvPicPr>
        <p:blipFill>
          <a:blip r:embed="rId3"/>
          <a:srcRect l="1938" r="1938"/>
          <a:stretch/>
        </p:blipFill>
        <p:spPr>
          <a:xfrm>
            <a:off x="8543026" y="0"/>
            <a:ext cx="3648974" cy="6858000"/>
          </a:xfrm>
          <a:prstGeom prst="rect">
            <a:avLst/>
          </a:prstGeom>
        </p:spPr>
      </p:pic>
    </p:spTree>
    <p:extLst>
      <p:ext uri="{BB962C8B-B14F-4D97-AF65-F5344CB8AC3E}">
        <p14:creationId xmlns:p14="http://schemas.microsoft.com/office/powerpoint/2010/main" val="151781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normAutofit/>
          </a:bodyPr>
          <a:lstStyle/>
          <a:p>
            <a:r>
              <a:rPr lang="en-US" sz="2800">
                <a:latin typeface="Arial"/>
                <a:cs typeface="Arial"/>
              </a:rPr>
              <a:t>Funding Statement</a:t>
            </a:r>
          </a:p>
        </p:txBody>
      </p:sp>
      <p:sp>
        <p:nvSpPr>
          <p:cNvPr id="7" name="TextBox 6">
            <a:extLst>
              <a:ext uri="{FF2B5EF4-FFF2-40B4-BE49-F238E27FC236}">
                <a16:creationId xmlns:a16="http://schemas.microsoft.com/office/drawing/2014/main" id="{32704131-5FAB-5FF4-1EAC-EC973C3F4AD9}"/>
              </a:ext>
            </a:extLst>
          </p:cNvPr>
          <p:cNvSpPr txBox="1"/>
          <p:nvPr/>
        </p:nvSpPr>
        <p:spPr>
          <a:xfrm>
            <a:off x="2154115" y="2066704"/>
            <a:ext cx="7886700" cy="3139321"/>
          </a:xfrm>
          <a:prstGeom prst="rect">
            <a:avLst/>
          </a:prstGeom>
          <a:noFill/>
        </p:spPr>
        <p:txBody>
          <a:bodyPr wrap="square" lIns="91440" tIns="45720" rIns="91440" bIns="45720" anchor="t">
            <a:spAutoFit/>
          </a:bodyPr>
          <a:lstStyle/>
          <a:p>
            <a:r>
              <a:rPr lang="en-US" sz="2200" i="1">
                <a:latin typeface="Arial"/>
                <a:cs typeface="Arial"/>
              </a:rPr>
              <a:t>This project is supported by Cooperative Agreement number CDC-RFA-OE22-2202 (CFDA No. 93.322), funded by the Centers for Disease Control and Prevention. Its contents are solely the responsibility of the American Society for Clinical Pathology and do not necessarily represent the official views of the Centers for Disease Control and Prevention or the Department of Health and Human Services. This project was 100% funded with federal funds to the American Society for Clinical Pathology (NU47OE000107).</a:t>
            </a: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8ED61A-8F99-D045-88B6-E67E79E6C7D5}"/>
              </a:ext>
            </a:extLst>
          </p:cNvPr>
          <p:cNvSpPr>
            <a:spLocks noGrp="1"/>
          </p:cNvSpPr>
          <p:nvPr>
            <p:ph type="title"/>
          </p:nvPr>
        </p:nvSpPr>
        <p:spPr>
          <a:xfrm>
            <a:off x="838199" y="463141"/>
            <a:ext cx="10337801" cy="1167046"/>
          </a:xfrm>
        </p:spPr>
        <p:txBody>
          <a:bodyPr/>
          <a:lstStyle/>
          <a:p>
            <a:pPr>
              <a:lnSpc>
                <a:spcPct val="115000"/>
              </a:lnSpc>
              <a:spcAft>
                <a:spcPts val="800"/>
              </a:spcAft>
            </a:pPr>
            <a:r>
              <a:rPr lang="en-US" kern="100" dirty="0">
                <a:latin typeface="Aptos" panose="020B0004020202020204" pitchFamily="34" charset="0"/>
                <a:ea typeface="Aptos" panose="020B0004020202020204" pitchFamily="34" charset="0"/>
                <a:cs typeface="Times New Roman" panose="02020603050405020304" pitchFamily="18" charset="0"/>
              </a:rPr>
              <a:t>Political Outlook for Legal Immigration</a:t>
            </a:r>
          </a:p>
        </p:txBody>
      </p:sp>
      <p:sp>
        <p:nvSpPr>
          <p:cNvPr id="8" name="Content Placeholder 7">
            <a:extLst>
              <a:ext uri="{FF2B5EF4-FFF2-40B4-BE49-F238E27FC236}">
                <a16:creationId xmlns:a16="http://schemas.microsoft.com/office/drawing/2014/main" id="{23DEDDAB-76AF-BE41-9BDA-9F26B0328512}"/>
              </a:ext>
            </a:extLst>
          </p:cNvPr>
          <p:cNvSpPr>
            <a:spLocks noGrp="1"/>
          </p:cNvSpPr>
          <p:nvPr>
            <p:ph idx="1"/>
          </p:nvPr>
        </p:nvSpPr>
        <p:spPr>
          <a:xfrm>
            <a:off x="838199" y="1630187"/>
            <a:ext cx="10337800" cy="4351338"/>
          </a:xfrm>
        </p:spPr>
        <p:txBody>
          <a:bodyPr vert="horz" lIns="91440" tIns="45720" rIns="91440" bIns="45720" rtlCol="0" anchor="t">
            <a:noAutofit/>
          </a:bodyPr>
          <a:lstStyle/>
          <a:p>
            <a:pPr>
              <a:buFont typeface="Wingdings" panose="05000000000000000000" pitchFamily="2" charset="2"/>
              <a:buChar char="v"/>
            </a:pPr>
            <a:r>
              <a:rPr lang="en-US" sz="1800" dirty="0">
                <a:latin typeface="Aptos" panose="020B0004020202020204" pitchFamily="34" charset="0"/>
              </a:rPr>
              <a:t>Outlook: Unclear</a:t>
            </a:r>
          </a:p>
          <a:p>
            <a:pPr>
              <a:buFont typeface="Wingdings" panose="05000000000000000000" pitchFamily="2" charset="2"/>
              <a:buChar char="v"/>
            </a:pPr>
            <a:r>
              <a:rPr lang="en-US" sz="1800" dirty="0">
                <a:latin typeface="Aptos" panose="020B0004020202020204" pitchFamily="34" charset="0"/>
              </a:rPr>
              <a:t>Trump Administration focus is undocumented immigration</a:t>
            </a:r>
          </a:p>
          <a:p>
            <a:pPr>
              <a:buFont typeface="Wingdings" panose="05000000000000000000" pitchFamily="2" charset="2"/>
              <a:buChar char="v"/>
            </a:pPr>
            <a:r>
              <a:rPr lang="en-US" sz="1800" dirty="0">
                <a:latin typeface="Aptos" panose="020B0004020202020204" pitchFamily="34" charset="0"/>
              </a:rPr>
              <a:t>Support for legal immigration inconsistent</a:t>
            </a:r>
          </a:p>
          <a:p>
            <a:pPr>
              <a:buFont typeface="Wingdings" panose="05000000000000000000" pitchFamily="2" charset="2"/>
              <a:buChar char="v"/>
            </a:pPr>
            <a:r>
              <a:rPr lang="en-US" sz="1800" dirty="0">
                <a:latin typeface="Aptos" panose="020B0004020202020204" pitchFamily="34" charset="0"/>
              </a:rPr>
              <a:t>Common visas:</a:t>
            </a:r>
          </a:p>
          <a:p>
            <a:pPr lvl="1">
              <a:buFont typeface="Wingdings" panose="05000000000000000000" pitchFamily="2" charset="2"/>
              <a:buChar char="v"/>
            </a:pPr>
            <a:r>
              <a:rPr lang="en-US" sz="1800" dirty="0">
                <a:latin typeface="Aptos" panose="020B0004020202020204" pitchFamily="34" charset="0"/>
              </a:rPr>
              <a:t>Permanent Residency: EB-2 &amp; EB-3</a:t>
            </a:r>
          </a:p>
          <a:p>
            <a:pPr lvl="1">
              <a:buFont typeface="Wingdings" panose="05000000000000000000" pitchFamily="2" charset="2"/>
              <a:buChar char="v"/>
            </a:pPr>
            <a:r>
              <a:rPr lang="en-US" sz="1800" dirty="0">
                <a:latin typeface="Aptos" panose="020B0004020202020204" pitchFamily="34" charset="0"/>
              </a:rPr>
              <a:t>Nonimmigrant Visas: F-1s, H-1B, J-1, and O-1</a:t>
            </a:r>
          </a:p>
          <a:p>
            <a:pPr>
              <a:buFont typeface="Wingdings" panose="05000000000000000000" pitchFamily="2" charset="2"/>
              <a:buChar char="v"/>
            </a:pPr>
            <a:r>
              <a:rPr lang="en-US" sz="1800" dirty="0">
                <a:latin typeface="Aptos" panose="020B0004020202020204" pitchFamily="34" charset="0"/>
              </a:rPr>
              <a:t>Internationals in </a:t>
            </a:r>
            <a:r>
              <a:rPr lang="en-US" sz="1800" i="1" dirty="0">
                <a:latin typeface="Aptos" panose="020B0004020202020204" pitchFamily="34" charset="0"/>
              </a:rPr>
              <a:t>valid</a:t>
            </a:r>
            <a:r>
              <a:rPr lang="en-US" sz="1800" dirty="0">
                <a:latin typeface="Aptos" panose="020B0004020202020204" pitchFamily="34" charset="0"/>
              </a:rPr>
              <a:t> immigration status have been impacted, particularly at colleges and universities</a:t>
            </a:r>
          </a:p>
          <a:p>
            <a:pPr>
              <a:buFont typeface="Wingdings" panose="05000000000000000000" pitchFamily="2" charset="2"/>
              <a:buChar char="v"/>
            </a:pPr>
            <a:r>
              <a:rPr lang="en-US" sz="1800" dirty="0">
                <a:latin typeface="Aptos" panose="020B0004020202020204" pitchFamily="34" charset="0"/>
              </a:rPr>
              <a:t>No reports of impact on IMGs</a:t>
            </a:r>
          </a:p>
          <a:p>
            <a:pPr>
              <a:buFont typeface="Wingdings" panose="05000000000000000000" pitchFamily="2" charset="2"/>
              <a:buChar char="v"/>
            </a:pPr>
            <a:r>
              <a:rPr lang="en-US" sz="1800" dirty="0">
                <a:latin typeface="Aptos" panose="020B0004020202020204" pitchFamily="34" charset="0"/>
              </a:rPr>
              <a:t>Some institutions advising international staff </a:t>
            </a:r>
            <a:r>
              <a:rPr lang="en-US" sz="1800" i="1" u="sng" dirty="0">
                <a:latin typeface="Aptos" panose="020B0004020202020204" pitchFamily="34" charset="0"/>
              </a:rPr>
              <a:t>not</a:t>
            </a:r>
            <a:r>
              <a:rPr lang="en-US" sz="1800" dirty="0">
                <a:latin typeface="Aptos" panose="020B0004020202020204" pitchFamily="34" charset="0"/>
              </a:rPr>
              <a:t> to travel</a:t>
            </a:r>
          </a:p>
        </p:txBody>
      </p:sp>
    </p:spTree>
    <p:extLst>
      <p:ext uri="{BB962C8B-B14F-4D97-AF65-F5344CB8AC3E}">
        <p14:creationId xmlns:p14="http://schemas.microsoft.com/office/powerpoint/2010/main" val="207184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E0D16E-770C-664E-9DCC-1FA23166BD30}"/>
              </a:ext>
            </a:extLst>
          </p:cNvPr>
          <p:cNvSpPr>
            <a:spLocks noGrp="1"/>
          </p:cNvSpPr>
          <p:nvPr>
            <p:ph type="title"/>
          </p:nvPr>
        </p:nvSpPr>
        <p:spPr>
          <a:xfrm>
            <a:off x="474404" y="19100"/>
            <a:ext cx="6373508" cy="1712424"/>
          </a:xfrm>
        </p:spPr>
        <p:txBody>
          <a:bodyPr/>
          <a:lstStyle/>
          <a:p>
            <a:r>
              <a:rPr lang="en-US" dirty="0">
                <a:latin typeface="Aptos" panose="020B0004020202020204" pitchFamily="34" charset="0"/>
              </a:rPr>
              <a:t>Legislation </a:t>
            </a:r>
          </a:p>
        </p:txBody>
      </p:sp>
      <p:sp>
        <p:nvSpPr>
          <p:cNvPr id="8" name="Content Placeholder 7">
            <a:extLst>
              <a:ext uri="{FF2B5EF4-FFF2-40B4-BE49-F238E27FC236}">
                <a16:creationId xmlns:a16="http://schemas.microsoft.com/office/drawing/2014/main" id="{FC343C50-0310-964B-81FA-8FC824B3F2E4}"/>
              </a:ext>
            </a:extLst>
          </p:cNvPr>
          <p:cNvSpPr>
            <a:spLocks noGrp="1"/>
          </p:cNvSpPr>
          <p:nvPr>
            <p:ph idx="1"/>
          </p:nvPr>
        </p:nvSpPr>
        <p:spPr>
          <a:xfrm>
            <a:off x="439235" y="1717119"/>
            <a:ext cx="6373508" cy="4640138"/>
          </a:xfrm>
        </p:spPr>
        <p:txBody>
          <a:bodyPr vert="horz" lIns="91440" tIns="45720" rIns="91440" bIns="45720" rtlCol="0" anchor="t">
            <a:noAutofit/>
          </a:bodyPr>
          <a:lstStyle/>
          <a:p>
            <a:pPr>
              <a:lnSpc>
                <a:spcPct val="115000"/>
              </a:lnSpc>
              <a:spcBef>
                <a:spcPts val="0"/>
              </a:spcBef>
              <a:buFont typeface="Wingdings" panose="05000000000000000000" pitchFamily="2" charset="2"/>
              <a:buChar char="ü"/>
            </a:pPr>
            <a:r>
              <a:rPr lang="en-US" kern="100" dirty="0">
                <a:latin typeface="Aptos" panose="020B0004020202020204" pitchFamily="34" charset="0"/>
                <a:ea typeface="Aptos" panose="020B0004020202020204" pitchFamily="34" charset="0"/>
                <a:cs typeface="Times New Roman" panose="02020603050405020304" pitchFamily="18" charset="0"/>
              </a:rPr>
              <a:t>The “Doctors in Our Borders Act” reintroduced by Rep. Mike Lawler (R-NY) and Yvette Clarke (D-NY)</a:t>
            </a:r>
          </a:p>
          <a:p>
            <a:pPr>
              <a:lnSpc>
                <a:spcPct val="115000"/>
              </a:lnSpc>
              <a:spcBef>
                <a:spcPts val="0"/>
              </a:spcBef>
              <a:buFont typeface="Wingdings" panose="05000000000000000000" pitchFamily="2" charset="2"/>
              <a:buChar char="ü"/>
            </a:pPr>
            <a:r>
              <a:rPr lang="en-US" kern="100" dirty="0">
                <a:latin typeface="Aptos" panose="020B0004020202020204" pitchFamily="34" charset="0"/>
                <a:ea typeface="Aptos" panose="020B0004020202020204" pitchFamily="34" charset="0"/>
                <a:cs typeface="Times New Roman" panose="02020603050405020304" pitchFamily="18" charset="0"/>
              </a:rPr>
              <a:t>Addresses physician shortages by expanding the Conrad 30 program</a:t>
            </a:r>
          </a:p>
          <a:p>
            <a:pPr>
              <a:lnSpc>
                <a:spcPct val="115000"/>
              </a:lnSpc>
              <a:spcBef>
                <a:spcPts val="0"/>
              </a:spcBef>
              <a:buFont typeface="Wingdings" panose="05000000000000000000" pitchFamily="2" charset="2"/>
              <a:buChar char="ü"/>
            </a:pPr>
            <a:r>
              <a:rPr lang="en-US" kern="100" dirty="0">
                <a:latin typeface="Aptos" panose="020B0004020202020204" pitchFamily="34" charset="0"/>
                <a:ea typeface="Aptos" panose="020B0004020202020204" pitchFamily="34" charset="0"/>
                <a:cs typeface="Times New Roman" panose="02020603050405020304" pitchFamily="18" charset="0"/>
              </a:rPr>
              <a:t>Exempts J-1 holders from the 2-year home residency requirement</a:t>
            </a:r>
          </a:p>
          <a:p>
            <a:pPr>
              <a:lnSpc>
                <a:spcPct val="115000"/>
              </a:lnSpc>
              <a:spcBef>
                <a:spcPts val="0"/>
              </a:spcBef>
              <a:buFont typeface="Wingdings" panose="05000000000000000000" pitchFamily="2" charset="2"/>
              <a:buChar char="ü"/>
            </a:pPr>
            <a:r>
              <a:rPr lang="en-US" kern="100" dirty="0">
                <a:latin typeface="Aptos" panose="020B0004020202020204" pitchFamily="34" charset="0"/>
                <a:ea typeface="Aptos" panose="020B0004020202020204" pitchFamily="34" charset="0"/>
                <a:cs typeface="Times New Roman" panose="02020603050405020304" pitchFamily="18" charset="0"/>
              </a:rPr>
              <a:t>Increases the number of </a:t>
            </a:r>
            <a:r>
              <a:rPr lang="en-US" u="sng" kern="100" dirty="0">
                <a:latin typeface="Aptos" panose="020B0004020202020204" pitchFamily="34" charset="0"/>
                <a:ea typeface="Aptos" panose="020B0004020202020204" pitchFamily="34" charset="0"/>
                <a:cs typeface="Times New Roman" panose="02020603050405020304" pitchFamily="18" charset="0"/>
              </a:rPr>
              <a:t>state</a:t>
            </a:r>
            <a:r>
              <a:rPr lang="en-US" kern="100" dirty="0">
                <a:latin typeface="Aptos" panose="020B0004020202020204" pitchFamily="34" charset="0"/>
                <a:ea typeface="Aptos" panose="020B0004020202020204" pitchFamily="34" charset="0"/>
                <a:cs typeface="Times New Roman" panose="02020603050405020304" pitchFamily="18" charset="0"/>
              </a:rPr>
              <a:t> J-1 visa waivers from 30 to 100</a:t>
            </a:r>
          </a:p>
          <a:p>
            <a:pPr marL="0" indent="0">
              <a:lnSpc>
                <a:spcPct val="107000"/>
              </a:lnSpc>
              <a:spcBef>
                <a:spcPts val="0"/>
              </a:spcBef>
              <a:spcAft>
                <a:spcPts val="800"/>
              </a:spcAft>
              <a:buNone/>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photo of the white house">
            <a:extLst>
              <a:ext uri="{FF2B5EF4-FFF2-40B4-BE49-F238E27FC236}">
                <a16:creationId xmlns:a16="http://schemas.microsoft.com/office/drawing/2014/main" id="{48F3F074-662C-E4B2-94A2-E51DBACA0851}"/>
              </a:ext>
            </a:extLst>
          </p:cNvPr>
          <p:cNvPicPr>
            <a:picLocks noChangeAspect="1"/>
          </p:cNvPicPr>
          <p:nvPr/>
        </p:nvPicPr>
        <p:blipFill>
          <a:blip r:embed="rId3"/>
          <a:stretch>
            <a:fillRect/>
          </a:stretch>
        </p:blipFill>
        <p:spPr>
          <a:xfrm>
            <a:off x="6830326" y="1533071"/>
            <a:ext cx="5055811" cy="3791858"/>
          </a:xfrm>
          <a:prstGeom prst="rect">
            <a:avLst/>
          </a:prstGeom>
        </p:spPr>
      </p:pic>
    </p:spTree>
    <p:extLst>
      <p:ext uri="{BB962C8B-B14F-4D97-AF65-F5344CB8AC3E}">
        <p14:creationId xmlns:p14="http://schemas.microsoft.com/office/powerpoint/2010/main" val="239103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78892-DB05-46D4-C5A7-8E3034AA910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7BFC291-3ABF-033A-771A-315DB70AA382}"/>
              </a:ext>
            </a:extLst>
          </p:cNvPr>
          <p:cNvSpPr>
            <a:spLocks noGrp="1"/>
          </p:cNvSpPr>
          <p:nvPr>
            <p:ph type="title"/>
          </p:nvPr>
        </p:nvSpPr>
        <p:spPr>
          <a:xfrm>
            <a:off x="838199" y="463141"/>
            <a:ext cx="10337801" cy="1167046"/>
          </a:xfrm>
        </p:spPr>
        <p:txBody>
          <a:bodyPr>
            <a:normAutofit/>
          </a:bodyPr>
          <a:lstStyle/>
          <a:p>
            <a:r>
              <a:rPr lang="en-US" sz="3200" dirty="0">
                <a:latin typeface="Aptos" panose="020B0004020202020204" pitchFamily="34" charset="0"/>
              </a:rPr>
              <a:t>Key Facts about the H-1B </a:t>
            </a:r>
          </a:p>
        </p:txBody>
      </p:sp>
      <p:sp>
        <p:nvSpPr>
          <p:cNvPr id="8" name="Content Placeholder 7">
            <a:extLst>
              <a:ext uri="{FF2B5EF4-FFF2-40B4-BE49-F238E27FC236}">
                <a16:creationId xmlns:a16="http://schemas.microsoft.com/office/drawing/2014/main" id="{6DD02E19-A77F-A436-FD43-56E90D3E60F9}"/>
              </a:ext>
            </a:extLst>
          </p:cNvPr>
          <p:cNvSpPr>
            <a:spLocks noGrp="1"/>
          </p:cNvSpPr>
          <p:nvPr>
            <p:ph idx="1"/>
          </p:nvPr>
        </p:nvSpPr>
        <p:spPr>
          <a:xfrm>
            <a:off x="543052" y="1630187"/>
            <a:ext cx="11264900" cy="4351338"/>
          </a:xfrm>
        </p:spPr>
        <p:txBody>
          <a:bodyPr vert="horz" lIns="91440" tIns="45720" rIns="91440" bIns="45720" rtlCol="0" anchor="t">
            <a:noAutofit/>
          </a:bodyPr>
          <a:lstStyle/>
          <a:p>
            <a:pPr>
              <a:spcAft>
                <a:spcPts val="1800"/>
              </a:spcAft>
              <a:buFont typeface="Wingdings" panose="05000000000000000000" pitchFamily="2" charset="2"/>
              <a:buChar char="§"/>
            </a:pPr>
            <a:r>
              <a:rPr lang="en-US" sz="2600" b="1" dirty="0">
                <a:latin typeface="Aptos" panose="020B0004020202020204" pitchFamily="34" charset="0"/>
              </a:rPr>
              <a:t>Purpose</a:t>
            </a:r>
            <a:r>
              <a:rPr lang="en-US" sz="2600" dirty="0">
                <a:latin typeface="Aptos" panose="020B0004020202020204" pitchFamily="34" charset="0"/>
              </a:rPr>
              <a:t>: Employment-based</a:t>
            </a:r>
          </a:p>
          <a:p>
            <a:pPr>
              <a:spcAft>
                <a:spcPts val="1800"/>
              </a:spcAft>
              <a:buFont typeface="Wingdings" panose="05000000000000000000" pitchFamily="2" charset="2"/>
              <a:buChar char="§"/>
            </a:pPr>
            <a:r>
              <a:rPr lang="en-US" sz="2600" b="1" dirty="0">
                <a:latin typeface="Aptos" panose="020B0004020202020204" pitchFamily="34" charset="0"/>
              </a:rPr>
              <a:t>H-1B Cap</a:t>
            </a:r>
            <a:r>
              <a:rPr lang="en-US" sz="2600" dirty="0">
                <a:latin typeface="Aptos" panose="020B0004020202020204" pitchFamily="34" charset="0"/>
              </a:rPr>
              <a:t>: 65,000 visas per fiscal year </a:t>
            </a:r>
          </a:p>
          <a:p>
            <a:pPr>
              <a:spcAft>
                <a:spcPts val="1800"/>
              </a:spcAft>
              <a:buFont typeface="Wingdings" panose="05000000000000000000" pitchFamily="2" charset="2"/>
              <a:buChar char="§"/>
            </a:pPr>
            <a:r>
              <a:rPr lang="en-US" sz="2600" b="1" dirty="0">
                <a:latin typeface="Aptos" panose="020B0004020202020204" pitchFamily="34" charset="0"/>
              </a:rPr>
              <a:t>H-1B Cap Exemption</a:t>
            </a:r>
            <a:r>
              <a:rPr lang="en-US" sz="2600" dirty="0">
                <a:latin typeface="Aptos" panose="020B0004020202020204" pitchFamily="34" charset="0"/>
              </a:rPr>
              <a:t>:  Two “exemptions” exist</a:t>
            </a:r>
          </a:p>
          <a:p>
            <a:pPr lvl="1">
              <a:spcAft>
                <a:spcPts val="1800"/>
              </a:spcAft>
              <a:buFont typeface="Wingdings" panose="05000000000000000000" pitchFamily="2" charset="2"/>
              <a:buChar char="Ø"/>
            </a:pPr>
            <a:r>
              <a:rPr lang="en-US" sz="2600" dirty="0">
                <a:latin typeface="Aptos" panose="020B0004020202020204" pitchFamily="34" charset="0"/>
              </a:rPr>
              <a:t>20,000 for advanced degree holders</a:t>
            </a:r>
          </a:p>
          <a:p>
            <a:pPr lvl="1">
              <a:spcAft>
                <a:spcPts val="1800"/>
              </a:spcAft>
              <a:buFont typeface="Wingdings" panose="05000000000000000000" pitchFamily="2" charset="2"/>
              <a:buChar char="Ø"/>
            </a:pPr>
            <a:r>
              <a:rPr lang="en-US" sz="2600" dirty="0">
                <a:latin typeface="Aptos" panose="020B0004020202020204" pitchFamily="34" charset="0"/>
              </a:rPr>
              <a:t>Employees of Institutions of Higher Education, Nonprofit Organizations Affiliated with Institutions of Higher Education, Government Research Organizations, and Nonprofit Research Organizations (No Numerical cap)</a:t>
            </a:r>
          </a:p>
        </p:txBody>
      </p:sp>
    </p:spTree>
    <p:extLst>
      <p:ext uri="{BB962C8B-B14F-4D97-AF65-F5344CB8AC3E}">
        <p14:creationId xmlns:p14="http://schemas.microsoft.com/office/powerpoint/2010/main" val="2392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a:xfrm>
            <a:off x="139118" y="2529908"/>
            <a:ext cx="3010483" cy="1325563"/>
          </a:xfrm>
        </p:spPr>
        <p:txBody>
          <a:bodyPr/>
          <a:lstStyle/>
          <a:p>
            <a:pPr marL="0" marR="0" algn="l">
              <a:lnSpc>
                <a:spcPct val="115000"/>
              </a:lnSpc>
              <a:spcAft>
                <a:spcPts val="800"/>
              </a:spcAft>
            </a:pPr>
            <a:r>
              <a:rPr lang="en-US" sz="3600" b="1" kern="100" dirty="0" err="1">
                <a:effectLst/>
                <a:latin typeface="Aptos" panose="020B0004020202020204" pitchFamily="34" charset="0"/>
                <a:ea typeface="Aptos" panose="020B0004020202020204" pitchFamily="34" charset="0"/>
                <a:cs typeface="Times New Roman" panose="02020603050405020304" pitchFamily="18" charset="0"/>
              </a:rPr>
              <a:t>VisaScreen</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01A476F9-B79D-2248-9E1F-654688601472}"/>
              </a:ext>
            </a:extLst>
          </p:cNvPr>
          <p:cNvSpPr>
            <a:spLocks noGrp="1"/>
          </p:cNvSpPr>
          <p:nvPr>
            <p:ph idx="1"/>
          </p:nvPr>
        </p:nvSpPr>
        <p:spPr>
          <a:xfrm>
            <a:off x="3926816" y="834633"/>
            <a:ext cx="7097619" cy="4351338"/>
          </a:xfrm>
        </p:spPr>
        <p:txBody>
          <a:bodyPr>
            <a:normAutofit/>
          </a:bodyPr>
          <a:lstStyle/>
          <a:p>
            <a:pPr lvl="0">
              <a:spcBef>
                <a:spcPts val="0"/>
              </a:spcBef>
              <a:spcAft>
                <a:spcPts val="0"/>
              </a:spcAft>
              <a:buFont typeface="Wingdings" panose="05000000000000000000" pitchFamily="2" charset="2"/>
              <a:buChar char="v"/>
            </a:pPr>
            <a:r>
              <a:rPr lang="en-US" dirty="0"/>
              <a:t>Required for employment-based immigrant and non-immigrant visas (IIRAIRA 1996)</a:t>
            </a:r>
          </a:p>
          <a:p>
            <a:pPr lvl="0">
              <a:spcBef>
                <a:spcPts val="0"/>
              </a:spcBef>
              <a:spcAft>
                <a:spcPts val="0"/>
              </a:spcAft>
              <a:buFont typeface="Wingdings" panose="05000000000000000000" pitchFamily="2" charset="2"/>
              <a:buChar char="v"/>
            </a:pPr>
            <a:endParaRPr lang="en-US" dirty="0"/>
          </a:p>
          <a:p>
            <a:pPr lvl="0">
              <a:spcBef>
                <a:spcPts val="0"/>
              </a:spcBef>
              <a:spcAft>
                <a:spcPts val="0"/>
              </a:spcAft>
              <a:buFont typeface="Wingdings" panose="05000000000000000000" pitchFamily="2" charset="2"/>
              <a:buChar char="v"/>
            </a:pPr>
            <a:r>
              <a:rPr lang="en-US" dirty="0" err="1"/>
              <a:t>VisaScreen</a:t>
            </a:r>
            <a:r>
              <a:rPr lang="en-US" dirty="0"/>
              <a:t> process assesses education, licensure status, and English language proficiency</a:t>
            </a:r>
          </a:p>
          <a:p>
            <a:pPr lvl="0">
              <a:spcBef>
                <a:spcPts val="0"/>
              </a:spcBef>
              <a:spcAft>
                <a:spcPts val="0"/>
              </a:spcAft>
              <a:buFont typeface="Wingdings" panose="05000000000000000000" pitchFamily="2" charset="2"/>
              <a:buChar char="v"/>
            </a:pPr>
            <a:endParaRPr lang="en-US" dirty="0"/>
          </a:p>
          <a:p>
            <a:pPr lvl="0">
              <a:spcBef>
                <a:spcPts val="0"/>
              </a:spcBef>
              <a:spcAft>
                <a:spcPts val="0"/>
              </a:spcAft>
              <a:buFont typeface="Wingdings" panose="05000000000000000000" pitchFamily="2" charset="2"/>
              <a:buChar char="v"/>
            </a:pPr>
            <a:r>
              <a:rPr lang="en-US" dirty="0"/>
              <a:t>Does not currently require certification exam except for individuals seeking work in licensure states</a:t>
            </a:r>
          </a:p>
        </p:txBody>
      </p:sp>
    </p:spTree>
    <p:extLst>
      <p:ext uri="{BB962C8B-B14F-4D97-AF65-F5344CB8AC3E}">
        <p14:creationId xmlns:p14="http://schemas.microsoft.com/office/powerpoint/2010/main" val="392978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E9547-C8C9-08C0-7774-2A1FD7A930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182EAF0-8B9C-A8EB-6EF8-A1369052749C}"/>
              </a:ext>
            </a:extLst>
          </p:cNvPr>
          <p:cNvSpPr>
            <a:spLocks noGrp="1"/>
          </p:cNvSpPr>
          <p:nvPr>
            <p:ph type="title"/>
          </p:nvPr>
        </p:nvSpPr>
        <p:spPr>
          <a:xfrm>
            <a:off x="139118" y="2529908"/>
            <a:ext cx="3010483" cy="1325563"/>
          </a:xfrm>
        </p:spPr>
        <p:txBody>
          <a:bodyPr/>
          <a:lstStyle/>
          <a:p>
            <a:pPr marL="0" marR="0">
              <a:lnSpc>
                <a:spcPct val="115000"/>
              </a:lnSpc>
              <a:spcAft>
                <a:spcPts val="800"/>
              </a:spcAft>
            </a:pPr>
            <a:r>
              <a:rPr lang="en-US" sz="3200" kern="100" dirty="0" err="1">
                <a:latin typeface="Aptos" panose="020B0004020202020204" pitchFamily="34" charset="0"/>
                <a:ea typeface="Aptos" panose="020B0004020202020204" pitchFamily="34" charset="0"/>
                <a:cs typeface="Times New Roman" panose="02020603050405020304" pitchFamily="18" charset="0"/>
              </a:rPr>
              <a:t>VisaScreen</a:t>
            </a:r>
            <a:r>
              <a:rPr lang="en-US" sz="3200" kern="100" dirty="0">
                <a:latin typeface="Aptos" panose="020B0004020202020204" pitchFamily="34" charset="0"/>
                <a:ea typeface="Aptos" panose="020B0004020202020204" pitchFamily="34" charset="0"/>
                <a:cs typeface="Times New Roman" panose="02020603050405020304" pitchFamily="18" charset="0"/>
              </a:rPr>
              <a:t> Requirements for MLSs</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3618A106-E707-5313-373D-5F746C94CDA7}"/>
              </a:ext>
            </a:extLst>
          </p:cNvPr>
          <p:cNvSpPr>
            <a:spLocks noGrp="1"/>
          </p:cNvSpPr>
          <p:nvPr>
            <p:ph idx="1"/>
          </p:nvPr>
        </p:nvSpPr>
        <p:spPr>
          <a:xfrm>
            <a:off x="3773714" y="362857"/>
            <a:ext cx="7649029" cy="5994399"/>
          </a:xfrm>
        </p:spPr>
        <p:txBody>
          <a:bodyPr>
            <a:normAutofit/>
          </a:bodyPr>
          <a:lstStyle/>
          <a:p>
            <a:pPr>
              <a:buFont typeface="Wingdings" panose="05000000000000000000" pitchFamily="2" charset="2"/>
              <a:buChar char="v"/>
            </a:pPr>
            <a:r>
              <a:rPr lang="en-US" b="1" dirty="0" err="1"/>
              <a:t>VisaScreen</a:t>
            </a:r>
            <a:r>
              <a:rPr lang="en-US" b="1" dirty="0"/>
              <a:t> Requirements for Medical Laboratory Scientists:</a:t>
            </a:r>
            <a:endParaRPr lang="en-US" dirty="0"/>
          </a:p>
          <a:p>
            <a:pPr lvl="0">
              <a:buFont typeface="Wingdings" panose="05000000000000000000" pitchFamily="2" charset="2"/>
              <a:buChar char="v"/>
            </a:pPr>
            <a:r>
              <a:rPr lang="en-US" b="1" dirty="0"/>
              <a:t>First track</a:t>
            </a:r>
            <a:endParaRPr lang="en-US" dirty="0"/>
          </a:p>
          <a:p>
            <a:pPr lvl="1">
              <a:buFont typeface="Wingdings" panose="05000000000000000000" pitchFamily="2" charset="2"/>
              <a:buChar char="Ø"/>
            </a:pPr>
            <a:r>
              <a:rPr lang="en-US" dirty="0"/>
              <a:t>Bachelor’s degree in Medical Laboratory Science/Medical Technology or a related life sciences field (e.g., biochemistry, biology, chemistry)</a:t>
            </a:r>
          </a:p>
          <a:p>
            <a:pPr lvl="1">
              <a:buFont typeface="Wingdings" panose="05000000000000000000" pitchFamily="2" charset="2"/>
              <a:buChar char="Ø"/>
            </a:pPr>
            <a:r>
              <a:rPr lang="en-US" dirty="0"/>
              <a:t>Certification as International Medical Laboratory Scientist with ASCP</a:t>
            </a:r>
          </a:p>
          <a:p>
            <a:pPr lvl="0">
              <a:buFont typeface="Wingdings" panose="05000000000000000000" pitchFamily="2" charset="2"/>
              <a:buChar char="v"/>
            </a:pPr>
            <a:r>
              <a:rPr lang="en-US" b="1" dirty="0"/>
              <a:t>Second track</a:t>
            </a:r>
            <a:endParaRPr lang="en-US" dirty="0"/>
          </a:p>
          <a:p>
            <a:pPr lvl="1">
              <a:buFont typeface="Wingdings" panose="05000000000000000000" pitchFamily="2" charset="2"/>
              <a:buChar char="Ø"/>
            </a:pPr>
            <a:r>
              <a:rPr lang="en-US" dirty="0"/>
              <a:t>Earn a bachelor’s degree in any field</a:t>
            </a:r>
          </a:p>
          <a:p>
            <a:pPr lvl="1">
              <a:buFont typeface="Wingdings" panose="05000000000000000000" pitchFamily="2" charset="2"/>
              <a:buChar char="Ø"/>
            </a:pPr>
            <a:r>
              <a:rPr lang="en-US" dirty="0"/>
              <a:t>Have successfully completed at least a one-year medical technology structured program at a university level</a:t>
            </a:r>
          </a:p>
          <a:p>
            <a:pPr lvl="1">
              <a:buFont typeface="Wingdings" panose="05000000000000000000" pitchFamily="2" charset="2"/>
              <a:buChar char="Ø"/>
            </a:pPr>
            <a:r>
              <a:rPr lang="en-US" dirty="0"/>
              <a:t>Must meet the clinical and laboratory hours of training</a:t>
            </a:r>
          </a:p>
          <a:p>
            <a:pPr marR="0">
              <a:lnSpc>
                <a:spcPct val="115000"/>
              </a:lnSpc>
              <a:spcAft>
                <a:spcPts val="800"/>
              </a:spcAft>
              <a:buFont typeface="Wingdings" panose="05000000000000000000" pitchFamily="2" charset="2"/>
              <a:buChar char="v"/>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054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0E4E9-EAE2-B04D-5E12-10B7DFB93AD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3D1DE20-5E5F-2BE8-85CE-A0E01BB4492F}"/>
              </a:ext>
            </a:extLst>
          </p:cNvPr>
          <p:cNvSpPr>
            <a:spLocks noGrp="1"/>
          </p:cNvSpPr>
          <p:nvPr>
            <p:ph type="title"/>
          </p:nvPr>
        </p:nvSpPr>
        <p:spPr>
          <a:xfrm>
            <a:off x="139118" y="2529908"/>
            <a:ext cx="3010483" cy="1325563"/>
          </a:xfrm>
        </p:spPr>
        <p:txBody>
          <a:bodyPr/>
          <a:lstStyle/>
          <a:p>
            <a:pPr marL="0" marR="0">
              <a:lnSpc>
                <a:spcPct val="115000"/>
              </a:lnSpc>
              <a:spcAft>
                <a:spcPts val="800"/>
              </a:spcAft>
            </a:pPr>
            <a:r>
              <a:rPr lang="en-US" sz="3200" kern="100" dirty="0" err="1">
                <a:latin typeface="Aptos" panose="020B0004020202020204" pitchFamily="34" charset="0"/>
                <a:ea typeface="Aptos" panose="020B0004020202020204" pitchFamily="34" charset="0"/>
                <a:cs typeface="Times New Roman" panose="02020603050405020304" pitchFamily="18" charset="0"/>
              </a:rPr>
              <a:t>VisaScreen</a:t>
            </a:r>
            <a:r>
              <a:rPr lang="en-US" sz="3200" kern="100" dirty="0">
                <a:latin typeface="Aptos" panose="020B0004020202020204" pitchFamily="34" charset="0"/>
                <a:ea typeface="Aptos" panose="020B0004020202020204" pitchFamily="34" charset="0"/>
                <a:cs typeface="Times New Roman" panose="02020603050405020304" pitchFamily="18" charset="0"/>
              </a:rPr>
              <a:t> Requirements for MLTs</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EC58FDC7-63A7-5515-5D54-C893497C3211}"/>
              </a:ext>
            </a:extLst>
          </p:cNvPr>
          <p:cNvSpPr>
            <a:spLocks noGrp="1"/>
          </p:cNvSpPr>
          <p:nvPr>
            <p:ph idx="1"/>
          </p:nvPr>
        </p:nvSpPr>
        <p:spPr>
          <a:xfrm>
            <a:off x="3773714" y="362857"/>
            <a:ext cx="7649029" cy="5994399"/>
          </a:xfrm>
        </p:spPr>
        <p:txBody>
          <a:bodyPr>
            <a:normAutofit/>
          </a:bodyPr>
          <a:lstStyle/>
          <a:p>
            <a:pPr>
              <a:buFont typeface="Wingdings" panose="05000000000000000000" pitchFamily="2" charset="2"/>
              <a:buChar char="v"/>
            </a:pPr>
            <a:r>
              <a:rPr lang="en-US" b="1" dirty="0" err="1"/>
              <a:t>VisaScreen</a:t>
            </a:r>
            <a:r>
              <a:rPr lang="en-US" b="1" dirty="0"/>
              <a:t> Requirements for Medical Laboratory Technicians:</a:t>
            </a:r>
            <a:endParaRPr lang="en-US" dirty="0"/>
          </a:p>
          <a:p>
            <a:pPr lvl="0"/>
            <a:r>
              <a:rPr lang="en-US" b="1" dirty="0"/>
              <a:t>First track</a:t>
            </a:r>
            <a:endParaRPr lang="en-US" dirty="0"/>
          </a:p>
          <a:p>
            <a:pPr lvl="1"/>
            <a:r>
              <a:rPr lang="en-US" dirty="0"/>
              <a:t>Earn an associate degree is medical laboratory technology or related life sciences field (e.g., biochemistry, biology, chemistry).</a:t>
            </a:r>
          </a:p>
          <a:p>
            <a:pPr lvl="1"/>
            <a:r>
              <a:rPr lang="en-US" dirty="0"/>
              <a:t>Have certification as International clinical laboratory technician (medical technician) with ASCP.</a:t>
            </a:r>
          </a:p>
          <a:p>
            <a:pPr lvl="0"/>
            <a:r>
              <a:rPr lang="en-US" b="1" dirty="0"/>
              <a:t>Second track</a:t>
            </a:r>
            <a:endParaRPr lang="en-US" dirty="0"/>
          </a:p>
          <a:p>
            <a:pPr lvl="1"/>
            <a:r>
              <a:rPr lang="en-US" dirty="0"/>
              <a:t>Have successfully completed at least a one-year medical technician structured program at a university level.</a:t>
            </a:r>
          </a:p>
          <a:p>
            <a:pPr lvl="1"/>
            <a:r>
              <a:rPr lang="en-US" dirty="0"/>
              <a:t>Meet the clinical and laboratory hours of training.</a:t>
            </a:r>
          </a:p>
          <a:p>
            <a:pPr marR="0">
              <a:lnSpc>
                <a:spcPct val="115000"/>
              </a:lnSpc>
              <a:spcAft>
                <a:spcPts val="800"/>
              </a:spcAft>
              <a:buFont typeface="Wingdings" panose="05000000000000000000" pitchFamily="2" charset="2"/>
              <a:buChar char="v"/>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9365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280F2-C92A-BDB5-E9C4-B939023543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a:t>Q&amp;A</a:t>
            </a:r>
          </a:p>
        </p:txBody>
      </p:sp>
      <p:pic>
        <p:nvPicPr>
          <p:cNvPr id="4" name="Picture 3" descr="Ic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9A85-9BA8-B319-7E4C-B6A3FA60721E}"/>
              </a:ext>
            </a:extLst>
          </p:cNvPr>
          <p:cNvSpPr>
            <a:spLocks noGrp="1"/>
          </p:cNvSpPr>
          <p:nvPr>
            <p:ph type="title"/>
          </p:nvPr>
        </p:nvSpPr>
        <p:spPr/>
        <p:txBody>
          <a:bodyPr/>
          <a:lstStyle/>
          <a:p>
            <a:pPr algn="ctr"/>
            <a:r>
              <a:rPr lang="en-US" dirty="0">
                <a:latin typeface="Arial"/>
                <a:cs typeface="Arial"/>
              </a:rPr>
              <a:t>CMLE Credit Claiming for Today's Webinar</a:t>
            </a:r>
            <a:endParaRPr lang="en-US" dirty="0"/>
          </a:p>
        </p:txBody>
      </p:sp>
      <p:sp>
        <p:nvSpPr>
          <p:cNvPr id="6" name="Content Placeholder 3"/>
          <p:cNvSpPr>
            <a:spLocks noGrp="1"/>
          </p:cNvSpPr>
          <p:nvPr>
            <p:ph idx="1"/>
          </p:nvPr>
        </p:nvSpPr>
        <p:spPr>
          <a:xfrm>
            <a:off x="838200" y="2027643"/>
            <a:ext cx="10515600" cy="3914538"/>
          </a:xfrm>
        </p:spPr>
        <p:txBody>
          <a:bodyPr vert="horz" lIns="91440" tIns="45720" rIns="91440" bIns="45720" rtlCol="0" anchor="t">
            <a:normAutofit/>
          </a:bodyPr>
          <a:lstStyle/>
          <a:p>
            <a:pPr marL="457200" indent="-457200">
              <a:buFont typeface="+mj-lt"/>
              <a:buAutoNum type="arabicPeriod"/>
            </a:pPr>
            <a:r>
              <a:rPr lang="en-US" dirty="0"/>
              <a:t>Claim 1.5 CMLE credit for this webinar from the ASCP Store</a:t>
            </a:r>
          </a:p>
          <a:p>
            <a:pPr marL="457200" indent="-457200">
              <a:buFont typeface="+mj-lt"/>
              <a:buAutoNum type="arabicPeriod"/>
            </a:pPr>
            <a:r>
              <a:rPr lang="en-US" dirty="0">
                <a:latin typeface="Arial"/>
                <a:cs typeface="Arial"/>
              </a:rPr>
              <a:t>Instructions will be emailed to live attendees tomorrow 7/10/25 (via Zoom)</a:t>
            </a:r>
          </a:p>
          <a:p>
            <a:pPr marL="457200" indent="-457200">
              <a:buFont typeface="+mj-lt"/>
              <a:buAutoNum type="arabicPeriod"/>
            </a:pPr>
            <a:r>
              <a:rPr lang="en-US" dirty="0"/>
              <a:t>Credit claiming is </a:t>
            </a:r>
            <a:r>
              <a:rPr lang="en-US" b="1" dirty="0">
                <a:solidFill>
                  <a:srgbClr val="00A493"/>
                </a:solidFill>
              </a:rPr>
              <a:t>only available within 1-month </a:t>
            </a:r>
            <a:r>
              <a:rPr lang="en-US" dirty="0"/>
              <a:t>of the webinar date</a:t>
            </a:r>
          </a:p>
          <a:p>
            <a:pPr marL="457200" indent="-457200">
              <a:buFont typeface="+mj-lt"/>
              <a:buAutoNum type="arabicPeriod"/>
            </a:pPr>
            <a:endParaRPr lang="en-US" dirty="0">
              <a:hlinkClick r:id="rId3"/>
            </a:endParaRPr>
          </a:p>
          <a:p>
            <a:pPr marL="0" indent="0">
              <a:buNone/>
            </a:pPr>
            <a:endParaRPr lang="en-US" dirty="0"/>
          </a:p>
        </p:txBody>
      </p:sp>
    </p:spTree>
    <p:extLst>
      <p:ext uri="{BB962C8B-B14F-4D97-AF65-F5344CB8AC3E}">
        <p14:creationId xmlns:p14="http://schemas.microsoft.com/office/powerpoint/2010/main" val="183946987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2F30-6A8C-537E-6859-81D554207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6E2EC-7EFD-D442-AD97-692677A58CC9}"/>
              </a:ext>
            </a:extLst>
          </p:cNvPr>
          <p:cNvSpPr>
            <a:spLocks noGrp="1"/>
          </p:cNvSpPr>
          <p:nvPr>
            <p:ph type="ctrTitle"/>
          </p:nvPr>
        </p:nvSpPr>
        <p:spPr/>
        <p:txBody>
          <a:bodyPr>
            <a:normAutofit/>
          </a:bodyPr>
          <a:lstStyle/>
          <a:p>
            <a:r>
              <a:rPr lang="en-US" sz="3200" b="0" i="1" dirty="0"/>
              <a:t>Thank you for attending!</a:t>
            </a:r>
          </a:p>
        </p:txBody>
      </p:sp>
      <p:sp>
        <p:nvSpPr>
          <p:cNvPr id="5" name="Subtitle 4">
            <a:extLst>
              <a:ext uri="{FF2B5EF4-FFF2-40B4-BE49-F238E27FC236}">
                <a16:creationId xmlns:a16="http://schemas.microsoft.com/office/drawing/2014/main" id="{CA2F4F1E-82F2-BCF5-E7D6-E63DC810BDD7}"/>
              </a:ext>
            </a:extLst>
          </p:cNvPr>
          <p:cNvSpPr>
            <a:spLocks noGrp="1"/>
          </p:cNvSpPr>
          <p:nvPr>
            <p:ph type="subTitle" idx="1"/>
          </p:nvPr>
        </p:nvSpPr>
        <p:spPr>
          <a:xfrm>
            <a:off x="1411842" y="3870512"/>
            <a:ext cx="9144000" cy="1937766"/>
          </a:xfrm>
        </p:spPr>
        <p:txBody>
          <a:bodyPr vert="horz" lIns="91440" tIns="45720" rIns="91440" bIns="45720" rtlCol="0" anchor="ctr">
            <a:noAutofit/>
          </a:bodyPr>
          <a:lstStyle/>
          <a:p>
            <a:r>
              <a:rPr lang="en-US" sz="3200" i="1" dirty="0">
                <a:latin typeface="Arial"/>
                <a:cs typeface="Calibri"/>
              </a:rPr>
              <a:t>International Laboratory Scientists in the US</a:t>
            </a:r>
            <a:endParaRPr lang="en-US" sz="4000" i="1" dirty="0">
              <a:latin typeface="Arial"/>
              <a:cs typeface="Calibri"/>
            </a:endParaRPr>
          </a:p>
        </p:txBody>
      </p:sp>
      <p:sp>
        <p:nvSpPr>
          <p:cNvPr id="2" name="TextBox 1"/>
          <p:cNvSpPr txBox="1"/>
          <p:nvPr/>
        </p:nvSpPr>
        <p:spPr>
          <a:xfrm>
            <a:off x="9020806" y="2987488"/>
            <a:ext cx="3070071" cy="2585323"/>
          </a:xfrm>
          <a:prstGeom prst="rect">
            <a:avLst/>
          </a:prstGeom>
          <a:noFill/>
        </p:spPr>
        <p:txBody>
          <a:bodyPr wrap="none" lIns="91440" tIns="45720" rIns="91440" bIns="45720" rtlCol="0" anchor="t">
            <a:spAutoFit/>
          </a:bodyPr>
          <a:lstStyle/>
          <a:p>
            <a:r>
              <a:rPr lang="en-US" b="1" dirty="0">
                <a:solidFill>
                  <a:srgbClr val="00A493"/>
                </a:solidFill>
                <a:latin typeface="Arial"/>
                <a:cs typeface="Arial"/>
              </a:rPr>
              <a:t>More info to be shared at: </a:t>
            </a:r>
            <a:br>
              <a:rPr lang="en-US" b="1" dirty="0">
                <a:solidFill>
                  <a:srgbClr val="00A493"/>
                </a:solidFill>
                <a:latin typeface="Arial"/>
                <a:cs typeface="Arial"/>
              </a:rPr>
            </a:br>
            <a:r>
              <a:rPr lang="en-US" b="1" dirty="0">
                <a:solidFill>
                  <a:srgbClr val="00A493"/>
                </a:solidFill>
                <a:latin typeface="Arial"/>
                <a:cs typeface="Arial"/>
              </a:rPr>
              <a:t>https://bit.ly/ASCP-BB-Intl</a:t>
            </a:r>
            <a:br>
              <a:rPr lang="en-US" b="1" dirty="0">
                <a:solidFill>
                  <a:srgbClr val="00A493"/>
                </a:solidFill>
                <a:latin typeface="Arial"/>
                <a:cs typeface="Arial"/>
              </a:rPr>
            </a:br>
            <a:endParaRPr lang="en-US" b="1" dirty="0">
              <a:solidFill>
                <a:srgbClr val="00A493"/>
              </a:solidFill>
              <a:latin typeface="Arial"/>
              <a:cs typeface="Arial"/>
            </a:endParaRPr>
          </a:p>
          <a:p>
            <a:r>
              <a:rPr lang="en-US" b="1" dirty="0">
                <a:solidFill>
                  <a:srgbClr val="00A493"/>
                </a:solidFill>
                <a:latin typeface="Arial"/>
                <a:cs typeface="Arial"/>
              </a:rPr>
              <a:t>All free resources at:</a:t>
            </a:r>
            <a:br>
              <a:rPr lang="en-US" b="1" dirty="0">
                <a:solidFill>
                  <a:srgbClr val="00A493"/>
                </a:solidFill>
                <a:latin typeface="Arial"/>
                <a:cs typeface="Arial"/>
              </a:rPr>
            </a:br>
            <a:r>
              <a:rPr lang="en-US" b="1" dirty="0">
                <a:solidFill>
                  <a:srgbClr val="00A493"/>
                </a:solidFill>
                <a:latin typeface="Arial"/>
                <a:cs typeface="Arial"/>
              </a:rPr>
              <a:t>supportCDCOneLab.org</a:t>
            </a:r>
          </a:p>
          <a:p>
            <a:endParaRPr lang="en-US" b="1" dirty="0">
              <a:solidFill>
                <a:srgbClr val="00A493"/>
              </a:solidFill>
              <a:latin typeface="Arial"/>
              <a:cs typeface="Arial"/>
            </a:endParaRPr>
          </a:p>
          <a:p>
            <a:endParaRPr lang="en-US" b="1" dirty="0">
              <a:solidFill>
                <a:srgbClr val="00A493"/>
              </a:solidFill>
              <a:latin typeface="Arial"/>
              <a:cs typeface="Arial"/>
            </a:endParaRPr>
          </a:p>
          <a:p>
            <a:br>
              <a:rPr lang="en-US" b="1" dirty="0">
                <a:latin typeface="Arial"/>
              </a:rPr>
            </a:br>
            <a:endParaRPr lang="en-US" b="1" dirty="0">
              <a:solidFill>
                <a:srgbClr val="00A493"/>
              </a:solidFill>
              <a:latin typeface="Arial"/>
              <a:cs typeface="Arial"/>
            </a:endParaRPr>
          </a:p>
        </p:txBody>
      </p:sp>
      <p:pic>
        <p:nvPicPr>
          <p:cNvPr id="3" name="Picture 2" descr="A qr code with a blue circle and a blue circle">
            <a:extLst>
              <a:ext uri="{FF2B5EF4-FFF2-40B4-BE49-F238E27FC236}">
                <a16:creationId xmlns:a16="http://schemas.microsoft.com/office/drawing/2014/main" id="{6298F51F-F79A-AFD9-1256-4B96BB35E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3016" y="424458"/>
            <a:ext cx="2465337" cy="2465337"/>
          </a:xfrm>
          <a:prstGeom prst="rect">
            <a:avLst/>
          </a:prstGeom>
          <a:noFill/>
        </p:spPr>
      </p:pic>
    </p:spTree>
    <p:extLst>
      <p:ext uri="{BB962C8B-B14F-4D97-AF65-F5344CB8AC3E}">
        <p14:creationId xmlns:p14="http://schemas.microsoft.com/office/powerpoint/2010/main" val="26681066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normAutofit/>
          </a:bodyPr>
          <a:lstStyle/>
          <a:p>
            <a:r>
              <a:rPr lang="en-US" sz="2800" dirty="0">
                <a:latin typeface="Arial"/>
                <a:cs typeface="Arial"/>
              </a:rPr>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a:xfrm>
            <a:off x="437170" y="1578520"/>
            <a:ext cx="10916630" cy="4868000"/>
          </a:xfrm>
        </p:spPr>
        <p:txBody>
          <a:bodyPr vert="horz" lIns="91440" tIns="45720" rIns="91440" bIns="45720" rtlCol="0" anchor="t">
            <a:noAutofit/>
          </a:bodyPr>
          <a:lstStyle/>
          <a:p>
            <a:pPr marL="342900" indent="-342900">
              <a:buFont typeface="+mj-lt"/>
              <a:buAutoNum type="arabicPeriod"/>
            </a:pPr>
            <a:r>
              <a:rPr lang="en-US" sz="2000" dirty="0">
                <a:latin typeface="Arial"/>
                <a:cs typeface="Arial"/>
              </a:rPr>
              <a:t>Part 1: </a:t>
            </a:r>
            <a:r>
              <a:rPr lang="en-US" sz="2000" dirty="0"/>
              <a:t>Navigating Career Transitions into the US Laboratory Workforce</a:t>
            </a:r>
            <a:endParaRPr lang="en-US" sz="2000" dirty="0">
              <a:latin typeface="Arial"/>
              <a:cs typeface="Arial"/>
            </a:endParaRPr>
          </a:p>
          <a:p>
            <a:pPr lvl="2" indent="-342900">
              <a:buFont typeface="+mj-lt"/>
              <a:buAutoNum type="arabicPeriod"/>
            </a:pPr>
            <a:r>
              <a:rPr lang="en-US" dirty="0"/>
              <a:t>Patricia Salazar </a:t>
            </a:r>
            <a:r>
              <a:rPr lang="en-US" dirty="0" err="1"/>
              <a:t>Uychiat</a:t>
            </a:r>
            <a:endParaRPr lang="en-US" sz="2000" dirty="0">
              <a:solidFill>
                <a:schemeClr val="tx1"/>
              </a:solidFill>
              <a:latin typeface="Arial"/>
              <a:cs typeface="Arial"/>
            </a:endParaRPr>
          </a:p>
          <a:p>
            <a:pPr lvl="2" indent="-342900">
              <a:buAutoNum type="arabicPeriod"/>
            </a:pPr>
            <a:r>
              <a:rPr lang="en-US" dirty="0"/>
              <a:t>Varvara Kozyreva</a:t>
            </a:r>
            <a:endParaRPr lang="en-US" sz="2000" dirty="0">
              <a:solidFill>
                <a:schemeClr val="tx1"/>
              </a:solidFill>
              <a:latin typeface="Arial"/>
              <a:cs typeface="Arial"/>
            </a:endParaRPr>
          </a:p>
          <a:p>
            <a:pPr lvl="2" indent="-342900">
              <a:buFont typeface="+mj-lt"/>
              <a:buAutoNum type="arabicPeriod"/>
            </a:pPr>
            <a:r>
              <a:rPr lang="en-US" dirty="0"/>
              <a:t>Martin Muganzi</a:t>
            </a:r>
            <a:endParaRPr lang="en-US" sz="2000" dirty="0">
              <a:solidFill>
                <a:schemeClr val="tx1"/>
              </a:solidFill>
              <a:latin typeface="Arial"/>
              <a:cs typeface="Arial"/>
            </a:endParaRPr>
          </a:p>
          <a:p>
            <a:pPr indent="-342900">
              <a:buFont typeface="+mj-lt"/>
              <a:buAutoNum type="arabicPeriod"/>
            </a:pPr>
            <a:r>
              <a:rPr lang="en-US" sz="2000" dirty="0"/>
              <a:t>Part 2: Short Primer on Immigration Process </a:t>
            </a:r>
          </a:p>
          <a:p>
            <a:pPr marL="1371600" lvl="2" indent="-457200">
              <a:buFont typeface="+mj-lt"/>
              <a:buAutoNum type="arabicPeriod"/>
            </a:pPr>
            <a:r>
              <a:rPr lang="en-US" dirty="0"/>
              <a:t>Rex </a:t>
            </a:r>
            <a:r>
              <a:rPr lang="en-US" dirty="0" err="1"/>
              <a:t>Famitangco</a:t>
            </a:r>
            <a:endParaRPr lang="en-US" dirty="0">
              <a:highlight>
                <a:srgbClr val="FFFF00"/>
              </a:highlight>
            </a:endParaRPr>
          </a:p>
          <a:p>
            <a:pPr marL="1371600" lvl="2" indent="-457200">
              <a:buFont typeface="+mj-lt"/>
              <a:buAutoNum type="arabicPeriod"/>
            </a:pPr>
            <a:r>
              <a:rPr lang="en-US" dirty="0">
                <a:latin typeface="Arial"/>
                <a:cs typeface="Arial"/>
              </a:rPr>
              <a:t>Matthew Schulze</a:t>
            </a:r>
          </a:p>
          <a:p>
            <a:pPr marL="342900" indent="-342900">
              <a:buFont typeface="+mj-lt"/>
              <a:buAutoNum type="arabicPeriod"/>
            </a:pPr>
            <a:r>
              <a:rPr lang="en-US" sz="2000" dirty="0">
                <a:latin typeface="Arial"/>
                <a:cs typeface="Arial"/>
              </a:rPr>
              <a:t>Q &amp; A Session</a:t>
            </a:r>
          </a:p>
          <a:p>
            <a:pPr marL="342900" indent="-342900">
              <a:buFont typeface="+mj-lt"/>
              <a:buAutoNum type="arabicPeriod"/>
            </a:pPr>
            <a:r>
              <a:rPr lang="en-US" sz="2000" dirty="0">
                <a:latin typeface="Arial"/>
                <a:cs typeface="Arial"/>
              </a:rPr>
              <a:t>Session Wrap-Up</a:t>
            </a:r>
          </a:p>
          <a:p>
            <a:pPr marL="342900" indent="-342900">
              <a:buFont typeface="+mj-lt"/>
              <a:buAutoNum type="arabicPeriod"/>
            </a:pPr>
            <a:endParaRPr lang="en-US" dirty="0"/>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7989C-DC64-DD1D-AD91-53C3ADEF42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4D7D5-7F4A-FB08-22B5-258E6C1A62C3}"/>
              </a:ext>
            </a:extLst>
          </p:cNvPr>
          <p:cNvSpPr>
            <a:spLocks noGrp="1"/>
          </p:cNvSpPr>
          <p:nvPr>
            <p:ph type="title"/>
          </p:nvPr>
        </p:nvSpPr>
        <p:spPr>
          <a:xfrm>
            <a:off x="838200" y="203129"/>
            <a:ext cx="6671813" cy="1167046"/>
          </a:xfrm>
        </p:spPr>
        <p:txBody>
          <a:bodyPr anchor="ctr">
            <a:normAutofit/>
          </a:bodyPr>
          <a:lstStyle/>
          <a:p>
            <a:r>
              <a:rPr lang="en-US" i="0">
                <a:effectLst/>
              </a:rPr>
              <a:t>What to Expect at Today’s Session</a:t>
            </a:r>
            <a:endParaRPr lang="en-US"/>
          </a:p>
        </p:txBody>
      </p:sp>
      <p:sp>
        <p:nvSpPr>
          <p:cNvPr id="8" name="Content Placeholder 5">
            <a:extLst>
              <a:ext uri="{FF2B5EF4-FFF2-40B4-BE49-F238E27FC236}">
                <a16:creationId xmlns:a16="http://schemas.microsoft.com/office/drawing/2014/main" id="{E2011BB0-2436-D2B4-9A81-BAF969E15E9B}"/>
              </a:ext>
            </a:extLst>
          </p:cNvPr>
          <p:cNvSpPr>
            <a:spLocks noGrp="1"/>
          </p:cNvSpPr>
          <p:nvPr>
            <p:ph idx="1"/>
          </p:nvPr>
        </p:nvSpPr>
        <p:spPr>
          <a:xfrm>
            <a:off x="838200" y="1825625"/>
            <a:ext cx="5551025" cy="4059140"/>
          </a:xfrm>
        </p:spPr>
        <p:txBody>
          <a:bodyPr vert="horz" lIns="91440" tIns="45720" rIns="91440" bIns="45720" rtlCol="0">
            <a:normAutofit/>
          </a:bodyPr>
          <a:lstStyle/>
          <a:p>
            <a:pPr>
              <a:lnSpc>
                <a:spcPct val="100000"/>
              </a:lnSpc>
              <a:buNone/>
            </a:pPr>
            <a:r>
              <a:rPr lang="en-US" sz="1500" dirty="0"/>
              <a:t>This webinar </a:t>
            </a:r>
            <a:r>
              <a:rPr lang="en-US" sz="1500" b="1" dirty="0"/>
              <a:t>will offer</a:t>
            </a:r>
            <a:r>
              <a:rPr lang="en-US" sz="1500" dirty="0"/>
              <a:t>:</a:t>
            </a:r>
          </a:p>
          <a:p>
            <a:pPr>
              <a:lnSpc>
                <a:spcPct val="100000"/>
              </a:lnSpc>
            </a:pPr>
            <a:r>
              <a:rPr lang="en-US" sz="1500" dirty="0"/>
              <a:t> </a:t>
            </a:r>
            <a:r>
              <a:rPr lang="en-US" sz="1500" b="1" dirty="0"/>
              <a:t>general guidance </a:t>
            </a:r>
            <a:r>
              <a:rPr lang="en-US" sz="1500" dirty="0"/>
              <a:t>on international career transitions based on panelists’ experiences.</a:t>
            </a:r>
          </a:p>
          <a:p>
            <a:pPr>
              <a:lnSpc>
                <a:spcPct val="100000"/>
              </a:lnSpc>
            </a:pPr>
            <a:r>
              <a:rPr lang="en-US" sz="1500" dirty="0"/>
              <a:t>a </a:t>
            </a:r>
            <a:r>
              <a:rPr lang="en-US" sz="1500" b="1" dirty="0"/>
              <a:t>brief overview of the US federal policies </a:t>
            </a:r>
            <a:r>
              <a:rPr lang="en-US" sz="1500" dirty="0"/>
              <a:t>relevant to immigration and the lab workforce.</a:t>
            </a:r>
          </a:p>
          <a:p>
            <a:pPr>
              <a:lnSpc>
                <a:spcPct val="100000"/>
              </a:lnSpc>
            </a:pPr>
            <a:r>
              <a:rPr lang="en-US" sz="1500" dirty="0"/>
              <a:t>a supporting “</a:t>
            </a:r>
            <a:r>
              <a:rPr lang="en-US" sz="1500" b="1" dirty="0"/>
              <a:t>In Case You Missed It” </a:t>
            </a:r>
            <a:r>
              <a:rPr lang="en-US" sz="1500" dirty="0"/>
              <a:t>reference document – links, additional resources</a:t>
            </a:r>
          </a:p>
          <a:p>
            <a:pPr lvl="1">
              <a:lnSpc>
                <a:spcPct val="100000"/>
              </a:lnSpc>
            </a:pPr>
            <a:r>
              <a:rPr lang="en-US" sz="1500" dirty="0"/>
              <a:t>Available in 2 weeks on our Building Bridges site</a:t>
            </a:r>
          </a:p>
          <a:p>
            <a:pPr lvl="1">
              <a:lnSpc>
                <a:spcPct val="100000"/>
              </a:lnSpc>
            </a:pPr>
            <a:r>
              <a:rPr lang="en-US" sz="1500" dirty="0"/>
              <a:t>Shortcuts: </a:t>
            </a:r>
            <a:r>
              <a:rPr lang="en-US" sz="1500" b="1" dirty="0"/>
              <a:t>QR code </a:t>
            </a:r>
            <a:r>
              <a:rPr lang="en-US" sz="1500" dirty="0"/>
              <a:t>or </a:t>
            </a:r>
            <a:r>
              <a:rPr lang="en-US" sz="1500" u="sng" dirty="0"/>
              <a:t>https://bit.ly/ASCP-BB-Intl</a:t>
            </a:r>
          </a:p>
          <a:p>
            <a:pPr marL="0" indent="0">
              <a:lnSpc>
                <a:spcPct val="100000"/>
              </a:lnSpc>
              <a:buNone/>
            </a:pPr>
            <a:br>
              <a:rPr lang="en-US" sz="1500" u="sng" dirty="0"/>
            </a:br>
            <a:r>
              <a:rPr lang="en-US" sz="1500" u="sng" dirty="0"/>
              <a:t>Moderators and panelists </a:t>
            </a:r>
            <a:r>
              <a:rPr lang="en-US" sz="1500" b="1" u="sng" dirty="0"/>
              <a:t>may not address</a:t>
            </a:r>
            <a:r>
              <a:rPr lang="en-US" sz="1500" u="sng" dirty="0"/>
              <a:t> questions related to specific attendee circumstances</a:t>
            </a:r>
          </a:p>
          <a:p>
            <a:pPr>
              <a:lnSpc>
                <a:spcPct val="100000"/>
              </a:lnSpc>
            </a:pPr>
            <a:endParaRPr lang="en-US" sz="1500" dirty="0"/>
          </a:p>
        </p:txBody>
      </p:sp>
      <p:pic>
        <p:nvPicPr>
          <p:cNvPr id="4" name="Picture 3" descr="A qr code with a blue circle and a blue circle&#10;&#10;">
            <a:extLst>
              <a:ext uri="{FF2B5EF4-FFF2-40B4-BE49-F238E27FC236}">
                <a16:creationId xmlns:a16="http://schemas.microsoft.com/office/drawing/2014/main" id="{339C1979-460E-EADE-5E3E-704A3AB564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755" y="2306554"/>
            <a:ext cx="2465337" cy="2465337"/>
          </a:xfrm>
          <a:prstGeom prst="rect">
            <a:avLst/>
          </a:prstGeom>
          <a:noFill/>
        </p:spPr>
      </p:pic>
    </p:spTree>
    <p:extLst>
      <p:ext uri="{BB962C8B-B14F-4D97-AF65-F5344CB8AC3E}">
        <p14:creationId xmlns:p14="http://schemas.microsoft.com/office/powerpoint/2010/main" val="334930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women in lab coats looking at a computer">
            <a:extLst>
              <a:ext uri="{FF2B5EF4-FFF2-40B4-BE49-F238E27FC236}">
                <a16:creationId xmlns:a16="http://schemas.microsoft.com/office/drawing/2014/main" id="{CA7E4437-09AC-7A8B-5BEC-A77479EA705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0" y="0"/>
            <a:ext cx="12191980" cy="6856718"/>
          </a:xfrm>
          <a:prstGeom prst="rect">
            <a:avLst/>
          </a:prstGeom>
        </p:spPr>
      </p:pic>
      <p:sp>
        <p:nvSpPr>
          <p:cNvPr id="7" name="Title 6">
            <a:extLst>
              <a:ext uri="{FF2B5EF4-FFF2-40B4-BE49-F238E27FC236}">
                <a16:creationId xmlns:a16="http://schemas.microsoft.com/office/drawing/2014/main" id="{B737F732-6FA9-A9CD-8BA1-E50AD70E4E0B}"/>
              </a:ext>
            </a:extLst>
          </p:cNvPr>
          <p:cNvSpPr txBox="1">
            <a:spLocks noGrp="1"/>
          </p:cNvSpPr>
          <p:nvPr>
            <p:ph type="title" idx="4294967295"/>
          </p:nvPr>
        </p:nvSpPr>
        <p:spPr>
          <a:xfrm>
            <a:off x="1074338" y="4247354"/>
            <a:ext cx="9797878" cy="2000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white"/>
                </a:solidFill>
                <a:effectLst/>
                <a:uLnTx/>
                <a:uFillTx/>
                <a:latin typeface="Arial"/>
                <a:ea typeface="+mn-ea"/>
                <a:cs typeface="Arial"/>
              </a:rPr>
              <a:t>Patricia Salazar </a:t>
            </a:r>
            <a:r>
              <a:rPr kumimoji="0" lang="en-US" sz="4400" i="0" u="none" strike="noStrike" kern="1200" cap="none" spc="0" normalizeH="0" baseline="0" noProof="0" dirty="0" err="1">
                <a:ln>
                  <a:noFill/>
                </a:ln>
                <a:solidFill>
                  <a:prstClr val="white"/>
                </a:solidFill>
                <a:effectLst/>
                <a:uLnTx/>
                <a:uFillTx/>
                <a:latin typeface="Arial"/>
                <a:ea typeface="+mn-ea"/>
                <a:cs typeface="Arial"/>
              </a:rPr>
              <a:t>Uychiat</a:t>
            </a:r>
            <a:br>
              <a:rPr lang="en-US" sz="4400" kern="1200" dirty="0">
                <a:solidFill>
                  <a:prstClr val="white"/>
                </a:solidFill>
                <a:ea typeface="+mn-ea"/>
              </a:rPr>
            </a:br>
            <a:r>
              <a:rPr lang="en-US" sz="3200" b="0" kern="1200" dirty="0">
                <a:solidFill>
                  <a:prstClr val="white"/>
                </a:solidFill>
                <a:ea typeface="+mn-ea"/>
              </a:rPr>
              <a:t>MLS(</a:t>
            </a:r>
            <a:r>
              <a:rPr lang="en-US" sz="3200" b="0" kern="1200" dirty="0" err="1">
                <a:solidFill>
                  <a:prstClr val="white"/>
                </a:solidFill>
                <a:ea typeface="+mn-ea"/>
              </a:rPr>
              <a:t>ASCP</a:t>
            </a:r>
            <a:r>
              <a:rPr lang="en-US" sz="3200" b="0" kern="1200" baseline="30000" dirty="0" err="1">
                <a:solidFill>
                  <a:prstClr val="white"/>
                </a:solidFill>
                <a:ea typeface="+mn-ea"/>
              </a:rPr>
              <a:t>i</a:t>
            </a:r>
            <a:r>
              <a:rPr lang="en-US" sz="3200" b="0" kern="1200" dirty="0">
                <a:solidFill>
                  <a:prstClr val="white"/>
                </a:solidFill>
                <a:ea typeface="+mn-ea"/>
              </a:rPr>
              <a:t>)</a:t>
            </a:r>
            <a:r>
              <a:rPr lang="en-US" sz="3200" b="0" kern="1200" baseline="30000" dirty="0">
                <a:solidFill>
                  <a:prstClr val="white"/>
                </a:solidFill>
                <a:ea typeface="+mn-ea"/>
              </a:rPr>
              <a:t>CM</a:t>
            </a:r>
            <a:br>
              <a:rPr kumimoji="0" lang="en-US" sz="4400" b="1"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Associate Administrator of Laboratory Services, </a:t>
            </a:r>
            <a:br>
              <a:rPr kumimoji="0" lang="en-US" sz="2400" b="0" i="0" u="none" strike="noStrike" kern="1200" cap="none" spc="0" normalizeH="0" baseline="0" noProof="0" dirty="0">
                <a:ln>
                  <a:noFill/>
                </a:ln>
                <a:solidFill>
                  <a:prstClr val="white"/>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USC Keck Medicine  </a:t>
            </a:r>
          </a:p>
        </p:txBody>
      </p:sp>
      <p:pic>
        <p:nvPicPr>
          <p:cNvPr id="5" name="Picture 4" descr="a woman's headshpt photo">
            <a:extLst>
              <a:ext uri="{FF2B5EF4-FFF2-40B4-BE49-F238E27FC236}">
                <a16:creationId xmlns:a16="http://schemas.microsoft.com/office/drawing/2014/main" id="{D93BE05F-92BD-85C1-5770-9D3C0B720E9B}"/>
              </a:ext>
            </a:extLst>
          </p:cNvPr>
          <p:cNvPicPr>
            <a:picLocks noChangeAspect="1"/>
          </p:cNvPicPr>
          <p:nvPr/>
        </p:nvPicPr>
        <p:blipFill>
          <a:blip r:embed="rId3"/>
          <a:stretch>
            <a:fillRect/>
          </a:stretch>
        </p:blipFill>
        <p:spPr>
          <a:xfrm>
            <a:off x="4596230" y="610098"/>
            <a:ext cx="2754094" cy="3494691"/>
          </a:xfrm>
          <a:prstGeom prst="rect">
            <a:avLst/>
          </a:prstGeom>
        </p:spPr>
      </p:pic>
    </p:spTree>
    <p:extLst>
      <p:ext uri="{BB962C8B-B14F-4D97-AF65-F5344CB8AC3E}">
        <p14:creationId xmlns:p14="http://schemas.microsoft.com/office/powerpoint/2010/main" val="55208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229C7-53D9-8CAC-EE65-5761ED52DCD0}"/>
            </a:ext>
          </a:extLst>
        </p:cNvPr>
        <p:cNvGrpSpPr/>
        <p:nvPr/>
      </p:nvGrpSpPr>
      <p:grpSpPr>
        <a:xfrm>
          <a:off x="0" y="0"/>
          <a:ext cx="0" cy="0"/>
          <a:chOff x="0" y="0"/>
          <a:chExt cx="0" cy="0"/>
        </a:xfrm>
      </p:grpSpPr>
      <p:pic>
        <p:nvPicPr>
          <p:cNvPr id="12" name="Picture 11" descr=" woman's headshpt photo">
            <a:extLst>
              <a:ext uri="{FF2B5EF4-FFF2-40B4-BE49-F238E27FC236}">
                <a16:creationId xmlns:a16="http://schemas.microsoft.com/office/drawing/2014/main" id="{6C667D46-E984-A644-23BF-9853C076F211}"/>
              </a:ext>
            </a:extLst>
          </p:cNvPr>
          <p:cNvPicPr>
            <a:picLocks noChangeAspect="1"/>
          </p:cNvPicPr>
          <p:nvPr/>
        </p:nvPicPr>
        <p:blipFill>
          <a:blip r:embed="rId3"/>
          <a:stretch>
            <a:fillRect/>
          </a:stretch>
        </p:blipFill>
        <p:spPr>
          <a:xfrm>
            <a:off x="9441751" y="2067"/>
            <a:ext cx="2754094" cy="3494691"/>
          </a:xfrm>
          <a:prstGeom prst="rect">
            <a:avLst/>
          </a:prstGeom>
        </p:spPr>
      </p:pic>
      <p:sp>
        <p:nvSpPr>
          <p:cNvPr id="46" name="Google Shape;65;p42">
            <a:extLst>
              <a:ext uri="{FF2B5EF4-FFF2-40B4-BE49-F238E27FC236}">
                <a16:creationId xmlns:a16="http://schemas.microsoft.com/office/drawing/2014/main" id="{C66C31D5-5404-90CC-76B5-1597BF6612FE}"/>
              </a:ext>
              <a:ext uri="{C183D7F6-B498-43B3-948B-1728B52AA6E4}">
                <adec:decorative xmlns:adec="http://schemas.microsoft.com/office/drawing/2017/decorative" val="1"/>
              </a:ext>
            </a:extLst>
          </p:cNvPr>
          <p:cNvSpPr/>
          <p:nvPr/>
        </p:nvSpPr>
        <p:spPr>
          <a:xfrm>
            <a:off x="4261806" y="-2034"/>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descr="quote ">
            <a:extLst>
              <a:ext uri="{FF2B5EF4-FFF2-40B4-BE49-F238E27FC236}">
                <a16:creationId xmlns:a16="http://schemas.microsoft.com/office/drawing/2014/main" id="{25949E5C-409A-6D74-0110-E3F9972338A9}"/>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936B87AC-760A-BA7A-D230-C440EB3D25AF}"/>
              </a:ext>
              <a:ext uri="{C183D7F6-B498-43B3-948B-1728B52AA6E4}">
                <adec:decorative xmlns:adec="http://schemas.microsoft.com/office/drawing/2017/decorative" val="1"/>
              </a:ext>
            </a:extLst>
          </p:cNvPr>
          <p:cNvSpPr/>
          <p:nvPr/>
        </p:nvSpPr>
        <p:spPr>
          <a:xfrm>
            <a:off x="0" y="1260865"/>
            <a:ext cx="4280312" cy="5585984"/>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084C86B4-2789-FB76-7FFD-7A4F10108740}"/>
              </a:ext>
            </a:extLst>
          </p:cNvPr>
          <p:cNvSpPr txBox="1"/>
          <p:nvPr/>
        </p:nvSpPr>
        <p:spPr>
          <a:xfrm>
            <a:off x="9547964" y="278311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6A8FD4EE-A3FC-7CBA-00C3-A0B2BD81EC23}"/>
              </a:ext>
              <a:ext uri="{C183D7F6-B498-43B3-948B-1728B52AA6E4}">
                <adec:decorative xmlns:adec="http://schemas.microsoft.com/office/drawing/2017/decorative" val="1"/>
              </a:ext>
            </a:extLst>
          </p:cNvPr>
          <p:cNvSpPr/>
          <p:nvPr/>
        </p:nvSpPr>
        <p:spPr>
          <a:xfrm>
            <a:off x="-3846" y="-1235"/>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D5F4EF7E-CE9A-F06C-D47A-530DCE4AE837}"/>
              </a:ext>
            </a:extLst>
          </p:cNvPr>
          <p:cNvSpPr txBox="1">
            <a:spLocks noGrp="1"/>
          </p:cNvSpPr>
          <p:nvPr>
            <p:ph type="title" idx="4294967295"/>
          </p:nvPr>
        </p:nvSpPr>
        <p:spPr>
          <a:xfrm>
            <a:off x="7305" y="339383"/>
            <a:ext cx="428031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Patricia </a:t>
            </a:r>
            <a:r>
              <a:rPr kumimoji="0" lang="en-US" sz="28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Uychiat</a:t>
            </a: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06D38C6-270A-F073-8260-4F5AEBED6D1C}"/>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rial" panose="020B0604020202020204" pitchFamily="34" charset="0"/>
                <a:cs typeface="Arial" panose="020B0604020202020204" pitchFamily="34" charset="0"/>
              </a:rPr>
              <a:t>In </a:t>
            </a:r>
            <a:r>
              <a:rPr lang="en-US" sz="1100">
                <a:solidFill>
                  <a:schemeClr val="bg1"/>
                </a:solidFill>
                <a:latin typeface="Arial" panose="020B0604020202020204" pitchFamily="34" charset="0"/>
                <a:cs typeface="Arial" panose="020B0604020202020204" pitchFamily="34" charset="0"/>
              </a:rPr>
              <a:t>the  </a:t>
            </a:r>
            <a:r>
              <a:rPr lang="en-US" sz="1100" b="0" i="0">
                <a:solidFill>
                  <a:schemeClr val="bg1"/>
                </a:solidFill>
                <a:effectLst/>
                <a:latin typeface="Arial" panose="020B0604020202020204" pitchFamily="34" charset="0"/>
                <a:cs typeface="Arial" panose="020B0604020202020204" pitchFamily="34" charset="0"/>
              </a:rPr>
              <a:t>2025 </a:t>
            </a:r>
            <a:r>
              <a:rPr lang="en-US" sz="1100" i="1">
                <a:solidFill>
                  <a:schemeClr val="bg1"/>
                </a:solidFill>
                <a:latin typeface="Arial" panose="020B0604020202020204" pitchFamily="34" charset="0"/>
                <a:cs typeface="Arial" panose="020B0604020202020204" pitchFamily="34" charset="0"/>
              </a:rPr>
              <a:t>ASCP Building Bridges Across the Laboratory Community</a:t>
            </a:r>
            <a:r>
              <a:rPr lang="en-US" sz="1100">
                <a:solidFill>
                  <a:schemeClr val="bg1"/>
                </a:solidFill>
                <a:latin typeface="Arial" panose="020B0604020202020204" pitchFamily="34" charset="0"/>
                <a:cs typeface="Arial" panose="020B0604020202020204" pitchFamily="34" charset="0"/>
              </a:rPr>
              <a:t> </a:t>
            </a:r>
            <a:r>
              <a:rPr lang="en-US" sz="1100" b="0" i="0">
                <a:solidFill>
                  <a:schemeClr val="bg1"/>
                </a:solidFill>
                <a:effectLst/>
                <a:latin typeface="Arial" panose="020B0604020202020204" pitchFamily="34" charset="0"/>
                <a:cs typeface="Arial" panose="020B0604020202020204" pitchFamily="34" charset="0"/>
              </a:rPr>
              <a:t>series, we</a:t>
            </a:r>
            <a:r>
              <a:rPr lang="en-US" sz="1100">
                <a:solidFill>
                  <a:schemeClr val="bg1"/>
                </a:solidFill>
                <a:latin typeface="Arial" panose="020B0604020202020204" pitchFamily="34" charset="0"/>
                <a:cs typeface="Arial" panose="020B0604020202020204" pitchFamily="34" charset="0"/>
              </a:rPr>
              <a:t> </a:t>
            </a:r>
            <a:r>
              <a:rPr lang="en-US" sz="1100" b="0" i="0">
                <a:solidFill>
                  <a:schemeClr val="bg1"/>
                </a:solidFill>
                <a:effectLst/>
                <a:latin typeface="Arial" panose="020B0604020202020204" pitchFamily="34" charset="0"/>
                <a:cs typeface="Arial" panose="020B0604020202020204" pitchFamily="34" charset="0"/>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075B763-C3B2-F845-79E2-82679DA2AAC3}"/>
              </a:ext>
            </a:extLst>
          </p:cNvPr>
          <p:cNvSpPr txBox="1"/>
          <p:nvPr/>
        </p:nvSpPr>
        <p:spPr>
          <a:xfrm>
            <a:off x="9978242" y="3200841"/>
            <a:ext cx="1950847" cy="2800767"/>
          </a:xfrm>
          <a:prstGeom prst="rect">
            <a:avLst/>
          </a:prstGeom>
          <a:noFill/>
          <a:ln>
            <a:noFill/>
          </a:ln>
        </p:spPr>
        <p:txBody>
          <a:bodyPr wrap="square" rtlCol="0">
            <a:spAutoFit/>
          </a:bodyPr>
          <a:lstStyle/>
          <a:p>
            <a:endParaRPr lang="en-US" sz="1400" i="1" dirty="0"/>
          </a:p>
          <a:p>
            <a:r>
              <a:rPr lang="en-US" i="1" dirty="0">
                <a:solidFill>
                  <a:schemeClr val="bg1"/>
                </a:solidFill>
              </a:rPr>
              <a:t>Every skill you pick up is a stepping stone.</a:t>
            </a:r>
          </a:p>
          <a:p>
            <a:br>
              <a:rPr lang="en-US" i="1" dirty="0">
                <a:solidFill>
                  <a:schemeClr val="bg1"/>
                </a:solidFill>
              </a:rPr>
            </a:br>
            <a:r>
              <a:rPr lang="en-US" i="1" dirty="0">
                <a:solidFill>
                  <a:schemeClr val="bg1"/>
                </a:solidFill>
              </a:rPr>
              <a:t>If there’s no clear path, make your own—and leave it a little wider for the next person.</a:t>
            </a:r>
            <a:endParaRPr lang="en-US" sz="1600" i="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3D65D8D-1A5E-BBED-8510-679E37A7FE6F}"/>
              </a:ext>
            </a:extLst>
          </p:cNvPr>
          <p:cNvSpPr txBox="1"/>
          <p:nvPr/>
        </p:nvSpPr>
        <p:spPr>
          <a:xfrm>
            <a:off x="960" y="5862886"/>
            <a:ext cx="4348938" cy="830997"/>
          </a:xfrm>
          <a:prstGeom prst="rect">
            <a:avLst/>
          </a:prstGeom>
          <a:noFill/>
          <a:ln>
            <a:noFill/>
          </a:ln>
        </p:spPr>
        <p:txBody>
          <a:bodyPr wrap="square" rtlCol="0">
            <a:spAutoFit/>
          </a:bodyPr>
          <a:lstStyle/>
          <a:p>
            <a:r>
              <a:rPr lang="en-US" sz="1200" b="1" dirty="0">
                <a:solidFill>
                  <a:srgbClr val="00A996"/>
                </a:solidFill>
                <a:latin typeface="Arial" panose="020B0604020202020204" pitchFamily="34" charset="0"/>
                <a:cs typeface="Arial" panose="020B0604020202020204" pitchFamily="34" charset="0"/>
              </a:rPr>
              <a:t>CURRENT RESPONSIBILITIES</a:t>
            </a:r>
          </a:p>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Drives system-wide laboratory strategy </a:t>
            </a:r>
          </a:p>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Oversee operations and regulatory compliance</a:t>
            </a:r>
          </a:p>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Support team growth and leadership development</a:t>
            </a:r>
            <a:endParaRPr lang="en-US" sz="1200" dirty="0">
              <a:solidFill>
                <a:schemeClr val="tx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67A25A-4651-63A7-05B8-EDB5ED6DFA57}"/>
              </a:ext>
            </a:extLst>
          </p:cNvPr>
          <p:cNvSpPr txBox="1"/>
          <p:nvPr/>
        </p:nvSpPr>
        <p:spPr>
          <a:xfrm>
            <a:off x="7305" y="1558515"/>
            <a:ext cx="4254501" cy="1200329"/>
          </a:xfrm>
          <a:prstGeom prst="rect">
            <a:avLst/>
          </a:prstGeom>
          <a:noFill/>
          <a:ln>
            <a:noFill/>
          </a:ln>
        </p:spPr>
        <p:txBody>
          <a:bodyPr wrap="square" rtlCol="0">
            <a:spAutoFit/>
          </a:bodyPr>
          <a:lstStyle/>
          <a:p>
            <a:r>
              <a:rPr lang="en-US" sz="1200" b="1" dirty="0">
                <a:solidFill>
                  <a:srgbClr val="00A996"/>
                </a:solidFill>
                <a:latin typeface="Arial" panose="020B0604020202020204" pitchFamily="34" charset="0"/>
                <a:cs typeface="Arial" panose="020B0604020202020204" pitchFamily="34" charset="0"/>
              </a:rPr>
              <a:t>EDUCATION</a:t>
            </a:r>
          </a:p>
          <a:p>
            <a:r>
              <a:rPr lang="en-US" sz="1200" dirty="0">
                <a:latin typeface="Arial" panose="020B0604020202020204" pitchFamily="34" charset="0"/>
                <a:cs typeface="Arial" panose="020B0604020202020204" pitchFamily="34" charset="0"/>
              </a:rPr>
              <a:t>Executive </a:t>
            </a:r>
            <a:r>
              <a:rPr lang="en-US" sz="1200" dirty="0">
                <a:solidFill>
                  <a:schemeClr val="tx1"/>
                </a:solidFill>
                <a:latin typeface="Arial" panose="020B0604020202020204" pitchFamily="34" charset="0"/>
                <a:cs typeface="Arial" panose="020B0604020202020204" pitchFamily="34" charset="0"/>
              </a:rPr>
              <a:t>MHA: Columbia University Mailman School of Public Health - October 2025*</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BS Medical Laboratory Science: Southwestern University, Philippines - March 2010</a:t>
            </a:r>
            <a:endParaRPr lang="en-US" sz="1200" dirty="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87476F3-7723-A8EF-ECB7-1389D88CD71C}"/>
              </a:ext>
            </a:extLst>
          </p:cNvPr>
          <p:cNvSpPr txBox="1"/>
          <p:nvPr/>
        </p:nvSpPr>
        <p:spPr>
          <a:xfrm>
            <a:off x="-11415" y="957494"/>
            <a:ext cx="4303142" cy="338554"/>
          </a:xfrm>
          <a:prstGeom prst="rect">
            <a:avLst/>
          </a:prstGeom>
          <a:noFill/>
          <a:ln>
            <a:noFill/>
          </a:ln>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MLS(</a:t>
            </a:r>
            <a:r>
              <a:rPr lang="en-US" sz="1600" dirty="0" err="1">
                <a:solidFill>
                  <a:schemeClr val="bg1"/>
                </a:solidFill>
                <a:latin typeface="Arial" panose="020B0604020202020204" pitchFamily="34" charset="0"/>
                <a:cs typeface="Arial" panose="020B0604020202020204" pitchFamily="34" charset="0"/>
              </a:rPr>
              <a:t>ASCP</a:t>
            </a:r>
            <a:r>
              <a:rPr lang="en-US" sz="1600" baseline="30000" dirty="0" err="1">
                <a:solidFill>
                  <a:schemeClr val="bg1"/>
                </a:solidFill>
                <a:latin typeface="Arial" panose="020B0604020202020204" pitchFamily="34" charset="0"/>
                <a:cs typeface="Arial" panose="020B0604020202020204" pitchFamily="34" charset="0"/>
              </a:rPr>
              <a:t>i</a:t>
            </a:r>
            <a:r>
              <a:rPr lang="en-US" sz="1600" dirty="0">
                <a:solidFill>
                  <a:schemeClr val="bg1"/>
                </a:solidFill>
                <a:latin typeface="Arial" panose="020B0604020202020204" pitchFamily="34" charset="0"/>
                <a:cs typeface="Arial" panose="020B0604020202020204" pitchFamily="34" charset="0"/>
              </a:rPr>
              <a:t>)</a:t>
            </a:r>
            <a:r>
              <a:rPr lang="en-US" sz="1600" baseline="30000" dirty="0">
                <a:solidFill>
                  <a:schemeClr val="bg1"/>
                </a:solidFill>
                <a:latin typeface="Arial" panose="020B0604020202020204" pitchFamily="34" charset="0"/>
                <a:cs typeface="Arial" panose="020B0604020202020204" pitchFamily="34" charset="0"/>
              </a:rPr>
              <a:t>CM</a:t>
            </a:r>
            <a:r>
              <a:rPr lang="en-US" sz="1600" dirty="0">
                <a:solidFill>
                  <a:schemeClr val="bg1"/>
                </a:solidFill>
                <a:latin typeface="Arial" panose="020B0604020202020204" pitchFamily="34" charset="0"/>
                <a:cs typeface="Arial" panose="020B0604020202020204" pitchFamily="34" charset="0"/>
              </a:rPr>
              <a:t>,MHA*</a:t>
            </a:r>
            <a:endParaRPr lang="en-US" sz="1600" baseline="30000" dirty="0">
              <a:solidFill>
                <a:schemeClr val="bg1"/>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D6C5024B-666B-F59E-FA46-B5D511657EA9}"/>
              </a:ext>
              <a:ext uri="{C183D7F6-B498-43B3-948B-1728B52AA6E4}">
                <adec:decorative xmlns:adec="http://schemas.microsoft.com/office/drawing/2017/decorative" val="1"/>
              </a:ext>
            </a:extLst>
          </p:cNvPr>
          <p:cNvGrpSpPr/>
          <p:nvPr/>
        </p:nvGrpSpPr>
        <p:grpSpPr>
          <a:xfrm>
            <a:off x="-18983" y="2703090"/>
            <a:ext cx="4404673" cy="3156104"/>
            <a:chOff x="416050" y="2544801"/>
            <a:chExt cx="4404673" cy="2370260"/>
          </a:xfrm>
        </p:grpSpPr>
        <p:sp>
          <p:nvSpPr>
            <p:cNvPr id="22" name="Rectangle 21">
              <a:extLst>
                <a:ext uri="{FF2B5EF4-FFF2-40B4-BE49-F238E27FC236}">
                  <a16:creationId xmlns:a16="http://schemas.microsoft.com/office/drawing/2014/main" id="{120DD635-95E2-50BA-03B6-D59599860D99}"/>
                </a:ext>
              </a:extLst>
            </p:cNvPr>
            <p:cNvSpPr/>
            <p:nvPr/>
          </p:nvSpPr>
          <p:spPr>
            <a:xfrm>
              <a:off x="421755" y="25448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1CB5FC-9995-320F-B88A-38D608824950}"/>
                </a:ext>
              </a:extLst>
            </p:cNvPr>
            <p:cNvSpPr txBox="1"/>
            <p:nvPr/>
          </p:nvSpPr>
          <p:spPr>
            <a:xfrm>
              <a:off x="1153474" y="3277255"/>
              <a:ext cx="3667249" cy="346714"/>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QC Supervisor, Chemistry</a:t>
              </a:r>
            </a:p>
            <a:p>
              <a:r>
                <a:rPr lang="en-US" sz="1200" dirty="0">
                  <a:solidFill>
                    <a:schemeClr val="bg1"/>
                  </a:solidFill>
                  <a:latin typeface="Arial" panose="020B0604020202020204" pitchFamily="34" charset="0"/>
                  <a:cs typeface="Arial" panose="020B0604020202020204" pitchFamily="34" charset="0"/>
                </a:rPr>
                <a:t>Mount Sinai  Beth Israel, New York, NY</a:t>
              </a:r>
            </a:p>
          </p:txBody>
        </p:sp>
        <p:sp>
          <p:nvSpPr>
            <p:cNvPr id="8" name="TextBox 7">
              <a:extLst>
                <a:ext uri="{FF2B5EF4-FFF2-40B4-BE49-F238E27FC236}">
                  <a16:creationId xmlns:a16="http://schemas.microsoft.com/office/drawing/2014/main" id="{5E9185DF-A620-B5D2-9943-C5AF8466B242}"/>
                </a:ext>
              </a:extLst>
            </p:cNvPr>
            <p:cNvSpPr txBox="1"/>
            <p:nvPr/>
          </p:nvSpPr>
          <p:spPr>
            <a:xfrm>
              <a:off x="1156948" y="4217643"/>
              <a:ext cx="3339545" cy="346714"/>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Blood Bank Medical Laboratory Scientist</a:t>
              </a:r>
            </a:p>
            <a:p>
              <a:r>
                <a:rPr lang="en-US" sz="1200" dirty="0">
                  <a:solidFill>
                    <a:schemeClr val="bg1"/>
                  </a:solidFill>
                  <a:latin typeface="Arial" panose="020B0604020202020204" pitchFamily="34" charset="0"/>
                  <a:cs typeface="Arial" panose="020B0604020202020204" pitchFamily="34" charset="0"/>
                </a:rPr>
                <a:t>Mount Sinai Medical Center, New York, NY</a:t>
              </a:r>
            </a:p>
          </p:txBody>
        </p:sp>
        <p:sp>
          <p:nvSpPr>
            <p:cNvPr id="17" name="TextBox 16">
              <a:extLst>
                <a:ext uri="{FF2B5EF4-FFF2-40B4-BE49-F238E27FC236}">
                  <a16:creationId xmlns:a16="http://schemas.microsoft.com/office/drawing/2014/main" id="{4F223C5F-ABB9-58C6-14BC-E2EC341084AB}"/>
                </a:ext>
              </a:extLst>
            </p:cNvPr>
            <p:cNvSpPr txBox="1"/>
            <p:nvPr/>
          </p:nvSpPr>
          <p:spPr>
            <a:xfrm>
              <a:off x="1153273" y="4555481"/>
              <a:ext cx="3335916" cy="346714"/>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Blood Bank Medical Laboratory Scientist</a:t>
              </a:r>
            </a:p>
            <a:p>
              <a:r>
                <a:rPr lang="en-US" sz="1200" dirty="0">
                  <a:solidFill>
                    <a:schemeClr val="bg1"/>
                  </a:solidFill>
                  <a:latin typeface="Arial" panose="020B0604020202020204" pitchFamily="34" charset="0"/>
                  <a:cs typeface="Arial" panose="020B0604020202020204" pitchFamily="34" charset="0"/>
                </a:rPr>
                <a:t>Montefiore Medical Center, Bronx, NY</a:t>
              </a:r>
            </a:p>
          </p:txBody>
        </p:sp>
        <p:sp>
          <p:nvSpPr>
            <p:cNvPr id="14" name="TextBox 13">
              <a:extLst>
                <a:ext uri="{FF2B5EF4-FFF2-40B4-BE49-F238E27FC236}">
                  <a16:creationId xmlns:a16="http://schemas.microsoft.com/office/drawing/2014/main" id="{44279E61-B2DF-AE1F-F0B7-5379FEBEF074}"/>
                </a:ext>
              </a:extLst>
            </p:cNvPr>
            <p:cNvSpPr txBox="1"/>
            <p:nvPr/>
          </p:nvSpPr>
          <p:spPr>
            <a:xfrm>
              <a:off x="427729" y="3288596"/>
              <a:ext cx="1113234" cy="220073"/>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2017</a:t>
              </a:r>
            </a:p>
          </p:txBody>
        </p:sp>
        <p:sp>
          <p:nvSpPr>
            <p:cNvPr id="19" name="TextBox 18">
              <a:extLst>
                <a:ext uri="{FF2B5EF4-FFF2-40B4-BE49-F238E27FC236}">
                  <a16:creationId xmlns:a16="http://schemas.microsoft.com/office/drawing/2014/main" id="{EF86E13A-D538-64B6-DC74-BA0A5A2275B5}"/>
                </a:ext>
              </a:extLst>
            </p:cNvPr>
            <p:cNvSpPr txBox="1"/>
            <p:nvPr/>
          </p:nvSpPr>
          <p:spPr>
            <a:xfrm>
              <a:off x="420036" y="4243830"/>
              <a:ext cx="718457" cy="276999"/>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2012</a:t>
              </a:r>
            </a:p>
          </p:txBody>
        </p:sp>
        <p:sp>
          <p:nvSpPr>
            <p:cNvPr id="20" name="TextBox 19">
              <a:extLst>
                <a:ext uri="{FF2B5EF4-FFF2-40B4-BE49-F238E27FC236}">
                  <a16:creationId xmlns:a16="http://schemas.microsoft.com/office/drawing/2014/main" id="{A3C4828C-3BD5-EFFF-577D-151A12EE7271}"/>
                </a:ext>
              </a:extLst>
            </p:cNvPr>
            <p:cNvSpPr txBox="1"/>
            <p:nvPr/>
          </p:nvSpPr>
          <p:spPr>
            <a:xfrm>
              <a:off x="443437" y="4601867"/>
              <a:ext cx="718457" cy="276999"/>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2011</a:t>
              </a:r>
            </a:p>
          </p:txBody>
        </p:sp>
        <p:sp>
          <p:nvSpPr>
            <p:cNvPr id="6" name="TextBox 5">
              <a:extLst>
                <a:ext uri="{FF2B5EF4-FFF2-40B4-BE49-F238E27FC236}">
                  <a16:creationId xmlns:a16="http://schemas.microsoft.com/office/drawing/2014/main" id="{697CE23F-9FDB-E9DE-7D0C-35A66400388F}"/>
                </a:ext>
              </a:extLst>
            </p:cNvPr>
            <p:cNvSpPr txBox="1"/>
            <p:nvPr/>
          </p:nvSpPr>
          <p:spPr>
            <a:xfrm>
              <a:off x="1159012" y="3919135"/>
              <a:ext cx="3101801" cy="366788"/>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LIS Analyst</a:t>
              </a:r>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Montefiore Medical Center, New York, NY</a:t>
              </a:r>
            </a:p>
          </p:txBody>
        </p:sp>
        <p:sp>
          <p:nvSpPr>
            <p:cNvPr id="9" name="TextBox 8">
              <a:extLst>
                <a:ext uri="{FF2B5EF4-FFF2-40B4-BE49-F238E27FC236}">
                  <a16:creationId xmlns:a16="http://schemas.microsoft.com/office/drawing/2014/main" id="{6AEC1A20-3386-DA39-3FDD-099F95AC8610}"/>
                </a:ext>
              </a:extLst>
            </p:cNvPr>
            <p:cNvSpPr txBox="1"/>
            <p:nvPr/>
          </p:nvSpPr>
          <p:spPr>
            <a:xfrm>
              <a:off x="416050" y="3611909"/>
              <a:ext cx="718457" cy="220073"/>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2016</a:t>
              </a:r>
            </a:p>
          </p:txBody>
        </p:sp>
      </p:grpSp>
      <p:sp>
        <p:nvSpPr>
          <p:cNvPr id="11" name="TextBox 10">
            <a:extLst>
              <a:ext uri="{FF2B5EF4-FFF2-40B4-BE49-F238E27FC236}">
                <a16:creationId xmlns:a16="http://schemas.microsoft.com/office/drawing/2014/main" id="{F2C0373F-3AE5-9AA7-F6F4-CFC29DFFE49A}"/>
              </a:ext>
            </a:extLst>
          </p:cNvPr>
          <p:cNvSpPr txBox="1"/>
          <p:nvPr/>
        </p:nvSpPr>
        <p:spPr>
          <a:xfrm>
            <a:off x="4501313" y="3074394"/>
            <a:ext cx="1601992" cy="830997"/>
          </a:xfrm>
          <a:prstGeom prst="rect">
            <a:avLst/>
          </a:prstGeom>
          <a:noFill/>
          <a:ln>
            <a:noFill/>
          </a:ln>
        </p:spPr>
        <p:txBody>
          <a:bodyPr wrap="square" rtlCol="0">
            <a:spAutoFit/>
          </a:bodyPr>
          <a:lstStyle/>
          <a:p>
            <a:r>
              <a:rPr lang="en-US" sz="1200" b="1" i="0" dirty="0">
                <a:solidFill>
                  <a:srgbClr val="242424"/>
                </a:solidFill>
                <a:effectLst/>
                <a:latin typeface="Arial" panose="020B0604020202020204" pitchFamily="34" charset="0"/>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5EAE230D-48B0-FF95-914E-83BC88897B1A}"/>
              </a:ext>
            </a:extLst>
          </p:cNvPr>
          <p:cNvSpPr txBox="1"/>
          <p:nvPr/>
        </p:nvSpPr>
        <p:spPr>
          <a:xfrm>
            <a:off x="4525370" y="1851205"/>
            <a:ext cx="1544482" cy="646331"/>
          </a:xfrm>
          <a:prstGeom prst="rect">
            <a:avLst/>
          </a:prstGeom>
          <a:noFill/>
          <a:ln>
            <a:noFill/>
          </a:ln>
        </p:spPr>
        <p:txBody>
          <a:bodyPr wrap="square" rtlCol="0">
            <a:spAutoFit/>
          </a:bodyPr>
          <a:lstStyle/>
          <a:p>
            <a:r>
              <a:rPr lang="en-US" sz="1200" b="1" i="0" dirty="0">
                <a:solidFill>
                  <a:srgbClr val="242424"/>
                </a:solidFill>
                <a:effectLst/>
                <a:latin typeface="Arial" panose="020B0604020202020204" pitchFamily="34" charset="0"/>
                <a:cs typeface="Arial" panose="020B0604020202020204" pitchFamily="34" charset="0"/>
              </a:rPr>
              <a:t>Formative Experiences in My Lab</a:t>
            </a:r>
            <a:r>
              <a:rPr lang="en-US" sz="1200" b="1" dirty="0">
                <a:solidFill>
                  <a:srgbClr val="242424"/>
                </a:solidFill>
                <a:latin typeface="Arial" panose="020B0604020202020204" pitchFamily="34" charset="0"/>
                <a:cs typeface="Arial" panose="020B0604020202020204" pitchFamily="34" charset="0"/>
              </a:rPr>
              <a:t>oratory</a:t>
            </a:r>
            <a:r>
              <a:rPr lang="en-US" sz="1200" b="1" i="0" dirty="0">
                <a:solidFill>
                  <a:srgbClr val="242424"/>
                </a:solidFill>
                <a:effectLst/>
                <a:latin typeface="Arial" panose="020B0604020202020204" pitchFamily="34" charset="0"/>
                <a:cs typeface="Arial" panose="020B0604020202020204" pitchFamily="34" charset="0"/>
              </a:rPr>
              <a:t> Career</a:t>
            </a:r>
          </a:p>
        </p:txBody>
      </p:sp>
      <p:sp>
        <p:nvSpPr>
          <p:cNvPr id="18" name="TextBox 17">
            <a:extLst>
              <a:ext uri="{FF2B5EF4-FFF2-40B4-BE49-F238E27FC236}">
                <a16:creationId xmlns:a16="http://schemas.microsoft.com/office/drawing/2014/main" id="{F970EE64-8DD0-8760-4C82-8F3A2D8A6F5D}"/>
              </a:ext>
            </a:extLst>
          </p:cNvPr>
          <p:cNvSpPr txBox="1"/>
          <p:nvPr/>
        </p:nvSpPr>
        <p:spPr>
          <a:xfrm>
            <a:off x="4501312" y="4517504"/>
            <a:ext cx="1315679" cy="461665"/>
          </a:xfrm>
          <a:prstGeom prst="rect">
            <a:avLst/>
          </a:prstGeom>
          <a:noFill/>
          <a:ln>
            <a:noFill/>
          </a:ln>
        </p:spPr>
        <p:txBody>
          <a:bodyPr wrap="square" rtlCol="0">
            <a:spAutoFit/>
          </a:bodyPr>
          <a:lstStyle/>
          <a:p>
            <a:r>
              <a:rPr lang="en-US" sz="1200" b="1" i="0" dirty="0">
                <a:solidFill>
                  <a:srgbClr val="242424"/>
                </a:solidFill>
                <a:effectLst/>
                <a:latin typeface="Arial" panose="020B0604020202020204" pitchFamily="34" charset="0"/>
                <a:cs typeface="Arial" panose="020B0604020202020204" pitchFamily="34" charset="0"/>
              </a:rPr>
              <a:t>Opportunities of Interest*</a:t>
            </a:r>
          </a:p>
        </p:txBody>
      </p:sp>
      <p:sp>
        <p:nvSpPr>
          <p:cNvPr id="2" name="TextBox 1">
            <a:extLst>
              <a:ext uri="{FF2B5EF4-FFF2-40B4-BE49-F238E27FC236}">
                <a16:creationId xmlns:a16="http://schemas.microsoft.com/office/drawing/2014/main" id="{268C51A5-C3A0-0EA1-F67C-77304607F755}"/>
              </a:ext>
            </a:extLst>
          </p:cNvPr>
          <p:cNvSpPr txBox="1"/>
          <p:nvPr/>
        </p:nvSpPr>
        <p:spPr>
          <a:xfrm>
            <a:off x="4472559" y="5562529"/>
            <a:ext cx="1630746" cy="1015663"/>
          </a:xfrm>
          <a:prstGeom prst="rect">
            <a:avLst/>
          </a:prstGeom>
          <a:noFill/>
          <a:ln>
            <a:noFill/>
          </a:ln>
        </p:spPr>
        <p:txBody>
          <a:bodyPr wrap="square" lIns="91440" tIns="45720" rIns="91440" bIns="45720" rtlCol="0" anchor="t">
            <a:spAutoFit/>
          </a:bodyPr>
          <a:lstStyle/>
          <a:p>
            <a:r>
              <a:rPr lang="en-US" sz="1200" b="1" dirty="0">
                <a:latin typeface="Arial" panose="020B0604020202020204" pitchFamily="34" charset="0"/>
                <a:cs typeface="Arial" panose="020B0604020202020204" pitchFamily="34" charset="0"/>
              </a:rPr>
              <a:t>The 3 Most Valuable Skills (Technical and/or Soft Skills) You Use on a Daily Basis</a:t>
            </a:r>
          </a:p>
        </p:txBody>
      </p:sp>
      <p:sp>
        <p:nvSpPr>
          <p:cNvPr id="27" name="TextBox 26">
            <a:extLst>
              <a:ext uri="{FF2B5EF4-FFF2-40B4-BE49-F238E27FC236}">
                <a16:creationId xmlns:a16="http://schemas.microsoft.com/office/drawing/2014/main" id="{2C8C2DDF-7580-E5E4-A283-D75F71964FB1}"/>
              </a:ext>
            </a:extLst>
          </p:cNvPr>
          <p:cNvSpPr txBox="1"/>
          <p:nvPr/>
        </p:nvSpPr>
        <p:spPr>
          <a:xfrm>
            <a:off x="6011220" y="1664396"/>
            <a:ext cx="3511003"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Training in the Philippines </a:t>
            </a:r>
          </a:p>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Exploring LIS through a hands-on role</a:t>
            </a:r>
          </a:p>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Leading through the COVID-19 pandemic</a:t>
            </a:r>
          </a:p>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Pursuing an </a:t>
            </a:r>
            <a:r>
              <a:rPr lang="en-US" sz="1200" dirty="0">
                <a:latin typeface="Arial" panose="020B0604020202020204" pitchFamily="34" charset="0"/>
                <a:cs typeface="Arial" panose="020B0604020202020204" pitchFamily="34" charset="0"/>
                <a:hlinkClick r:id="rId4"/>
              </a:rPr>
              <a:t>Executive MHA at Columbia University</a:t>
            </a:r>
            <a:endParaRPr lang="en-US" sz="12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33820A2-4936-C6A0-83D2-FE2EEB575716}"/>
              </a:ext>
            </a:extLst>
          </p:cNvPr>
          <p:cNvSpPr txBox="1"/>
          <p:nvPr/>
        </p:nvSpPr>
        <p:spPr>
          <a:xfrm>
            <a:off x="6042803" y="3050497"/>
            <a:ext cx="3432401"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Mentoring new laboratory professionals</a:t>
            </a:r>
          </a:p>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Connecting on LinkedIn</a:t>
            </a:r>
          </a:p>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Promote leadership and visibility for laboratorians worldwide</a:t>
            </a:r>
            <a:endParaRPr lang="en-US" sz="1200" dirty="0">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7DCB730-C1BF-26F9-C492-9DA5BD096282}"/>
              </a:ext>
            </a:extLst>
          </p:cNvPr>
          <p:cNvSpPr txBox="1"/>
          <p:nvPr/>
        </p:nvSpPr>
        <p:spPr>
          <a:xfrm>
            <a:off x="6213163" y="4365706"/>
            <a:ext cx="3100907"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Volunteering at hospitals and clinics</a:t>
            </a:r>
            <a:endParaRPr lang="en-US" sz="1200" dirty="0">
              <a:latin typeface="Arial" panose="020B0604020202020204" pitchFamily="34" charset="0"/>
              <a:cs typeface="Arial" panose="020B0604020202020204" pitchFamily="34" charset="0"/>
            </a:endParaRPr>
          </a:p>
          <a:p>
            <a:pPr marL="285750" lvl="1"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ASCP mentoring program</a:t>
            </a:r>
            <a:endParaRPr lang="en-US" sz="1200" dirty="0">
              <a:latin typeface="Arial" panose="020B0604020202020204" pitchFamily="34" charset="0"/>
              <a:cs typeface="Arial" panose="020B0604020202020204" pitchFamily="34" charset="0"/>
            </a:endParaRPr>
          </a:p>
          <a:p>
            <a:pPr marL="285750" lvl="1"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Seminars and Conventions</a:t>
            </a:r>
          </a:p>
          <a:p>
            <a:pPr marL="285750" lvl="1"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PAMET</a:t>
            </a:r>
            <a:endParaRPr lang="en-US" sz="12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5CD4EC5-49F6-5C35-206A-8E3F69C823DD}"/>
              </a:ext>
            </a:extLst>
          </p:cNvPr>
          <p:cNvSpPr txBox="1"/>
          <p:nvPr/>
        </p:nvSpPr>
        <p:spPr>
          <a:xfrm>
            <a:off x="6328358" y="5724169"/>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Problem Solving</a:t>
            </a:r>
          </a:p>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Communication</a:t>
            </a:r>
          </a:p>
          <a:p>
            <a:pPr marL="285750" indent="-285750">
              <a:buClr>
                <a:srgbClr val="4696D2"/>
              </a:buClr>
              <a:buFont typeface="Arial" panose="020B0604020202020204" pitchFamily="34" charset="0"/>
              <a:buChar char="•"/>
            </a:pPr>
            <a:r>
              <a:rPr lang="en-US" sz="1200" dirty="0">
                <a:latin typeface="Arial" panose="020B0604020202020204" pitchFamily="34" charset="0"/>
                <a:cs typeface="Arial" panose="020B0604020202020204" pitchFamily="34" charset="0"/>
              </a:rPr>
              <a:t>Strategic Thinking</a:t>
            </a:r>
          </a:p>
        </p:txBody>
      </p:sp>
      <p:cxnSp>
        <p:nvCxnSpPr>
          <p:cNvPr id="32" name="Straight Connector 31">
            <a:extLst>
              <a:ext uri="{FF2B5EF4-FFF2-40B4-BE49-F238E27FC236}">
                <a16:creationId xmlns:a16="http://schemas.microsoft.com/office/drawing/2014/main" id="{61B8357F-28E6-1E11-3AB4-A2134489F360}"/>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4C07A87-544F-490A-49FD-CA50E7BF2CDE}"/>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A364930-A751-491B-2981-A519429AF997}"/>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3561E1F1-BB71-9DFB-891A-2576C526A64C}"/>
              </a:ext>
            </a:extLst>
          </p:cNvPr>
          <p:cNvPicPr preferRelativeResize="0"/>
          <p:nvPr/>
        </p:nvPicPr>
        <p:blipFill rotWithShape="1">
          <a:blip r:embed="rId8">
            <a:alphaModFix/>
          </a:blip>
          <a:srcRect/>
          <a:stretch/>
        </p:blipFill>
        <p:spPr>
          <a:xfrm>
            <a:off x="9816750" y="6218611"/>
            <a:ext cx="2014988" cy="482176"/>
          </a:xfrm>
          <a:prstGeom prst="rect">
            <a:avLst/>
          </a:prstGeom>
          <a:noFill/>
          <a:ln>
            <a:noFill/>
          </a:ln>
        </p:spPr>
      </p:pic>
      <p:sp>
        <p:nvSpPr>
          <p:cNvPr id="16" name="TextBox 15">
            <a:extLst>
              <a:ext uri="{FF2B5EF4-FFF2-40B4-BE49-F238E27FC236}">
                <a16:creationId xmlns:a16="http://schemas.microsoft.com/office/drawing/2014/main" id="{21BD5163-761C-1A1F-31AE-6155F2D6FD48}"/>
              </a:ext>
            </a:extLst>
          </p:cNvPr>
          <p:cNvSpPr txBox="1"/>
          <p:nvPr/>
        </p:nvSpPr>
        <p:spPr>
          <a:xfrm>
            <a:off x="-11291" y="4541088"/>
            <a:ext cx="718457" cy="348649"/>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2015</a:t>
            </a:r>
          </a:p>
        </p:txBody>
      </p:sp>
      <p:sp>
        <p:nvSpPr>
          <p:cNvPr id="33" name="TextBox 32">
            <a:extLst>
              <a:ext uri="{FF2B5EF4-FFF2-40B4-BE49-F238E27FC236}">
                <a16:creationId xmlns:a16="http://schemas.microsoft.com/office/drawing/2014/main" id="{7EB60451-B13A-560D-5D83-1E5CFDE83F82}"/>
              </a:ext>
            </a:extLst>
          </p:cNvPr>
          <p:cNvSpPr txBox="1"/>
          <p:nvPr/>
        </p:nvSpPr>
        <p:spPr>
          <a:xfrm>
            <a:off x="699474" y="4114132"/>
            <a:ext cx="3537193" cy="461665"/>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Generalist Medical Laboratory Scientist</a:t>
            </a:r>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New York Presbyterian, The Allen Hospital, NY</a:t>
            </a:r>
          </a:p>
        </p:txBody>
      </p:sp>
      <p:sp>
        <p:nvSpPr>
          <p:cNvPr id="34" name="TextBox 33">
            <a:extLst>
              <a:ext uri="{FF2B5EF4-FFF2-40B4-BE49-F238E27FC236}">
                <a16:creationId xmlns:a16="http://schemas.microsoft.com/office/drawing/2014/main" id="{A2EE4C4D-9F16-83DC-484A-7C1BD8F94B6B}"/>
              </a:ext>
            </a:extLst>
          </p:cNvPr>
          <p:cNvSpPr txBox="1"/>
          <p:nvPr/>
        </p:nvSpPr>
        <p:spPr>
          <a:xfrm>
            <a:off x="727253" y="2794616"/>
            <a:ext cx="3667249" cy="461666"/>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Associate Administrator, Laboratory Services</a:t>
            </a:r>
          </a:p>
          <a:p>
            <a:r>
              <a:rPr lang="en-US" sz="1200" dirty="0">
                <a:solidFill>
                  <a:schemeClr val="bg1"/>
                </a:solidFill>
                <a:latin typeface="Arial" panose="020B0604020202020204" pitchFamily="34" charset="0"/>
                <a:cs typeface="Arial" panose="020B0604020202020204" pitchFamily="34" charset="0"/>
              </a:rPr>
              <a:t>Keck Medicine of USC, Los Angeles, CA</a:t>
            </a:r>
          </a:p>
        </p:txBody>
      </p:sp>
      <p:sp>
        <p:nvSpPr>
          <p:cNvPr id="37" name="TextBox 36">
            <a:extLst>
              <a:ext uri="{FF2B5EF4-FFF2-40B4-BE49-F238E27FC236}">
                <a16:creationId xmlns:a16="http://schemas.microsoft.com/office/drawing/2014/main" id="{7912D4C9-6BA2-49C6-F83F-A4B6A6D7846C}"/>
              </a:ext>
            </a:extLst>
          </p:cNvPr>
          <p:cNvSpPr txBox="1"/>
          <p:nvPr/>
        </p:nvSpPr>
        <p:spPr>
          <a:xfrm>
            <a:off x="-3846" y="3332863"/>
            <a:ext cx="1113234" cy="276999"/>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2018</a:t>
            </a:r>
          </a:p>
        </p:txBody>
      </p:sp>
      <p:sp>
        <p:nvSpPr>
          <p:cNvPr id="40" name="TextBox 39">
            <a:extLst>
              <a:ext uri="{FF2B5EF4-FFF2-40B4-BE49-F238E27FC236}">
                <a16:creationId xmlns:a16="http://schemas.microsoft.com/office/drawing/2014/main" id="{D7FC5542-EB15-064D-2439-4752BCB958D4}"/>
              </a:ext>
            </a:extLst>
          </p:cNvPr>
          <p:cNvSpPr txBox="1"/>
          <p:nvPr/>
        </p:nvSpPr>
        <p:spPr>
          <a:xfrm>
            <a:off x="-12041" y="2838892"/>
            <a:ext cx="1113234" cy="276999"/>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2024</a:t>
            </a:r>
          </a:p>
        </p:txBody>
      </p:sp>
      <p:sp>
        <p:nvSpPr>
          <p:cNvPr id="41" name="TextBox 40">
            <a:extLst>
              <a:ext uri="{FF2B5EF4-FFF2-40B4-BE49-F238E27FC236}">
                <a16:creationId xmlns:a16="http://schemas.microsoft.com/office/drawing/2014/main" id="{041151D5-1EFD-7DFE-E2EB-AACDE7085D31}"/>
              </a:ext>
            </a:extLst>
          </p:cNvPr>
          <p:cNvSpPr txBox="1"/>
          <p:nvPr/>
        </p:nvSpPr>
        <p:spPr>
          <a:xfrm>
            <a:off x="713250" y="3259857"/>
            <a:ext cx="3667249" cy="461666"/>
          </a:xfrm>
          <a:prstGeom prst="rect">
            <a:avLst/>
          </a:prstGeom>
          <a:noFill/>
          <a:ln>
            <a:no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Operations Manager </a:t>
            </a:r>
            <a:r>
              <a:rPr lang="en-US" sz="1200" b="1" dirty="0">
                <a:solidFill>
                  <a:schemeClr val="bg1"/>
                </a:solidFill>
                <a:latin typeface="Arial" panose="020B0604020202020204" pitchFamily="34" charset="0"/>
                <a:cs typeface="Arial" panose="020B0604020202020204" pitchFamily="34" charset="0"/>
                <a:sym typeface="Wingdings" pitchFamily="2" charset="2"/>
              </a:rPr>
              <a:t> Director (CP and AP)</a:t>
            </a:r>
            <a:endParaRPr lang="en-US" sz="1200" b="1"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Mount Sinai West, New York, NY</a:t>
            </a:r>
          </a:p>
        </p:txBody>
      </p:sp>
    </p:spTree>
    <p:extLst>
      <p:ext uri="{BB962C8B-B14F-4D97-AF65-F5344CB8AC3E}">
        <p14:creationId xmlns:p14="http://schemas.microsoft.com/office/powerpoint/2010/main" val="110149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itle 3">
            <a:extLst>
              <a:ext uri="{FF2B5EF4-FFF2-40B4-BE49-F238E27FC236}">
                <a16:creationId xmlns:a16="http://schemas.microsoft.com/office/drawing/2014/main" id="{38CC7CAA-BEC4-82B8-B81B-E292A2D7CC01}"/>
              </a:ext>
            </a:extLst>
          </p:cNvPr>
          <p:cNvSpPr txBox="1">
            <a:spLocks noGrp="1"/>
          </p:cNvSpPr>
          <p:nvPr>
            <p:ph type="title" idx="4294967295"/>
          </p:nvPr>
        </p:nvSpPr>
        <p:spPr>
          <a:xfrm>
            <a:off x="319157" y="4124985"/>
            <a:ext cx="11553686" cy="23698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chemeClr val="bg1"/>
                </a:solidFill>
                <a:effectLst/>
                <a:uLnTx/>
                <a:uFillTx/>
                <a:latin typeface="Arial"/>
                <a:ea typeface="+mn-ea"/>
                <a:cs typeface="Arial"/>
              </a:rPr>
              <a:t>Varvara Kozyreva</a:t>
            </a:r>
            <a:br>
              <a:rPr kumimoji="0" lang="en-US" sz="4400" b="0" i="0" u="none" strike="noStrike" kern="1200" cap="none" spc="0" normalizeH="0" baseline="0" noProof="0" dirty="0">
                <a:ln>
                  <a:noFill/>
                </a:ln>
                <a:solidFill>
                  <a:schemeClr val="bg1"/>
                </a:solidFill>
                <a:effectLst/>
                <a:uLnTx/>
                <a:uFillTx/>
                <a:latin typeface="Arial"/>
                <a:ea typeface="+mn-ea"/>
                <a:cs typeface="Arial"/>
              </a:rPr>
            </a:br>
            <a:r>
              <a:rPr kumimoji="0" lang="en-US" sz="32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 PhD, PHM, HCLD(ABB)</a:t>
            </a:r>
            <a:br>
              <a:rPr kumimoji="0" lang="en-US" sz="32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br>
            <a:r>
              <a:rPr kumimoji="0" lang="en-US" sz="2400" b="0" i="0" u="none" strike="noStrike" kern="1200" cap="none" spc="0" normalizeH="0" baseline="0" noProof="0" dirty="0">
                <a:ln>
                  <a:noFill/>
                </a:ln>
                <a:solidFill>
                  <a:schemeClr val="bg1"/>
                </a:solidFill>
                <a:effectLst/>
                <a:uLnTx/>
                <a:uFillTx/>
                <a:latin typeface="Arial"/>
                <a:ea typeface="+mn-ea"/>
                <a:cs typeface="Arial"/>
              </a:rPr>
              <a:t>Section Chief, Mycobacterial, Mycotic, and Parasitic Diseases Section – </a:t>
            </a:r>
            <a:br>
              <a:rPr kumimoji="0" lang="en-US" sz="2400" b="0" i="0" u="none" strike="noStrike" kern="1200" cap="none" spc="0" normalizeH="0" baseline="0" noProof="0" dirty="0">
                <a:ln>
                  <a:noFill/>
                </a:ln>
                <a:solidFill>
                  <a:schemeClr val="bg1"/>
                </a:solidFill>
                <a:effectLst/>
                <a:uLnTx/>
                <a:uFillTx/>
                <a:latin typeface="Arial"/>
                <a:ea typeface="+mn-ea"/>
                <a:cs typeface="Arial"/>
              </a:rPr>
            </a:br>
            <a:r>
              <a:rPr kumimoji="0" lang="en-US" sz="2400" b="0" i="0" u="none" strike="noStrike" kern="1200" cap="none" spc="0" normalizeH="0" baseline="0" noProof="0" dirty="0">
                <a:ln>
                  <a:noFill/>
                </a:ln>
                <a:solidFill>
                  <a:schemeClr val="bg1"/>
                </a:solidFill>
                <a:effectLst/>
                <a:uLnTx/>
                <a:uFillTx/>
                <a:latin typeface="Arial"/>
                <a:ea typeface="+mn-ea"/>
                <a:cs typeface="Arial"/>
              </a:rPr>
              <a:t>Microbial Diseases Laboratory Branch, </a:t>
            </a:r>
            <a:br>
              <a:rPr kumimoji="0" lang="en-US" sz="2400" b="0" i="0" u="none" strike="noStrike" kern="1200" cap="none" spc="0" normalizeH="0" baseline="0" noProof="0" dirty="0">
                <a:ln>
                  <a:noFill/>
                </a:ln>
                <a:solidFill>
                  <a:schemeClr val="bg1"/>
                </a:solidFill>
                <a:effectLst/>
                <a:uLnTx/>
                <a:uFillTx/>
                <a:latin typeface="Arial"/>
                <a:ea typeface="+mn-ea"/>
                <a:cs typeface="Arial"/>
              </a:rPr>
            </a:br>
            <a:r>
              <a:rPr kumimoji="0" lang="en-US" sz="2400" b="0" i="0" u="none" strike="noStrike" kern="1200" cap="none" spc="0" normalizeH="0" baseline="0" noProof="0" dirty="0">
                <a:ln>
                  <a:noFill/>
                </a:ln>
                <a:solidFill>
                  <a:schemeClr val="bg1"/>
                </a:solidFill>
                <a:effectLst/>
                <a:uLnTx/>
                <a:uFillTx/>
                <a:latin typeface="Arial"/>
                <a:ea typeface="+mn-ea"/>
                <a:cs typeface="Arial"/>
              </a:rPr>
              <a:t>California DPH  </a:t>
            </a:r>
          </a:p>
        </p:txBody>
      </p:sp>
      <p:pic>
        <p:nvPicPr>
          <p:cNvPr id="5" name="Picture 4" descr="A woman in a black dress">
            <a:extLst>
              <a:ext uri="{FF2B5EF4-FFF2-40B4-BE49-F238E27FC236}">
                <a16:creationId xmlns:a16="http://schemas.microsoft.com/office/drawing/2014/main" id="{DBBF57D1-D12E-9BCB-6FAF-8095DAB166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1594" y="280636"/>
            <a:ext cx="2746788" cy="3844349"/>
          </a:xfrm>
          <a:prstGeom prst="rect">
            <a:avLst/>
          </a:prstGeom>
        </p:spPr>
      </p:pic>
    </p:spTree>
    <p:extLst>
      <p:ext uri="{BB962C8B-B14F-4D97-AF65-F5344CB8AC3E}">
        <p14:creationId xmlns:p14="http://schemas.microsoft.com/office/powerpoint/2010/main" val="405084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 A woman in a black dress ">
            <a:extLst>
              <a:ext uri="{FF2B5EF4-FFF2-40B4-BE49-F238E27FC236}">
                <a16:creationId xmlns:a16="http://schemas.microsoft.com/office/drawing/2014/main" id="{08772C92-2ED7-CC4D-3642-B9B866B3E0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7906" y="9117"/>
            <a:ext cx="2746788" cy="3844349"/>
          </a:xfrm>
          <a:prstGeom prst="rect">
            <a:avLst/>
          </a:prstGeom>
        </p:spPr>
      </p:pic>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descr="quote">
            <a:extLst>
              <a:ext uri="{FF2B5EF4-FFF2-40B4-BE49-F238E27FC236}">
                <a16:creationId xmlns:a16="http://schemas.microsoft.com/office/drawing/2014/main" id="{924E3D56-6E17-21FB-17C3-0038062DE736}"/>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432479" y="2816994"/>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Varvara Kozyreva</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630819" y="3527756"/>
            <a:ext cx="2337503" cy="2185214"/>
          </a:xfrm>
          <a:prstGeom prst="rect">
            <a:avLst/>
          </a:prstGeom>
          <a:noFill/>
          <a:ln>
            <a:noFill/>
          </a:ln>
        </p:spPr>
        <p:txBody>
          <a:bodyPr wrap="square" rtlCol="0">
            <a:spAutoFit/>
          </a:bodyPr>
          <a:lstStyle/>
          <a:p>
            <a:r>
              <a:rPr lang="en-US" sz="1600" i="1" dirty="0">
                <a:solidFill>
                  <a:schemeClr val="bg1"/>
                </a:solidFill>
              </a:rPr>
              <a:t>Got a goal? Walk towards it.</a:t>
            </a:r>
          </a:p>
          <a:p>
            <a:r>
              <a:rPr lang="en-US" sz="1600" i="1" dirty="0">
                <a:solidFill>
                  <a:schemeClr val="bg1"/>
                </a:solidFill>
              </a:rPr>
              <a:t>Can’t walk? Crawl towards it.</a:t>
            </a:r>
          </a:p>
          <a:p>
            <a:r>
              <a:rPr lang="en-US" sz="1600" i="1" dirty="0">
                <a:solidFill>
                  <a:schemeClr val="bg1"/>
                </a:solidFill>
              </a:rPr>
              <a:t>Can’t crawl? Lie down and lie towards it.</a:t>
            </a:r>
          </a:p>
          <a:p>
            <a:endParaRPr lang="en-US" sz="1600" i="1" dirty="0">
              <a:solidFill>
                <a:schemeClr val="bg1"/>
              </a:solidFill>
            </a:endParaRPr>
          </a:p>
          <a:p>
            <a:r>
              <a:rPr lang="en-US" sz="1200" i="1" dirty="0">
                <a:solidFill>
                  <a:schemeClr val="bg1"/>
                </a:solidFill>
              </a:rPr>
              <a:t>Internet, possibly paraphrased Dr. Martin Luther King Jr. </a:t>
            </a:r>
          </a:p>
        </p:txBody>
      </p:sp>
      <p:sp>
        <p:nvSpPr>
          <p:cNvPr id="10" name="TextBox 9">
            <a:extLst>
              <a:ext uri="{FF2B5EF4-FFF2-40B4-BE49-F238E27FC236}">
                <a16:creationId xmlns:a16="http://schemas.microsoft.com/office/drawing/2014/main" id="{F931428C-64DD-E657-8543-9476B40CAB09}"/>
              </a:ext>
            </a:extLst>
          </p:cNvPr>
          <p:cNvSpPr txBox="1"/>
          <p:nvPr/>
        </p:nvSpPr>
        <p:spPr>
          <a:xfrm>
            <a:off x="87669" y="5500221"/>
            <a:ext cx="4284841" cy="1126462"/>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lnSpc>
                <a:spcPct val="90000"/>
              </a:lnSpc>
              <a:buClr>
                <a:srgbClr val="4696D2"/>
              </a:buClr>
              <a:buFont typeface="Arial" panose="020B0604020202020204" pitchFamily="34" charset="0"/>
              <a:buChar char="•"/>
            </a:pPr>
            <a:r>
              <a:rPr lang="en-US" sz="1200" dirty="0">
                <a:solidFill>
                  <a:schemeClr val="tx1"/>
                </a:solidFill>
                <a:latin typeface="+mj-lt"/>
              </a:rPr>
              <a:t>Supervision and administrative support for clinical laboratory testing.</a:t>
            </a:r>
          </a:p>
          <a:p>
            <a:pPr marL="285750" indent="-285750">
              <a:lnSpc>
                <a:spcPct val="90000"/>
              </a:lnSpc>
              <a:buClr>
                <a:srgbClr val="4696D2"/>
              </a:buClr>
              <a:buFont typeface="Arial" panose="020B0604020202020204" pitchFamily="34" charset="0"/>
              <a:buChar char="•"/>
            </a:pPr>
            <a:r>
              <a:rPr lang="en-US" sz="1200" dirty="0">
                <a:solidFill>
                  <a:schemeClr val="tx1"/>
                </a:solidFill>
                <a:latin typeface="+mj-lt"/>
              </a:rPr>
              <a:t>Scientific guidance for troubleshooting of high-complexity testing, test development, and validation.</a:t>
            </a:r>
          </a:p>
          <a:p>
            <a:pPr marL="285750" indent="-285750">
              <a:buClr>
                <a:srgbClr val="4696D2"/>
              </a:buClr>
              <a:buFont typeface="Arial" panose="020B0604020202020204" pitchFamily="34" charset="0"/>
              <a:buChar char="•"/>
            </a:pPr>
            <a:r>
              <a:rPr lang="en-US" sz="1200" dirty="0">
                <a:solidFill>
                  <a:schemeClr val="tx1"/>
                </a:solidFill>
                <a:latin typeface="+mj-lt"/>
              </a:rPr>
              <a:t>Regulatory compliance.</a:t>
            </a:r>
          </a:p>
        </p:txBody>
      </p:sp>
      <p:sp>
        <p:nvSpPr>
          <p:cNvPr id="24" name="TextBox 23">
            <a:extLst>
              <a:ext uri="{FF2B5EF4-FFF2-40B4-BE49-F238E27FC236}">
                <a16:creationId xmlns:a16="http://schemas.microsoft.com/office/drawing/2014/main" id="{0C83EFAD-B2D5-4FA5-A219-CDA5C3862EBB}"/>
              </a:ext>
            </a:extLst>
          </p:cNvPr>
          <p:cNvSpPr txBox="1"/>
          <p:nvPr/>
        </p:nvSpPr>
        <p:spPr>
          <a:xfrm>
            <a:off x="87669" y="1584105"/>
            <a:ext cx="4303143" cy="941796"/>
          </a:xfrm>
          <a:prstGeom prst="rect">
            <a:avLst/>
          </a:prstGeom>
          <a:noFill/>
          <a:ln>
            <a:noFill/>
          </a:ln>
        </p:spPr>
        <p:txBody>
          <a:bodyPr wrap="square" rtlCol="0">
            <a:spAutoFit/>
          </a:bodyPr>
          <a:lstStyle/>
          <a:p>
            <a:r>
              <a:rPr lang="en-US" sz="1200" b="1" dirty="0">
                <a:solidFill>
                  <a:srgbClr val="00A996"/>
                </a:solidFill>
                <a:latin typeface="+mj-lt"/>
              </a:rPr>
              <a:t>EDUCATION</a:t>
            </a:r>
          </a:p>
          <a:p>
            <a:pPr>
              <a:lnSpc>
                <a:spcPct val="90000"/>
              </a:lnSpc>
            </a:pPr>
            <a:r>
              <a:rPr lang="en-US" sz="1200" b="1" dirty="0">
                <a:solidFill>
                  <a:schemeClr val="tx1"/>
                </a:solidFill>
                <a:latin typeface="+mj-lt"/>
              </a:rPr>
              <a:t>BS</a:t>
            </a:r>
            <a:r>
              <a:rPr lang="en-US" sz="1200" dirty="0">
                <a:solidFill>
                  <a:schemeClr val="tx1"/>
                </a:solidFill>
                <a:latin typeface="+mj-lt"/>
              </a:rPr>
              <a:t>, Biology Department (Biochemistry &amp; Biophysics), Saratov State University, Russia</a:t>
            </a:r>
          </a:p>
          <a:p>
            <a:pPr>
              <a:lnSpc>
                <a:spcPct val="90000"/>
              </a:lnSpc>
            </a:pPr>
            <a:r>
              <a:rPr lang="en-US" sz="1200" b="1" dirty="0">
                <a:solidFill>
                  <a:schemeClr val="tx1"/>
                </a:solidFill>
                <a:latin typeface="+mj-lt"/>
              </a:rPr>
              <a:t>PhD</a:t>
            </a:r>
            <a:r>
              <a:rPr lang="en-US" sz="1200" dirty="0">
                <a:solidFill>
                  <a:schemeClr val="tx1"/>
                </a:solidFill>
                <a:latin typeface="+mj-lt"/>
              </a:rPr>
              <a:t>, Microbiology, Smolensk State Medical Academy, Russia</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784540" cy="369332"/>
          </a:xfrm>
          <a:prstGeom prst="rect">
            <a:avLst/>
          </a:prstGeom>
          <a:noFill/>
          <a:ln>
            <a:noFill/>
          </a:ln>
        </p:spPr>
        <p:txBody>
          <a:bodyPr wrap="square" rtlCol="0">
            <a:spAutoFit/>
          </a:bodyPr>
          <a:lstStyle/>
          <a:p>
            <a:r>
              <a:rPr lang="nn-NO" sz="1800" dirty="0">
                <a:solidFill>
                  <a:schemeClr val="bg1"/>
                </a:solidFill>
              </a:rPr>
              <a:t>PhD, PHM-CA(ABB), HCLD(ABB) </a:t>
            </a:r>
            <a:endParaRPr lang="en-US" sz="1800" dirty="0">
              <a:solidFill>
                <a:schemeClr val="bg1"/>
              </a:solidFill>
            </a:endParaRPr>
          </a:p>
        </p:txBody>
      </p:sp>
      <p:sp>
        <p:nvSpPr>
          <p:cNvPr id="22" name="Rectangle 21">
            <a:extLst>
              <a:ext uri="{FF2B5EF4-FFF2-40B4-BE49-F238E27FC236}">
                <a16:creationId xmlns:a16="http://schemas.microsoft.com/office/drawing/2014/main" id="{ACBE11BE-E6B9-1745-F8BB-90128AA28ED1}"/>
              </a:ext>
              <a:ext uri="{C183D7F6-B498-43B3-948B-1728B52AA6E4}">
                <adec:decorative xmlns:adec="http://schemas.microsoft.com/office/drawing/2017/decorative" val="1"/>
              </a:ext>
            </a:extLst>
          </p:cNvPr>
          <p:cNvSpPr/>
          <p:nvPr/>
        </p:nvSpPr>
        <p:spPr>
          <a:xfrm>
            <a:off x="-22829" y="2497998"/>
            <a:ext cx="4303142" cy="2975151"/>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094727" y="2880014"/>
            <a:ext cx="3101801" cy="397032"/>
          </a:xfrm>
          <a:prstGeom prst="rect">
            <a:avLst/>
          </a:prstGeom>
          <a:noFill/>
          <a:ln>
            <a:noFill/>
          </a:ln>
        </p:spPr>
        <p:txBody>
          <a:bodyPr wrap="square" rtlCol="0">
            <a:spAutoFit/>
          </a:bodyPr>
          <a:lstStyle/>
          <a:p>
            <a:pPr>
              <a:lnSpc>
                <a:spcPct val="90000"/>
              </a:lnSpc>
            </a:pPr>
            <a:r>
              <a:rPr lang="en-US" sz="1100" b="1" dirty="0">
                <a:solidFill>
                  <a:schemeClr val="bg1"/>
                </a:solidFill>
                <a:latin typeface="+mj-lt"/>
              </a:rPr>
              <a:t>Section Chief, </a:t>
            </a:r>
            <a:r>
              <a:rPr lang="en-US" sz="1100" dirty="0">
                <a:solidFill>
                  <a:schemeClr val="bg1"/>
                </a:solidFill>
                <a:latin typeface="+mj-lt"/>
              </a:rPr>
              <a:t>Mycobacterial, Mycotic, and Parasitic Diseases Section; CDPH</a:t>
            </a:r>
          </a:p>
        </p:txBody>
      </p:sp>
      <p:sp>
        <p:nvSpPr>
          <p:cNvPr id="8" name="TextBox 7">
            <a:extLst>
              <a:ext uri="{FF2B5EF4-FFF2-40B4-BE49-F238E27FC236}">
                <a16:creationId xmlns:a16="http://schemas.microsoft.com/office/drawing/2014/main" id="{4F9B1A0C-0D9C-3E50-4C31-49A6FCBB7CEA}"/>
              </a:ext>
            </a:extLst>
          </p:cNvPr>
          <p:cNvSpPr txBox="1"/>
          <p:nvPr/>
        </p:nvSpPr>
        <p:spPr>
          <a:xfrm>
            <a:off x="1067923" y="3662226"/>
            <a:ext cx="3256403" cy="397032"/>
          </a:xfrm>
          <a:prstGeom prst="rect">
            <a:avLst/>
          </a:prstGeom>
          <a:noFill/>
          <a:ln>
            <a:noFill/>
          </a:ln>
        </p:spPr>
        <p:txBody>
          <a:bodyPr wrap="square" rtlCol="0">
            <a:spAutoFit/>
          </a:bodyPr>
          <a:lstStyle/>
          <a:p>
            <a:pPr>
              <a:lnSpc>
                <a:spcPct val="90000"/>
              </a:lnSpc>
            </a:pPr>
            <a:r>
              <a:rPr lang="en-US" sz="1100" b="1" dirty="0">
                <a:solidFill>
                  <a:schemeClr val="bg1"/>
                </a:solidFill>
                <a:latin typeface="+mj-lt"/>
              </a:rPr>
              <a:t>Research Scientist III, </a:t>
            </a:r>
            <a:r>
              <a:rPr lang="en-US" sz="1100" dirty="0">
                <a:solidFill>
                  <a:schemeClr val="bg1"/>
                </a:solidFill>
                <a:latin typeface="+mj-lt"/>
              </a:rPr>
              <a:t>Whole Genome Sequencing Core Laboratory; CPDH</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082765" y="4288214"/>
            <a:ext cx="3101801" cy="397032"/>
          </a:xfrm>
          <a:prstGeom prst="rect">
            <a:avLst/>
          </a:prstGeom>
          <a:noFill/>
          <a:ln>
            <a:noFill/>
          </a:ln>
        </p:spPr>
        <p:txBody>
          <a:bodyPr wrap="square" rtlCol="0">
            <a:spAutoFit/>
          </a:bodyPr>
          <a:lstStyle/>
          <a:p>
            <a:pPr>
              <a:lnSpc>
                <a:spcPct val="90000"/>
              </a:lnSpc>
            </a:pPr>
            <a:r>
              <a:rPr lang="en-US" sz="1100" b="1" dirty="0">
                <a:solidFill>
                  <a:schemeClr val="bg1"/>
                </a:solidFill>
                <a:latin typeface="+mj-lt"/>
              </a:rPr>
              <a:t>Postdoctoral Fellow, </a:t>
            </a:r>
            <a:r>
              <a:rPr lang="en-US" sz="1100" dirty="0">
                <a:solidFill>
                  <a:schemeClr val="bg1"/>
                </a:solidFill>
                <a:latin typeface="+mj-lt"/>
              </a:rPr>
              <a:t>Biochemistry Department/Cancer Center; WVU</a:t>
            </a:r>
          </a:p>
        </p:txBody>
      </p:sp>
      <p:sp>
        <p:nvSpPr>
          <p:cNvPr id="14" name="TextBox 13">
            <a:extLst>
              <a:ext uri="{FF2B5EF4-FFF2-40B4-BE49-F238E27FC236}">
                <a16:creationId xmlns:a16="http://schemas.microsoft.com/office/drawing/2014/main" id="{6D373975-B778-9CB9-0ACF-6C3036FD16EE}"/>
              </a:ext>
            </a:extLst>
          </p:cNvPr>
          <p:cNvSpPr txBox="1"/>
          <p:nvPr/>
        </p:nvSpPr>
        <p:spPr>
          <a:xfrm>
            <a:off x="135019" y="2847828"/>
            <a:ext cx="906820" cy="261610"/>
          </a:xfrm>
          <a:prstGeom prst="rect">
            <a:avLst/>
          </a:prstGeom>
          <a:noFill/>
          <a:ln>
            <a:noFill/>
          </a:ln>
        </p:spPr>
        <p:txBody>
          <a:bodyPr wrap="square" rtlCol="0">
            <a:spAutoFit/>
          </a:bodyPr>
          <a:lstStyle/>
          <a:p>
            <a:r>
              <a:rPr lang="en-US" sz="1100" b="1" dirty="0">
                <a:solidFill>
                  <a:schemeClr val="bg1"/>
                </a:solidFill>
                <a:latin typeface="+mj-lt"/>
              </a:rPr>
              <a:t>2021-now</a:t>
            </a:r>
          </a:p>
        </p:txBody>
      </p:sp>
      <p:sp>
        <p:nvSpPr>
          <p:cNvPr id="19" name="TextBox 18">
            <a:extLst>
              <a:ext uri="{FF2B5EF4-FFF2-40B4-BE49-F238E27FC236}">
                <a16:creationId xmlns:a16="http://schemas.microsoft.com/office/drawing/2014/main" id="{72F49081-6909-17C2-E0E5-8C8D80506EB5}"/>
              </a:ext>
            </a:extLst>
          </p:cNvPr>
          <p:cNvSpPr txBox="1"/>
          <p:nvPr/>
        </p:nvSpPr>
        <p:spPr>
          <a:xfrm>
            <a:off x="122912" y="3642650"/>
            <a:ext cx="1055705" cy="261610"/>
          </a:xfrm>
          <a:prstGeom prst="rect">
            <a:avLst/>
          </a:prstGeom>
          <a:noFill/>
          <a:ln>
            <a:noFill/>
          </a:ln>
        </p:spPr>
        <p:txBody>
          <a:bodyPr wrap="square" rtlCol="0">
            <a:spAutoFit/>
          </a:bodyPr>
          <a:lstStyle/>
          <a:p>
            <a:r>
              <a:rPr lang="en-US" sz="1100" b="1" dirty="0">
                <a:solidFill>
                  <a:schemeClr val="bg1"/>
                </a:solidFill>
                <a:latin typeface="+mj-lt"/>
              </a:rPr>
              <a:t>2014-2016</a:t>
            </a:r>
          </a:p>
        </p:txBody>
      </p:sp>
      <p:sp>
        <p:nvSpPr>
          <p:cNvPr id="20" name="TextBox 19">
            <a:extLst>
              <a:ext uri="{FF2B5EF4-FFF2-40B4-BE49-F238E27FC236}">
                <a16:creationId xmlns:a16="http://schemas.microsoft.com/office/drawing/2014/main" id="{B1056D62-1579-EA2C-1503-02B33F664ABA}"/>
              </a:ext>
            </a:extLst>
          </p:cNvPr>
          <p:cNvSpPr txBox="1"/>
          <p:nvPr/>
        </p:nvSpPr>
        <p:spPr>
          <a:xfrm>
            <a:off x="137855" y="4272342"/>
            <a:ext cx="1192209" cy="261610"/>
          </a:xfrm>
          <a:prstGeom prst="rect">
            <a:avLst/>
          </a:prstGeom>
          <a:noFill/>
          <a:ln>
            <a:noFill/>
          </a:ln>
        </p:spPr>
        <p:txBody>
          <a:bodyPr wrap="square" rtlCol="0">
            <a:spAutoFit/>
          </a:bodyPr>
          <a:lstStyle/>
          <a:p>
            <a:r>
              <a:rPr lang="en-US" sz="1100" b="1" dirty="0">
                <a:solidFill>
                  <a:schemeClr val="bg1"/>
                </a:solidFill>
                <a:latin typeface="+mj-lt"/>
              </a:rPr>
              <a:t>2012-2014</a:t>
            </a:r>
          </a:p>
        </p:txBody>
      </p:sp>
      <p:sp>
        <p:nvSpPr>
          <p:cNvPr id="9" name="TextBox 8">
            <a:extLst>
              <a:ext uri="{FF2B5EF4-FFF2-40B4-BE49-F238E27FC236}">
                <a16:creationId xmlns:a16="http://schemas.microsoft.com/office/drawing/2014/main" id="{33A2279F-0F7F-3520-487F-D5EA2828B537}"/>
              </a:ext>
            </a:extLst>
          </p:cNvPr>
          <p:cNvSpPr txBox="1"/>
          <p:nvPr/>
        </p:nvSpPr>
        <p:spPr>
          <a:xfrm>
            <a:off x="142801" y="3254320"/>
            <a:ext cx="925122" cy="261610"/>
          </a:xfrm>
          <a:prstGeom prst="rect">
            <a:avLst/>
          </a:prstGeom>
          <a:noFill/>
          <a:ln>
            <a:noFill/>
          </a:ln>
        </p:spPr>
        <p:txBody>
          <a:bodyPr wrap="square" rtlCol="0">
            <a:spAutoFit/>
          </a:bodyPr>
          <a:lstStyle/>
          <a:p>
            <a:r>
              <a:rPr lang="en-US" sz="1100" b="1" dirty="0">
                <a:solidFill>
                  <a:schemeClr val="bg1"/>
                </a:solidFill>
                <a:latin typeface="+mj-lt"/>
              </a:rPr>
              <a:t>2016-2021</a:t>
            </a:r>
          </a:p>
        </p:txBody>
      </p:sp>
      <p:sp>
        <p:nvSpPr>
          <p:cNvPr id="11" name="TextBox 10">
            <a:extLst>
              <a:ext uri="{FF2B5EF4-FFF2-40B4-BE49-F238E27FC236}">
                <a16:creationId xmlns:a16="http://schemas.microsoft.com/office/drawing/2014/main" id="{8307412B-0E1A-F635-AA6B-C145333C6563}"/>
              </a:ext>
            </a:extLst>
          </p:cNvPr>
          <p:cNvSpPr txBox="1"/>
          <p:nvPr/>
        </p:nvSpPr>
        <p:spPr>
          <a:xfrm>
            <a:off x="4522666" y="3355224"/>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15691" y="159322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58411" y="4724579"/>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508289" y="5861723"/>
            <a:ext cx="1630746" cy="923330"/>
          </a:xfrm>
          <a:prstGeom prst="rect">
            <a:avLst/>
          </a:prstGeom>
          <a:noFill/>
          <a:ln>
            <a:noFill/>
          </a:ln>
        </p:spPr>
        <p:txBody>
          <a:bodyPr wrap="square" lIns="91440" tIns="45720" rIns="91440" bIns="45720" rtlCol="0" anchor="t">
            <a:spAutoFit/>
          </a:bodyPr>
          <a:lstStyle/>
          <a:p>
            <a:pPr>
              <a:lnSpc>
                <a:spcPct val="90000"/>
              </a:lnSpc>
            </a:pPr>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44579" y="1573525"/>
            <a:ext cx="3100633" cy="1809726"/>
          </a:xfrm>
          <a:prstGeom prst="rect">
            <a:avLst/>
          </a:prstGeom>
          <a:noFill/>
          <a:ln>
            <a:noFill/>
          </a:ln>
        </p:spPr>
        <p:txBody>
          <a:bodyPr wrap="square" rtlCol="0">
            <a:spAutoFit/>
          </a:bodyPr>
          <a:lstStyle/>
          <a:p>
            <a:pPr marL="285750" indent="-285750">
              <a:lnSpc>
                <a:spcPct val="90000"/>
              </a:lnSpc>
              <a:buClr>
                <a:srgbClr val="4696D2"/>
              </a:buClr>
              <a:buFont typeface="Arial" panose="020B0604020202020204" pitchFamily="34" charset="0"/>
              <a:buChar char="•"/>
            </a:pPr>
            <a:r>
              <a:rPr lang="en-US" sz="1200" dirty="0"/>
              <a:t>Validating whole-genome sequencing (WGS) as the first PHL in the US to offer a </a:t>
            </a:r>
            <a:r>
              <a:rPr lang="en-US" sz="1200" dirty="0">
                <a:hlinkClick r:id="rId4"/>
              </a:rPr>
              <a:t>broad microbiological CLIA-compliant WGS assay </a:t>
            </a:r>
            <a:r>
              <a:rPr lang="en-US" sz="1200" dirty="0"/>
              <a:t>(03/2016). </a:t>
            </a:r>
          </a:p>
          <a:p>
            <a:pPr marL="285750" indent="-285750">
              <a:buClr>
                <a:srgbClr val="4696D2"/>
              </a:buClr>
              <a:buFont typeface="Arial" panose="020B0604020202020204" pitchFamily="34" charset="0"/>
              <a:buChar char="•"/>
            </a:pPr>
            <a:r>
              <a:rPr lang="en-US" sz="1200" dirty="0"/>
              <a:t>Giving keynote talk at ASM NGS 2018.</a:t>
            </a:r>
          </a:p>
          <a:p>
            <a:pPr marL="285750" indent="-285750">
              <a:buClr>
                <a:srgbClr val="4696D2"/>
              </a:buClr>
              <a:buFont typeface="Arial" panose="020B0604020202020204" pitchFamily="34" charset="0"/>
              <a:buChar char="•"/>
            </a:pPr>
            <a:r>
              <a:rPr lang="en-US" sz="1200" dirty="0"/>
              <a:t>Rotating across local PHLs during CA PH Microbiologist (PHM) training.</a:t>
            </a:r>
          </a:p>
          <a:p>
            <a:pPr marL="285750" indent="-285750">
              <a:lnSpc>
                <a:spcPct val="90000"/>
              </a:lnSpc>
              <a:buClr>
                <a:srgbClr val="4696D2"/>
              </a:buClr>
              <a:buFont typeface="Arial" panose="020B0604020202020204" pitchFamily="34" charset="0"/>
              <a:buChar char="•"/>
            </a:pPr>
            <a:r>
              <a:rPr lang="en-US" sz="1200" dirty="0"/>
              <a:t>Going on a ride with a social worker administering TB Directly Observed Therapy to the underserved population</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53943" y="3357941"/>
            <a:ext cx="2996573" cy="1329595"/>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Participation in APHL committees.</a:t>
            </a:r>
          </a:p>
          <a:p>
            <a:pPr marL="285750" indent="-285750">
              <a:buClr>
                <a:srgbClr val="4696D2"/>
              </a:buClr>
              <a:buFont typeface="Arial" panose="020B0604020202020204" pitchFamily="34" charset="0"/>
              <a:buChar char="•"/>
            </a:pPr>
            <a:r>
              <a:rPr lang="en-US" sz="1200" dirty="0"/>
              <a:t>Hosting fellows and student interns.</a:t>
            </a:r>
          </a:p>
          <a:p>
            <a:pPr marL="285750" indent="-285750">
              <a:lnSpc>
                <a:spcPct val="90000"/>
              </a:lnSpc>
              <a:buClr>
                <a:srgbClr val="4696D2"/>
              </a:buClr>
              <a:buFont typeface="Arial" panose="020B0604020202020204" pitchFamily="34" charset="0"/>
              <a:buChar char="•"/>
            </a:pPr>
            <a:r>
              <a:rPr lang="en-US" sz="1200" dirty="0"/>
              <a:t>Giving annual lectures at the </a:t>
            </a:r>
            <a:r>
              <a:rPr lang="en-US" sz="1200" dirty="0">
                <a:hlinkClick r:id="rId5"/>
              </a:rPr>
              <a:t>Curry International Tuberculosis Center </a:t>
            </a:r>
            <a:r>
              <a:rPr lang="en-US" sz="1200" dirty="0"/>
              <a:t>for clinicians and TB program managers.</a:t>
            </a:r>
          </a:p>
          <a:p>
            <a:pPr marL="285750" indent="-285750">
              <a:lnSpc>
                <a:spcPct val="90000"/>
              </a:lnSpc>
              <a:buClr>
                <a:srgbClr val="4696D2"/>
              </a:buClr>
              <a:buFont typeface="Arial" panose="020B0604020202020204" pitchFamily="34" charset="0"/>
              <a:buChar char="•"/>
            </a:pPr>
            <a:r>
              <a:rPr lang="en-US" sz="1200" dirty="0"/>
              <a:t>Collaborating with academic researchers.</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710335"/>
            <a:ext cx="2884336" cy="1126462"/>
          </a:xfrm>
          <a:prstGeom prst="rect">
            <a:avLst/>
          </a:prstGeom>
          <a:noFill/>
          <a:ln>
            <a:noFill/>
          </a:ln>
        </p:spPr>
        <p:txBody>
          <a:bodyPr wrap="square" rtlCol="0">
            <a:spAutoFit/>
          </a:bodyPr>
          <a:lstStyle/>
          <a:p>
            <a:pPr marL="285750" indent="-285750">
              <a:lnSpc>
                <a:spcPct val="90000"/>
              </a:lnSpc>
              <a:buClr>
                <a:srgbClr val="4696D2"/>
              </a:buClr>
              <a:buFont typeface="Arial" panose="020B0604020202020204" pitchFamily="34" charset="0"/>
              <a:buChar char="•"/>
            </a:pPr>
            <a:r>
              <a:rPr lang="en-US" sz="1200" dirty="0">
                <a:hlinkClick r:id="rId6"/>
              </a:rPr>
              <a:t>APHL Public Heal​</a:t>
            </a:r>
            <a:r>
              <a:rPr lang="en-US" sz="1200" dirty="0" err="1">
                <a:hlinkClick r:id="rId6"/>
              </a:rPr>
              <a:t>th</a:t>
            </a:r>
            <a:r>
              <a:rPr lang="en-US" sz="1200" dirty="0">
                <a:hlinkClick r:id="rId6"/>
              </a:rPr>
              <a:t> Laboratory Fellowship Program</a:t>
            </a:r>
            <a:endParaRPr lang="en-US" sz="1200" dirty="0"/>
          </a:p>
          <a:p>
            <a:pPr marL="285750" indent="-285750">
              <a:lnSpc>
                <a:spcPct val="90000"/>
              </a:lnSpc>
              <a:buClr>
                <a:srgbClr val="4696D2"/>
              </a:buClr>
              <a:buFont typeface="Arial" panose="020B0604020202020204" pitchFamily="34" charset="0"/>
              <a:buChar char="•"/>
            </a:pPr>
            <a:r>
              <a:rPr lang="en-US" sz="1200" dirty="0">
                <a:hlinkClick r:id="rId7"/>
              </a:rPr>
              <a:t>California Public Health Microbiologist certification training</a:t>
            </a:r>
            <a:endParaRPr lang="en-US" sz="1200" dirty="0"/>
          </a:p>
          <a:p>
            <a:pPr marL="285750" indent="-285750">
              <a:lnSpc>
                <a:spcPct val="90000"/>
              </a:lnSpc>
              <a:buClr>
                <a:srgbClr val="4696D2"/>
              </a:buClr>
              <a:buFont typeface="Arial" panose="020B0604020202020204" pitchFamily="34" charset="0"/>
              <a:buChar char="•"/>
            </a:pPr>
            <a:r>
              <a:rPr lang="en-US" sz="1200" dirty="0">
                <a:hlinkClick r:id="rId8"/>
              </a:rPr>
              <a:t>APHL's Board Certification Exam Boot Camp</a:t>
            </a: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69278" y="6000223"/>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Communication</a:t>
            </a:r>
          </a:p>
          <a:p>
            <a:pPr marL="285750" indent="-285750">
              <a:buClr>
                <a:srgbClr val="4696D2"/>
              </a:buClr>
              <a:buFont typeface="Arial" panose="020B0604020202020204" pitchFamily="34" charset="0"/>
              <a:buChar char="•"/>
            </a:pPr>
            <a:r>
              <a:rPr lang="en-US" sz="1200" dirty="0"/>
              <a:t>Prioritization &amp; time management</a:t>
            </a:r>
          </a:p>
          <a:p>
            <a:pPr marL="285750" indent="-285750">
              <a:buClr>
                <a:srgbClr val="4696D2"/>
              </a:buClr>
              <a:buFont typeface="Arial" panose="020B0604020202020204" pitchFamily="34" charset="0"/>
              <a:buChar char="•"/>
            </a:pPr>
            <a:r>
              <a:rPr lang="en-US" sz="1200" dirty="0"/>
              <a:t>Resourcefulness </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10804" y="3356825"/>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681697"/>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6111" y="580841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9">
            <a:alphaModFix/>
          </a:blip>
          <a:srcRect/>
          <a:stretch/>
        </p:blipFill>
        <p:spPr>
          <a:xfrm>
            <a:off x="9816750" y="6082301"/>
            <a:ext cx="2014988" cy="482176"/>
          </a:xfrm>
          <a:prstGeom prst="rect">
            <a:avLst/>
          </a:prstGeom>
          <a:noFill/>
          <a:ln>
            <a:noFill/>
          </a:ln>
        </p:spPr>
      </p:pic>
      <p:sp>
        <p:nvSpPr>
          <p:cNvPr id="16" name="TextBox 15">
            <a:extLst>
              <a:ext uri="{FF2B5EF4-FFF2-40B4-BE49-F238E27FC236}">
                <a16:creationId xmlns:a16="http://schemas.microsoft.com/office/drawing/2014/main" id="{939EF357-D252-3643-0554-7931C34FA77A}"/>
              </a:ext>
            </a:extLst>
          </p:cNvPr>
          <p:cNvSpPr txBox="1"/>
          <p:nvPr/>
        </p:nvSpPr>
        <p:spPr>
          <a:xfrm>
            <a:off x="-198" y="2497536"/>
            <a:ext cx="3799017" cy="430887"/>
          </a:xfrm>
          <a:prstGeom prst="rect">
            <a:avLst/>
          </a:prstGeom>
          <a:noFill/>
        </p:spPr>
        <p:txBody>
          <a:bodyPr wrap="square">
            <a:spAutoFit/>
          </a:bodyPr>
          <a:lstStyle/>
          <a:p>
            <a:r>
              <a:rPr lang="en-US" sz="1100" b="1" dirty="0">
                <a:solidFill>
                  <a:schemeClr val="bg1"/>
                </a:solidFill>
                <a:latin typeface="+mj-lt"/>
              </a:rPr>
              <a:t>California Department of Public Health (CDPH), Richmond, CA, US:</a:t>
            </a:r>
            <a:endParaRPr lang="en-US" sz="1100" b="1" dirty="0"/>
          </a:p>
        </p:txBody>
      </p:sp>
      <p:sp>
        <p:nvSpPr>
          <p:cNvPr id="33" name="TextBox 32">
            <a:extLst>
              <a:ext uri="{FF2B5EF4-FFF2-40B4-BE49-F238E27FC236}">
                <a16:creationId xmlns:a16="http://schemas.microsoft.com/office/drawing/2014/main" id="{0C42DA2B-F29F-C21D-16BD-236C2EE13CB5}"/>
              </a:ext>
            </a:extLst>
          </p:cNvPr>
          <p:cNvSpPr txBox="1"/>
          <p:nvPr/>
        </p:nvSpPr>
        <p:spPr>
          <a:xfrm>
            <a:off x="1059598" y="3266247"/>
            <a:ext cx="3101801" cy="397032"/>
          </a:xfrm>
          <a:prstGeom prst="rect">
            <a:avLst/>
          </a:prstGeom>
          <a:noFill/>
          <a:ln>
            <a:noFill/>
          </a:ln>
        </p:spPr>
        <p:txBody>
          <a:bodyPr wrap="square" rtlCol="0">
            <a:spAutoFit/>
          </a:bodyPr>
          <a:lstStyle/>
          <a:p>
            <a:pPr>
              <a:lnSpc>
                <a:spcPct val="90000"/>
              </a:lnSpc>
            </a:pPr>
            <a:r>
              <a:rPr lang="en-US" sz="1100" b="1" dirty="0">
                <a:solidFill>
                  <a:schemeClr val="bg1"/>
                </a:solidFill>
                <a:latin typeface="+mj-lt"/>
              </a:rPr>
              <a:t>Genotyping Unit Supervisor, </a:t>
            </a:r>
            <a:r>
              <a:rPr lang="en-US" sz="1100" dirty="0">
                <a:solidFill>
                  <a:schemeClr val="bg1"/>
                </a:solidFill>
                <a:latin typeface="+mj-lt"/>
              </a:rPr>
              <a:t>Foodborne and Waterborne Diseases Section; CDPH</a:t>
            </a:r>
          </a:p>
        </p:txBody>
      </p:sp>
      <p:sp>
        <p:nvSpPr>
          <p:cNvPr id="34" name="TextBox 33">
            <a:extLst>
              <a:ext uri="{FF2B5EF4-FFF2-40B4-BE49-F238E27FC236}">
                <a16:creationId xmlns:a16="http://schemas.microsoft.com/office/drawing/2014/main" id="{5B8E45A0-E7FD-131E-BC6D-398E0B1BE752}"/>
              </a:ext>
            </a:extLst>
          </p:cNvPr>
          <p:cNvSpPr txBox="1"/>
          <p:nvPr/>
        </p:nvSpPr>
        <p:spPr>
          <a:xfrm>
            <a:off x="-198" y="4083289"/>
            <a:ext cx="4269110" cy="261610"/>
          </a:xfrm>
          <a:prstGeom prst="rect">
            <a:avLst/>
          </a:prstGeom>
          <a:noFill/>
        </p:spPr>
        <p:txBody>
          <a:bodyPr wrap="square">
            <a:spAutoFit/>
          </a:bodyPr>
          <a:lstStyle/>
          <a:p>
            <a:r>
              <a:rPr lang="en-US" sz="1100" b="1" dirty="0">
                <a:solidFill>
                  <a:schemeClr val="bg1"/>
                </a:solidFill>
                <a:latin typeface="+mj-lt"/>
              </a:rPr>
              <a:t>West Virginia University (WVU), Morgantown, WV, US:</a:t>
            </a:r>
            <a:endParaRPr lang="en-US" sz="1100" b="1" dirty="0"/>
          </a:p>
        </p:txBody>
      </p:sp>
      <p:sp>
        <p:nvSpPr>
          <p:cNvPr id="35" name="TextBox 34">
            <a:extLst>
              <a:ext uri="{FF2B5EF4-FFF2-40B4-BE49-F238E27FC236}">
                <a16:creationId xmlns:a16="http://schemas.microsoft.com/office/drawing/2014/main" id="{8A1CD5DC-5AB4-86AF-C690-FAB42D005B9D}"/>
              </a:ext>
            </a:extLst>
          </p:cNvPr>
          <p:cNvSpPr txBox="1"/>
          <p:nvPr/>
        </p:nvSpPr>
        <p:spPr>
          <a:xfrm>
            <a:off x="5001" y="4671040"/>
            <a:ext cx="4092946" cy="261610"/>
          </a:xfrm>
          <a:prstGeom prst="rect">
            <a:avLst/>
          </a:prstGeom>
          <a:noFill/>
        </p:spPr>
        <p:txBody>
          <a:bodyPr wrap="square">
            <a:spAutoFit/>
          </a:bodyPr>
          <a:lstStyle/>
          <a:p>
            <a:r>
              <a:rPr lang="en-US" sz="1100" b="1" dirty="0">
                <a:solidFill>
                  <a:schemeClr val="bg1"/>
                </a:solidFill>
                <a:latin typeface="+mj-lt"/>
              </a:rPr>
              <a:t>Institute of Antimicrobial Chemotherapy (IAC), Russia: </a:t>
            </a:r>
            <a:endParaRPr lang="en-US" sz="1100" b="1" dirty="0"/>
          </a:p>
        </p:txBody>
      </p:sp>
      <p:sp>
        <p:nvSpPr>
          <p:cNvPr id="37" name="TextBox 36">
            <a:extLst>
              <a:ext uri="{FF2B5EF4-FFF2-40B4-BE49-F238E27FC236}">
                <a16:creationId xmlns:a16="http://schemas.microsoft.com/office/drawing/2014/main" id="{9C3F7B28-0D43-00CB-583A-7FCCE00A2180}"/>
              </a:ext>
            </a:extLst>
          </p:cNvPr>
          <p:cNvSpPr txBox="1"/>
          <p:nvPr/>
        </p:nvSpPr>
        <p:spPr>
          <a:xfrm>
            <a:off x="1082765" y="4876126"/>
            <a:ext cx="3101801" cy="549381"/>
          </a:xfrm>
          <a:prstGeom prst="rect">
            <a:avLst/>
          </a:prstGeom>
          <a:noFill/>
          <a:ln>
            <a:noFill/>
          </a:ln>
        </p:spPr>
        <p:txBody>
          <a:bodyPr wrap="square" rtlCol="0">
            <a:spAutoFit/>
          </a:bodyPr>
          <a:lstStyle/>
          <a:p>
            <a:pPr>
              <a:lnSpc>
                <a:spcPct val="90000"/>
              </a:lnSpc>
            </a:pPr>
            <a:r>
              <a:rPr lang="en-US" sz="1100" b="1" dirty="0">
                <a:solidFill>
                  <a:schemeClr val="bg1"/>
                </a:solidFill>
                <a:latin typeface="+mj-lt"/>
              </a:rPr>
              <a:t>Staff Researcher, </a:t>
            </a:r>
            <a:r>
              <a:rPr lang="en-US" sz="1100" dirty="0">
                <a:solidFill>
                  <a:schemeClr val="bg1"/>
                </a:solidFill>
                <a:latin typeface="+mj-lt"/>
              </a:rPr>
              <a:t>Molecular Mechanisms and Epidemiology of Antimicrobial Resistance Laboratory; IAC </a:t>
            </a:r>
          </a:p>
        </p:txBody>
      </p:sp>
      <p:sp>
        <p:nvSpPr>
          <p:cNvPr id="40" name="TextBox 39">
            <a:extLst>
              <a:ext uri="{FF2B5EF4-FFF2-40B4-BE49-F238E27FC236}">
                <a16:creationId xmlns:a16="http://schemas.microsoft.com/office/drawing/2014/main" id="{3DAE7BB8-5380-07DD-EFE8-BB3C1FA2264C}"/>
              </a:ext>
            </a:extLst>
          </p:cNvPr>
          <p:cNvSpPr txBox="1"/>
          <p:nvPr/>
        </p:nvSpPr>
        <p:spPr>
          <a:xfrm>
            <a:off x="137754" y="4860360"/>
            <a:ext cx="1055705" cy="261610"/>
          </a:xfrm>
          <a:prstGeom prst="rect">
            <a:avLst/>
          </a:prstGeom>
          <a:noFill/>
          <a:ln>
            <a:noFill/>
          </a:ln>
        </p:spPr>
        <p:txBody>
          <a:bodyPr wrap="square" rtlCol="0">
            <a:spAutoFit/>
          </a:bodyPr>
          <a:lstStyle/>
          <a:p>
            <a:r>
              <a:rPr lang="en-US" sz="1100" b="1" dirty="0">
                <a:solidFill>
                  <a:schemeClr val="bg1"/>
                </a:solidFill>
                <a:latin typeface="+mj-lt"/>
              </a:rPr>
              <a:t>2006-2012</a:t>
            </a:r>
          </a:p>
        </p:txBody>
      </p:sp>
    </p:spTree>
    <p:extLst>
      <p:ext uri="{BB962C8B-B14F-4D97-AF65-F5344CB8AC3E}">
        <p14:creationId xmlns:p14="http://schemas.microsoft.com/office/powerpoint/2010/main" val="286910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210340-MT_Executive_Board Meeting_Volunteer Program [54]  -  Read-Onl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c4afd0-9773-4f1f-9ff3-4da1b4bc66ab" xsi:nil="true"/>
    <lcf76f155ced4ddcb4097134ff3c332f xmlns="6ba615c7-e36f-41d7-bc8f-37344f0ff16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725DE2-F52B-4CB9-9FB3-FAD4B7EC2AC0}">
  <ds:schemaRefs>
    <ds:schemaRef ds:uri="http://purl.org/dc/dcmitype/"/>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documentManagement/types"/>
    <ds:schemaRef ds:uri="e3c4afd0-9773-4f1f-9ff3-4da1b4bc66ab"/>
    <ds:schemaRef ds:uri="6ba615c7-e36f-41d7-bc8f-37344f0ff16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46C2BEE-3A45-4B5A-999F-8DFDECA9AD6C}">
  <ds:schemaRefs>
    <ds:schemaRef ds:uri="6ba615c7-e36f-41d7-bc8f-37344f0ff168"/>
    <ds:schemaRef ds:uri="e3c4afd0-9773-4f1f-9ff3-4da1b4bc66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3C16CF-4702-4FF3-AF53-347FB564A6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23-210340-MT_Executive_Board Meeting_Volunteer Program [54]  -  Read-Only</Template>
  <TotalTime>7587</TotalTime>
  <Words>3364</Words>
  <Application>Microsoft Office PowerPoint</Application>
  <PresentationFormat>Widescreen</PresentationFormat>
  <Paragraphs>441</Paragraphs>
  <Slides>38</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Aptos</vt:lpstr>
      <vt:lpstr>Arial</vt:lpstr>
      <vt:lpstr>Calibri</vt:lpstr>
      <vt:lpstr>Open Sans Bold</vt:lpstr>
      <vt:lpstr>Times New Roman</vt:lpstr>
      <vt:lpstr>Wingdings</vt:lpstr>
      <vt:lpstr>23-210340-MT_Executive_Board Meeting_Volunteer Program [54]  -  Read-Only</vt:lpstr>
      <vt:lpstr>23-210340-MT_Executive_Board Meeting_Volunteer Program [54]  -  Read-Only</vt:lpstr>
      <vt:lpstr>23-210340-MT_Executive_Board Meeting_Volunteer Program [54]  -  Read-Only</vt:lpstr>
      <vt:lpstr>International Lab Scientists Practicing in the US Patricia Salazar Uychiat, Varvara Kozyreva, Martin Muganzi, Rex Famitangco, Matthew Schulze        </vt:lpstr>
      <vt:lpstr>  Joseph Baker BA, MS Director of Engagement &amp; Experience​ ASCP Board of Certification</vt:lpstr>
      <vt:lpstr>Funding Statement</vt:lpstr>
      <vt:lpstr>Format of Today’s Session</vt:lpstr>
      <vt:lpstr>What to Expect at Today’s Session</vt:lpstr>
      <vt:lpstr>Patricia Salazar Uychiat MLS(ASCPi)CM Associate Administrator of Laboratory Services,  USC Keck Medicine  </vt:lpstr>
      <vt:lpstr>Patricia Uychiat </vt:lpstr>
      <vt:lpstr>Varvara Kozyreva  PhD, PHM, HCLD(ABB) Section Chief, Mycobacterial, Mycotic, and Parasitic Diseases Section –  Microbial Diseases Laboratory Branch,  California DPH  </vt:lpstr>
      <vt:lpstr>Varvara Kozyreva</vt:lpstr>
      <vt:lpstr>Martin Muganzi MBA, MLS(ASCPi)CM  Laboratory Information Systems Administrator Kingman Regional Medical Center    </vt:lpstr>
      <vt:lpstr>Martin Muganzi</vt:lpstr>
      <vt:lpstr>  Rex Famitangco MS, MASCP, MLS(ASCP)CMQLCCM  Laboratory Administrative Director Morrill County Community Hospital </vt:lpstr>
      <vt:lpstr>Rex F. Famitangco</vt:lpstr>
      <vt:lpstr>Pathways for Foreign Medical Laboratory Professionals to work in the USA</vt:lpstr>
      <vt:lpstr>Disclosure</vt:lpstr>
      <vt:lpstr>H-1B Visa Pathway Overview</vt:lpstr>
      <vt:lpstr>H1-B Visa: Process &amp; Timeline</vt:lpstr>
      <vt:lpstr>EB-3 Visa Pathway</vt:lpstr>
      <vt:lpstr>EB-3 Visa: Process &amp; Timeline</vt:lpstr>
      <vt:lpstr>Credentialing and Certification Requirements</vt:lpstr>
      <vt:lpstr>Workforce Climate</vt:lpstr>
      <vt:lpstr>Key Takeaways for Foreign Lab Professionals</vt:lpstr>
      <vt:lpstr>PAMET-USA Inc. at a Glance</vt:lpstr>
      <vt:lpstr>Supporting Migrant Workers</vt:lpstr>
      <vt:lpstr>Uplifting New Filipino Medical Laboratory Professionals Through Community-Based Transitions</vt:lpstr>
      <vt:lpstr>Uplifting New Filipino Medical Laboratory Professionals Through Community-Based Transitions1</vt:lpstr>
      <vt:lpstr>Your Why, Your Worth</vt:lpstr>
      <vt:lpstr>Immigration Update</vt:lpstr>
      <vt:lpstr>Discussion Overview</vt:lpstr>
      <vt:lpstr>Political Outlook for Legal Immigration</vt:lpstr>
      <vt:lpstr>Legislation </vt:lpstr>
      <vt:lpstr>Key Facts about the H-1B </vt:lpstr>
      <vt:lpstr>VisaScreen</vt:lpstr>
      <vt:lpstr>VisaScreen Requirements for MLSs</vt:lpstr>
      <vt:lpstr>VisaScreen Requirements for MLTs</vt:lpstr>
      <vt:lpstr>Q&amp;A</vt:lpstr>
      <vt:lpstr>CMLE Credit Claiming for Today's Webinar</vt:lpstr>
      <vt:lpstr>Thank you for attending!</vt:lpstr>
    </vt:vector>
  </TitlesOfParts>
  <Company>ASCP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Task Force on Connectivity</dc:title>
  <dc:creator>Beck, Lucy</dc:creator>
  <cp:lastModifiedBy>Jackson, Danielle</cp:lastModifiedBy>
  <cp:revision>55</cp:revision>
  <cp:lastPrinted>2021-05-22T14:22:41Z</cp:lastPrinted>
  <dcterms:created xsi:type="dcterms:W3CDTF">2021-05-10T16:15:42Z</dcterms:created>
  <dcterms:modified xsi:type="dcterms:W3CDTF">2025-07-11T17:45:10Z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0x0101002C4972F345C06D498D7F41780ABCC7E3</vt:lpwstr>
  </property>
  <property fmtid="{D5CDD505-2E9C-101B-9397-08002B2CF9AE}" pid="3" name="MediaServiceImageTags">
    <vt:lpwstr/>
  </property>
</Properties>
</file>