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0" r:id="rId4"/>
    <p:sldMasterId id="2147483660" r:id="rId5"/>
  </p:sldMasterIdLst>
  <p:notesMasterIdLst>
    <p:notesMasterId r:id="rId26"/>
  </p:notesMasterIdLst>
  <p:handoutMasterIdLst>
    <p:handoutMasterId r:id="rId27"/>
  </p:handoutMasterIdLst>
  <p:sldIdLst>
    <p:sldId id="514" r:id="rId6"/>
    <p:sldId id="524" r:id="rId7"/>
    <p:sldId id="515" r:id="rId8"/>
    <p:sldId id="516" r:id="rId9"/>
    <p:sldId id="529" r:id="rId10"/>
    <p:sldId id="522" r:id="rId11"/>
    <p:sldId id="554" r:id="rId12"/>
    <p:sldId id="523" r:id="rId13"/>
    <p:sldId id="558" r:id="rId14"/>
    <p:sldId id="521" r:id="rId15"/>
    <p:sldId id="556" r:id="rId16"/>
    <p:sldId id="519" r:id="rId17"/>
    <p:sldId id="555" r:id="rId18"/>
    <p:sldId id="553" r:id="rId19"/>
    <p:sldId id="557" r:id="rId20"/>
    <p:sldId id="552" r:id="rId21"/>
    <p:sldId id="559" r:id="rId22"/>
    <p:sldId id="513" r:id="rId23"/>
    <p:sldId id="510" r:id="rId24"/>
    <p:sldId id="5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01C377-0952-E593-CD61-FB34A0D95A08}" name="Jackson, Danielle" initials="JD" userId="S::danielle.jackson@ascp.org::3647c53c-ed83-45a6-a5b6-506ebd778c67" providerId="AD"/>
  <p188:author id="{E1293790-DA1C-ABD7-63E3-B5B35392F26C}" name="Basu, Debby" initials="BD" userId="S::debby.basu@ascp.org::5b36a3be-4818-4b0b-a196-fc97d23aa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3"/>
    <a:srgbClr val="004B83"/>
    <a:srgbClr val="25408F"/>
    <a:srgbClr val="4696D2"/>
    <a:srgbClr val="CDB268"/>
    <a:srgbClr val="08132D"/>
    <a:srgbClr val="C8815A"/>
    <a:srgbClr val="452F80"/>
    <a:srgbClr val="C66653"/>
    <a:srgbClr val="403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14" y="10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6/16/2025</a:t>
            </a:fld>
            <a:endParaRPr lang="en-US"/>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Aptos" panose="020B0004020202020204" pitchFamily="34" charset="0"/>
              </a:rPr>
              <a:t> Pre-Webinar Slide Deck Runs: 10:55 – 11:01 am [~6 min]</a:t>
            </a:r>
          </a:p>
          <a:p>
            <a:pPr algn="l" fontAlgn="base"/>
            <a:r>
              <a:rPr lang="en-US" sz="1800" b="0" i="0">
                <a:solidFill>
                  <a:srgbClr val="000000"/>
                </a:solidFill>
                <a:effectLst/>
                <a:latin typeface="Aptos" panose="020B0004020202020204" pitchFamily="34" charset="0"/>
              </a:rPr>
              <a:t>Moderator(s) Introduce Session: 11:01 - 11:05 [~4 min]</a:t>
            </a:r>
          </a:p>
          <a:p>
            <a:pPr algn="l" fontAlgn="base"/>
            <a:r>
              <a:rPr lang="en-US" sz="1800" b="0" i="0">
                <a:solidFill>
                  <a:srgbClr val="000000"/>
                </a:solidFill>
                <a:effectLst/>
                <a:latin typeface="Aptos" panose="020B0004020202020204" pitchFamily="34" charset="0"/>
              </a:rPr>
              <a:t>Career Map Presentations (10-12 min/panelist): 11:05 am- 12:05 pm [~1 hr]</a:t>
            </a:r>
          </a:p>
          <a:p>
            <a:pPr algn="l" fontAlgn="base"/>
            <a:r>
              <a:rPr lang="en-US" sz="1800" b="0" i="0">
                <a:solidFill>
                  <a:srgbClr val="000000"/>
                </a:solidFill>
                <a:effectLst/>
                <a:latin typeface="Aptos" panose="020B0004020202020204" pitchFamily="34" charset="0"/>
              </a:rPr>
              <a:t>Q &amp; A Session: 12:05 - 12:25 pm  [~20 min]</a:t>
            </a:r>
          </a:p>
          <a:p>
            <a:pPr algn="l" fontAlgn="base"/>
            <a:r>
              <a:rPr lang="en-US" sz="1800" b="0" i="0">
                <a:solidFill>
                  <a:srgbClr val="000000"/>
                </a:solidFill>
                <a:effectLst/>
                <a:latin typeface="Aptos" panose="020B0004020202020204" pitchFamily="34" charset="0"/>
              </a:rPr>
              <a:t>Wrap-up: 12:25 – 12:30 pm [~5 min]</a:t>
            </a:r>
          </a:p>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4</a:t>
            </a:fld>
            <a:endParaRPr lang="en-US"/>
          </a:p>
        </p:txBody>
      </p:sp>
    </p:spTree>
    <p:extLst>
      <p:ext uri="{BB962C8B-B14F-4D97-AF65-F5344CB8AC3E}">
        <p14:creationId xmlns:p14="http://schemas.microsoft.com/office/powerpoint/2010/main" val="27228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5</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7</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9</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11</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13</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15</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17</a:t>
            </a:fld>
            <a:endParaRPr lang="en-US"/>
          </a:p>
        </p:txBody>
      </p:sp>
    </p:spTree>
    <p:extLst>
      <p:ext uri="{BB962C8B-B14F-4D97-AF65-F5344CB8AC3E}">
        <p14:creationId xmlns:p14="http://schemas.microsoft.com/office/powerpoint/2010/main" val="1704721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1185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4746" r:id="rId1"/>
    <p:sldLayoutId id="2147484745" r:id="rId2"/>
    <p:sldLayoutId id="2147484869" r:id="rId3"/>
    <p:sldLayoutId id="2147484868" r:id="rId4"/>
    <p:sldLayoutId id="2147483692" r:id="rId5"/>
    <p:sldLayoutId id="2147483661" r:id="rId6"/>
    <p:sldLayoutId id="2147483662" r:id="rId7"/>
    <p:sldLayoutId id="2147483663" r:id="rId8"/>
    <p:sldLayoutId id="2147483691" r:id="rId9"/>
    <p:sldLayoutId id="2147483690" r:id="rId10"/>
    <p:sldLayoutId id="2147483664" r:id="rId11"/>
    <p:sldLayoutId id="2147483665" r:id="rId12"/>
    <p:sldLayoutId id="2147483666" r:id="rId13"/>
    <p:sldLayoutId id="2147483667" r:id="rId14"/>
    <p:sldLayoutId id="2147483669" r:id="rId15"/>
    <p:sldLayoutId id="2147483668" r:id="rId16"/>
    <p:sldLayoutId id="2147483670" r:id="rId17"/>
    <p:sldLayoutId id="214748487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4">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5">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3681" r:id="rId1"/>
    <p:sldLayoutId id="214748368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hyperlink" Target="https://careers.state.gov/career-paths/foreign-service/foreign-service-specialist/regional-medical-laboratory-scientist/" TargetMode="External"/><Relationship Id="rId3" Type="http://schemas.openxmlformats.org/officeDocument/2006/relationships/hyperlink" Target="https://www.labjam.org/event/96083eca-bae0-4949-98d4-083e5d8309bd/summary-1" TargetMode="External"/><Relationship Id="rId7" Type="http://schemas.openxmlformats.org/officeDocument/2006/relationships/hyperlink" Target="https://www.usf.edu/ai-cybersecurity-computing/" TargetMode="External"/><Relationship Id="rId12"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www.americangene.com/" TargetMode="External"/><Relationship Id="rId11" Type="http://schemas.openxmlformats.org/officeDocument/2006/relationships/image" Target="../media/image6.png"/><Relationship Id="rId5" Type="http://schemas.openxmlformats.org/officeDocument/2006/relationships/hyperlink" Target="https://ascls.org/" TargetMode="External"/><Relationship Id="rId10" Type="http://schemas.openxmlformats.org/officeDocument/2006/relationships/hyperlink" Target="https://www.usphs.gov/" TargetMode="External"/><Relationship Id="rId4" Type="http://schemas.openxmlformats.org/officeDocument/2006/relationships/hyperlink" Target="https://www.safmls.org/" TargetMode="External"/><Relationship Id="rId9" Type="http://schemas.openxmlformats.org/officeDocument/2006/relationships/hyperlink" Target="https://www.cdc.gov/global-health/about/our-impact.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ascp.org/membership-resources/get-involved/councils-committees/council-of-laboratory-professionals" TargetMode="External"/><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hyperlink" Target="https://www.ascp.org/membership-resources/get-involved/councils-committees/council-of-laboratory-management---administration" TargetMode="External"/><Relationship Id="rId5" Type="http://schemas.openxmlformats.org/officeDocument/2006/relationships/hyperlink" Target="https://www.ascp.org/membership-resources/get-involved/ambassadors?srsltid=AfmBOorbILjpPukT1jyp70c8C4H2XxVX-0xzcEediz_cLZvXoyIdZ1jA" TargetMode="External"/><Relationship Id="rId10" Type="http://schemas.openxmlformats.org/officeDocument/2006/relationships/image" Target="../media/image28.jpeg"/><Relationship Id="rId4" Type="http://schemas.openxmlformats.org/officeDocument/2006/relationships/hyperlink" Target="https://www.cap.org/laboratory-improvement/proficiency-testing" TargetMode="External"/><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ache.org/fache" TargetMode="Externa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hyperlink" Target="https://cghe.usuhs.edu/" TargetMode="External"/><Relationship Id="rId4" Type="http://schemas.openxmlformats.org/officeDocument/2006/relationships/hyperlink" Target="https://executiveonline.carey.jhu.edu/strategic-healthcare-leadership-program?utm_source=Google&amp;utm_network=g&amp;utm_medium=c&amp;utm_term=johns%20hopkins%20leadership%20program&amp;utm_location=9021710&amp;utm_campaign_id=20382352471&amp;utm_adset_id=151931627432&amp;utm_ad_id=747769791286&amp;utm_campaign=&amp;utm_adgroup=&amp;gad_source=1&amp;gad_campaignid=20382352471&amp;gbraid=0AAAAADDa9X2SpFmnuQLNnrMYpsJ-NT8A0&amp;gclid=Cj0KCQjwjJrCBhCXARIsAI5x66VjfelqiGq4K-FSPmgz0IJIEHK7xzvHMYvzPWjl9-ANp_sxEttmzBsaAkc3EALw_wcB" TargetMode="External"/><Relationship Id="rId9"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asm.org/podcasts/mtm/episodes/rabies-the-diabolical-virus-with-many-symptoms-and" TargetMode="External"/><Relationship Id="rId13" Type="http://schemas.openxmlformats.org/officeDocument/2006/relationships/hyperlink" Target="https://asm.org/browse-by-content-type/fellowship" TargetMode="External"/><Relationship Id="rId18" Type="http://schemas.openxmlformats.org/officeDocument/2006/relationships/image" Target="../media/image31.jpeg"/><Relationship Id="rId26" Type="http://schemas.openxmlformats.org/officeDocument/2006/relationships/image" Target="../media/image35.png"/><Relationship Id="rId3" Type="http://schemas.openxmlformats.org/officeDocument/2006/relationships/hyperlink" Target="https://asm.org/biographies/rodney-rohde" TargetMode="External"/><Relationship Id="rId21" Type="http://schemas.openxmlformats.org/officeDocument/2006/relationships/hyperlink" Target="https://nam04.safelinks.protection.outlook.com/?url=https%3A%2F%2Fwww.youtube.com%2Fchannel%2FUCtWrOlPkjfLm2_i1G3ZVWBg&amp;data=04%7C01%7Crrohde%40txstate.edu%7Ccc13ef9afbc3483a941708d9dc58e29f%7Cb19c134a14c94d4caf65c420f94c8cbb%7C0%7C0%7C637783096579747604%7CUnknown%7CTWFpbGZsb3d8eyJWIjoiMC4wLjAwMDAiLCJQIjoiV2luMzIiLCJBTiI6Ik1haWwiLCJXVCI6Mn0%3D%7C3000&amp;sdata=L5sQdOGGz4j2ajeZ94FYgzw37QEnlrFc1KM2ysqSyNw%3D&amp;reserved=0" TargetMode="External"/><Relationship Id="rId7" Type="http://schemas.openxmlformats.org/officeDocument/2006/relationships/hyperlink" Target="https://www.ascp.org/content/board-of-certification?srsltid=AfmBOooBpNOV57jbvhySYKHygVOoGstYZF0OnpgaBy86zY7gYUP0c5YN" TargetMode="External"/><Relationship Id="rId12" Type="http://schemas.openxmlformats.org/officeDocument/2006/relationships/hyperlink" Target="https://college.mayo.edu/academics/biomedical-research-training/summer-undergraduate-research-fellowship-surf/" TargetMode="External"/><Relationship Id="rId17" Type="http://schemas.openxmlformats.org/officeDocument/2006/relationships/image" Target="../media/image6.png"/><Relationship Id="rId25" Type="http://schemas.openxmlformats.org/officeDocument/2006/relationships/hyperlink" Target="https://nam04.safelinks.protection.outlook.com/?url=https%3A%2F%2Ftwitter.com%2FRodneyRohde&amp;data=04%7C01%7Crrohde%40txstate.edu%7Ccc13ef9afbc3483a941708d9dc58e29f%7Cb19c134a14c94d4caf65c420f94c8cbb%7C0%7C0%7C637783096579747604%7CUnknown%7CTWFpbGZsb3d8eyJWIjoiMC4wLjAwMDAiLCJQIjoiV2luMzIiLCJBTiI6Ik1haWwiLCJXVCI6Mn0%3D%7C3000&amp;sdata=IcyVwmJeXFcUlsxxuWb9bzfRC3FwO5WlokU6zosHWX0%3D&amp;reserved=0" TargetMode="External"/><Relationship Id="rId2" Type="http://schemas.openxmlformats.org/officeDocument/2006/relationships/notesSlide" Target="../notesSlides/notesSlide8.xml"/><Relationship Id="rId16" Type="http://schemas.openxmlformats.org/officeDocument/2006/relationships/hyperlink" Target="https://ascls.org/awards-and-scholarships/" TargetMode="External"/><Relationship Id="rId20" Type="http://schemas.openxmlformats.org/officeDocument/2006/relationships/image" Target="../media/image32.png"/><Relationship Id="rId29" Type="http://schemas.openxmlformats.org/officeDocument/2006/relationships/hyperlink" Target="https://nam04.safelinks.protection.outlook.com/?url=https%3A%2F%2Fwww.researchgate.net%2Fprofile%2FRodney_Rohde&amp;data=04%7C01%7Crrohde%40txstate.edu%7Ccc13ef9afbc3483a941708d9dc58e29f%7Cb19c134a14c94d4caf65c420f94c8cbb%7C0%7C0%7C637783096579747604%7CUnknown%7CTWFpbGZsb3d8eyJWIjoiMC4wLjAwMDAiLCJQIjoiV2luMzIiLCJBTiI6Ik1haWwiLCJXVCI6Mn0%3D%7C3000&amp;sdata=DsdjJt0NhRrp8bouEQ%2BOIXTxi%2BuOH5fOBPb2ntioCkc%3D&amp;reserved=0" TargetMode="External"/><Relationship Id="rId1" Type="http://schemas.openxmlformats.org/officeDocument/2006/relationships/slideLayout" Target="../slideLayouts/slideLayout19.xml"/><Relationship Id="rId6" Type="http://schemas.openxmlformats.org/officeDocument/2006/relationships/hyperlink" Target="https://infectioncontrol.tips/author/doc-rohdegmail-com/" TargetMode="External"/><Relationship Id="rId11" Type="http://schemas.openxmlformats.org/officeDocument/2006/relationships/hyperlink" Target="https://jobs.mayoclinic.org/job/rochester/summer-lab-science-program-department-of-laboratory-medicine-and-pathology/33647/75458180352" TargetMode="External"/><Relationship Id="rId24" Type="http://schemas.openxmlformats.org/officeDocument/2006/relationships/image" Target="../media/image34.png"/><Relationship Id="rId5" Type="http://schemas.openxmlformats.org/officeDocument/2006/relationships/hyperlink" Target="https://rodneyerohde.wp.txstate.edu/scholarlycreative/" TargetMode="External"/><Relationship Id="rId15" Type="http://schemas.openxmlformats.org/officeDocument/2006/relationships/hyperlink" Target="https://www.ascp.org/membership-resources/scholarships-grants?srsltid=AfmBOorjV5tFMdHFm1Ifg1igvUlb6uhNA0DHviJR9RYm7e-CUSr_tZno" TargetMode="External"/><Relationship Id="rId23" Type="http://schemas.openxmlformats.org/officeDocument/2006/relationships/hyperlink" Target="https://nam04.safelinks.protection.outlook.com/?url=https%3A%2F%2Fwww.linkedin.com%2Fin%2Frodneyerohde%2F&amp;data=04%7C01%7Crrohde%40txstate.edu%7Ccc13ef9afbc3483a941708d9dc58e29f%7Cb19c134a14c94d4caf65c420f94c8cbb%7C0%7C0%7C637783096579747604%7CUnknown%7CTWFpbGZsb3d8eyJWIjoiMC4wLjAwMDAiLCJQIjoiV2luMzIiLCJBTiI6Ik1haWwiLCJXVCI6Mn0%3D%7C3000&amp;sdata=ZRhglVyozu3tAhPLyX%2Ffuw9JcMBK0Ou4V77nF6KucYA%3D&amp;reserved=0" TargetMode="External"/><Relationship Id="rId28" Type="http://schemas.openxmlformats.org/officeDocument/2006/relationships/image" Target="../media/image36.jpeg"/><Relationship Id="rId10" Type="http://schemas.openxmlformats.org/officeDocument/2006/relationships/hyperlink" Target="https://www.cdc.gov/fellowships/php/index.html" TargetMode="External"/><Relationship Id="rId19" Type="http://schemas.openxmlformats.org/officeDocument/2006/relationships/hyperlink" Target="https://nam04.safelinks.protection.outlook.com/?url=https%3A%2F%2Fwww.facebook.com%2Fprofile.php%3Fid%3D100010172941875&amp;data=04%7C01%7Crrohde%40txstate.edu%7Ccc13ef9afbc3483a941708d9dc58e29f%7Cb19c134a14c94d4caf65c420f94c8cbb%7C0%7C0%7C637783096579747604%7CUnknown%7CTWFpbGZsb3d8eyJWIjoiMC4wLjAwMDAiLCJQIjoiV2luMzIiLCJBTiI6Ik1haWwiLCJXVCI6Mn0%3D%7C3000&amp;sdata=0dlfe%2BH%2Fc4TMfIGs6HwoJyzz5GTW9xXlquhSVTOirRk%3D&amp;reserved=0" TargetMode="External"/><Relationship Id="rId31" Type="http://schemas.openxmlformats.org/officeDocument/2006/relationships/image" Target="../media/image38.png"/><Relationship Id="rId4" Type="http://schemas.openxmlformats.org/officeDocument/2006/relationships/hyperlink" Target="https://www.health.txst.edu/cls.html" TargetMode="External"/><Relationship Id="rId9" Type="http://schemas.openxmlformats.org/officeDocument/2006/relationships/hyperlink" Target="https://theconversation.com/profiles/rodney-e-rohde-1173858/articles" TargetMode="External"/><Relationship Id="rId14" Type="http://schemas.openxmlformats.org/officeDocument/2006/relationships/hyperlink" Target="https://www.aphl.org/Career-Pathways/fellowships/Pages/default.aspx" TargetMode="External"/><Relationship Id="rId22" Type="http://schemas.openxmlformats.org/officeDocument/2006/relationships/image" Target="../media/image33.png"/><Relationship Id="rId27" Type="http://schemas.openxmlformats.org/officeDocument/2006/relationships/hyperlink" Target="https://nam04.safelinks.protection.outlook.com/?url=https%3A%2F%2Fscholar.google.com%2Fcitations%3Fuser%3D8XtvOZ8AAAAJ%26hl%3Den&amp;data=04%7C01%7Crrohde%40txstate.edu%7Ccc13ef9afbc3483a941708d9dc58e29f%7Cb19c134a14c94d4caf65c420f94c8cbb%7C0%7C0%7C637783096579747604%7CUnknown%7CTWFpbGZsb3d8eyJWIjoiMC4wLjAwMDAiLCJQIjoiV2luMzIiLCJBTiI6Ik1haWwiLCJXVCI6Mn0%3D%7C3000&amp;sdata=33Y8jhASB513XGOQmVQ4fYwjuf5PrqVDlxI78mQWH84%3D&amp;reserved=0" TargetMode="External"/><Relationship Id="rId30"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lls/php/about/index.html"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media/image6.png"/><Relationship Id="rId4" Type="http://schemas.openxmlformats.org/officeDocument/2006/relationships/hyperlink" Target="https://www.aphl.org/Career-Pathways/fellowships/Pages/Application.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628" y="3216029"/>
            <a:ext cx="9237552" cy="1873775"/>
          </a:xfrm>
        </p:spPr>
        <p:txBody>
          <a:bodyPr anchor="ctr">
            <a:noAutofit/>
          </a:bodyPr>
          <a:lstStyle/>
          <a:p>
            <a:pPr>
              <a:lnSpc>
                <a:spcPct val="100000"/>
              </a:lnSpc>
            </a:pPr>
            <a:r>
              <a:rPr lang="en-US" sz="4800" dirty="0">
                <a:latin typeface="Arial"/>
                <a:cs typeface="Arial"/>
              </a:rPr>
              <a:t>In-the-Field/Surveillance</a:t>
            </a:r>
            <a:br>
              <a:rPr lang="en-US" sz="3600" dirty="0">
                <a:latin typeface="Arial"/>
                <a:cs typeface="Arial"/>
              </a:rPr>
            </a:br>
            <a:r>
              <a:rPr lang="en-US" sz="2400" b="0" dirty="0">
                <a:latin typeface="Arial"/>
                <a:cs typeface="Arial"/>
              </a:rPr>
              <a:t>Mary Rodgers, Hans </a:t>
            </a:r>
            <a:r>
              <a:rPr lang="en-US" sz="2400" b="0" dirty="0" err="1">
                <a:latin typeface="Arial"/>
                <a:cs typeface="Arial"/>
              </a:rPr>
              <a:t>Desale</a:t>
            </a:r>
            <a:r>
              <a:rPr lang="en-US" sz="2400" b="0" dirty="0">
                <a:latin typeface="Arial"/>
                <a:cs typeface="Arial"/>
              </a:rPr>
              <a:t>, Travelle Mason, Keron Liverpool, </a:t>
            </a:r>
            <a:br>
              <a:rPr lang="en-US" sz="2400" b="0" dirty="0">
                <a:latin typeface="Arial"/>
                <a:cs typeface="Arial"/>
              </a:rPr>
            </a:br>
            <a:r>
              <a:rPr lang="en-US" sz="2400" b="0" dirty="0">
                <a:latin typeface="Arial"/>
                <a:cs typeface="Arial"/>
              </a:rPr>
              <a:t>W. Gunnar Conrow</a:t>
            </a:r>
            <a:br>
              <a:rPr lang="en-US" sz="2400" b="0" dirty="0"/>
            </a:br>
            <a:br>
              <a:rPr lang="en-US" sz="2400" b="0" dirty="0">
                <a:latin typeface="Arial"/>
                <a:cs typeface="Arial"/>
              </a:rPr>
            </a:br>
            <a:r>
              <a:rPr lang="en-US" sz="2000" b="0" dirty="0">
                <a:latin typeface="Arial"/>
                <a:cs typeface="Arial"/>
              </a:rPr>
              <a:t>      </a:t>
            </a:r>
          </a:p>
        </p:txBody>
      </p:sp>
      <p:sp>
        <p:nvSpPr>
          <p:cNvPr id="3" name="Content Placeholder 2"/>
          <p:cNvSpPr>
            <a:spLocks noGrp="1"/>
          </p:cNvSpPr>
          <p:nvPr>
            <p:ph type="subTitle" idx="1"/>
          </p:nvPr>
        </p:nvSpPr>
        <p:spPr>
          <a:xfrm>
            <a:off x="2286000" y="5715000"/>
            <a:ext cx="8476966" cy="746760"/>
          </a:xfrm>
        </p:spPr>
        <p:txBody>
          <a:bodyPr>
            <a:noAutofit/>
          </a:bodyPr>
          <a:lstStyle/>
          <a:p>
            <a:r>
              <a:rPr lang="en-US" sz="1800" b="1" dirty="0">
                <a:latin typeface="Arial"/>
                <a:cs typeface="Arial"/>
              </a:rPr>
              <a:t>Building Bridges Across the Laboratory Community – June 11, 2025</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1282"/>
            <a:ext cx="12191980" cy="6856718"/>
          </a:xfrm>
          <a:prstGeom prst="rect">
            <a:avLst/>
          </a:prstGeom>
        </p:spPr>
      </p:pic>
      <p:sp>
        <p:nvSpPr>
          <p:cNvPr id="7" name="Title 6">
            <a:extLst>
              <a:ext uri="{FF2B5EF4-FFF2-40B4-BE49-F238E27FC236}">
                <a16:creationId xmlns:a16="http://schemas.microsoft.com/office/drawing/2014/main" id="{0061E198-951B-E360-1E37-EDBA02537D2E}"/>
              </a:ext>
            </a:extLst>
          </p:cNvPr>
          <p:cNvSpPr txBox="1">
            <a:spLocks noGrp="1"/>
          </p:cNvSpPr>
          <p:nvPr>
            <p:ph type="title" idx="4294967295"/>
          </p:nvPr>
        </p:nvSpPr>
        <p:spPr>
          <a:xfrm>
            <a:off x="530077" y="4120312"/>
            <a:ext cx="11131826" cy="27392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uLnTx/>
                <a:uFillTx/>
                <a:latin typeface="Arial"/>
                <a:ea typeface="+mn-ea"/>
                <a:cs typeface="Arial"/>
              </a:rPr>
              <a:t>Travelle Mason</a:t>
            </a:r>
            <a:br>
              <a:rPr kumimoji="0" lang="en-US" sz="4800" b="1" i="0" u="none" strike="noStrike" kern="1200" cap="none" spc="0" normalizeH="0" baseline="0" noProof="0" dirty="0">
                <a:ln>
                  <a:noFill/>
                </a:ln>
                <a:solidFill>
                  <a:schemeClr val="bg1"/>
                </a:solidFill>
                <a:effectLst/>
                <a:uLnTx/>
                <a:uFillTx/>
                <a:latin typeface="Arial"/>
                <a:ea typeface="+mn-ea"/>
                <a:cs typeface="Arial"/>
              </a:rPr>
            </a:br>
            <a:r>
              <a:rPr lang="en-US" sz="3200" b="0" i="0" dirty="0">
                <a:solidFill>
                  <a:schemeClr val="bg1"/>
                </a:solidFill>
                <a:effectLst/>
                <a:latin typeface="Arial"/>
                <a:cs typeface="Arial"/>
              </a:rPr>
              <a:t>BS, MLS(ASCP</a:t>
            </a:r>
            <a:r>
              <a:rPr lang="en-US" sz="3200" b="0" dirty="0">
                <a:solidFill>
                  <a:schemeClr val="bg1"/>
                </a:solidFill>
                <a:latin typeface="Arial"/>
                <a:cs typeface="Arial"/>
              </a:rPr>
              <a:t>)</a:t>
            </a:r>
            <a:r>
              <a:rPr lang="en-US" sz="3200" b="0" baseline="30000" dirty="0">
                <a:solidFill>
                  <a:schemeClr val="bg1"/>
                </a:solidFill>
                <a:latin typeface="Arial"/>
                <a:cs typeface="Arial"/>
              </a:rPr>
              <a:t>CM</a:t>
            </a:r>
            <a:r>
              <a:rPr lang="en-US" sz="3200" b="0" dirty="0">
                <a:solidFill>
                  <a:schemeClr val="bg1"/>
                </a:solidFill>
                <a:latin typeface="Arial"/>
                <a:cs typeface="Arial"/>
              </a:rPr>
              <a:t>,</a:t>
            </a:r>
            <a:r>
              <a:rPr lang="en-US" sz="3200" b="0" i="0" dirty="0">
                <a:solidFill>
                  <a:schemeClr val="bg1"/>
                </a:solidFill>
                <a:effectLst/>
                <a:latin typeface="Arial"/>
                <a:cs typeface="Arial"/>
              </a:rPr>
              <a:t> MPH, CPH </a:t>
            </a:r>
            <a:br>
              <a:rPr lang="en-US" sz="3600" b="0" i="0" u="none" strike="noStrike" kern="1200" cap="none" spc="0" normalizeH="0" baseline="0" noProof="0" dirty="0">
                <a:ln>
                  <a:noFill/>
                </a:ln>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schemeClr val="bg1"/>
                </a:solidFill>
                <a:effectLst/>
                <a:uLnTx/>
                <a:uFillTx/>
                <a:latin typeface="Arial"/>
                <a:ea typeface="+mn-ea"/>
                <a:cs typeface="Arial"/>
              </a:rPr>
              <a:t>Commissioned Corps US Public Health Services </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Centers for Disease Control and Prevention </a:t>
            </a:r>
            <a:br>
              <a:rPr kumimoji="0" lang="en-US" sz="2400" b="0" i="0" u="none" strike="noStrike" kern="1200" cap="none" spc="0" normalizeH="0" baseline="0" noProof="0" dirty="0">
                <a:ln>
                  <a:noFill/>
                </a:ln>
                <a:solidFill>
                  <a:schemeClr val="tx1"/>
                </a:solidFill>
                <a:effectLst/>
                <a:highlight>
                  <a:srgbClr val="00FF00"/>
                </a:highlight>
                <a:uLnTx/>
                <a:uFillTx/>
                <a:latin typeface="Arial"/>
                <a:ea typeface="+mn-ea"/>
                <a:cs typeface="Arial"/>
              </a:rPr>
            </a:br>
            <a:r>
              <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p:txBody>
      </p:sp>
      <p:pic>
        <p:nvPicPr>
          <p:cNvPr id="2" name="Picture 1" descr="A man in a suit and tie&#10;&#10;">
            <a:extLst>
              <a:ext uri="{FF2B5EF4-FFF2-40B4-BE49-F238E27FC236}">
                <a16:creationId xmlns:a16="http://schemas.microsoft.com/office/drawing/2014/main" id="{0B1EA5BD-C4F8-28CF-EA00-834BD7CB7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197" y="1187343"/>
            <a:ext cx="4295606" cy="2739211"/>
          </a:xfrm>
          <a:prstGeom prst="rect">
            <a:avLst/>
          </a:prstGeom>
        </p:spPr>
      </p:pic>
    </p:spTree>
    <p:extLst>
      <p:ext uri="{BB962C8B-B14F-4D97-AF65-F5344CB8AC3E}">
        <p14:creationId xmlns:p14="http://schemas.microsoft.com/office/powerpoint/2010/main" val="41235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141055" y="244862"/>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Travelle Mason</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815882"/>
          </a:xfrm>
          <a:prstGeom prst="rect">
            <a:avLst/>
          </a:prstGeom>
          <a:noFill/>
          <a:ln>
            <a:noFill/>
          </a:ln>
        </p:spPr>
        <p:txBody>
          <a:bodyPr wrap="square" rtlCol="0">
            <a:spAutoFit/>
          </a:bodyPr>
          <a:lstStyle/>
          <a:p>
            <a:r>
              <a:rPr lang="en-US" sz="1600" i="1" dirty="0">
                <a:solidFill>
                  <a:schemeClr val="bg1"/>
                </a:solidFill>
              </a:rPr>
              <a:t>You may not be able to do everything you learn, but make sure you learn everything you can do. – Jim </a:t>
            </a:r>
            <a:r>
              <a:rPr lang="en-US" sz="1600" i="1" dirty="0" err="1">
                <a:solidFill>
                  <a:schemeClr val="bg1"/>
                </a:solidFill>
              </a:rPr>
              <a:t>Rohn</a:t>
            </a:r>
            <a:endParaRPr lang="en-US" sz="1600" i="1" dirty="0">
              <a:solidFill>
                <a:schemeClr val="bg1"/>
              </a:solidFill>
            </a:endParaRPr>
          </a:p>
        </p:txBody>
      </p:sp>
      <p:sp>
        <p:nvSpPr>
          <p:cNvPr id="10" name="TextBox 9">
            <a:extLst>
              <a:ext uri="{FF2B5EF4-FFF2-40B4-BE49-F238E27FC236}">
                <a16:creationId xmlns:a16="http://schemas.microsoft.com/office/drawing/2014/main" id="{F931428C-64DD-E657-8543-9476B40CAB09}"/>
              </a:ext>
            </a:extLst>
          </p:cNvPr>
          <p:cNvSpPr txBox="1"/>
          <p:nvPr/>
        </p:nvSpPr>
        <p:spPr>
          <a:xfrm>
            <a:off x="99225" y="5340084"/>
            <a:ext cx="4284841" cy="1569660"/>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Manage projects with multiple stakeholders and areas of expertise that require a CDC wide perspective</a:t>
            </a:r>
          </a:p>
          <a:p>
            <a:pPr marL="285750" indent="-285750">
              <a:buClr>
                <a:srgbClr val="4696D2"/>
              </a:buClr>
              <a:buFont typeface="Arial" panose="020B0604020202020204" pitchFamily="34" charset="0"/>
              <a:buChar char="•"/>
            </a:pPr>
            <a:r>
              <a:rPr lang="en-US" sz="1200" dirty="0">
                <a:solidFill>
                  <a:schemeClr val="tx1"/>
                </a:solidFill>
                <a:latin typeface="+mj-lt"/>
              </a:rPr>
              <a:t>Build and maintain relationships with USG partners relevant to global health and global health security policy development and implementation</a:t>
            </a:r>
          </a:p>
          <a:p>
            <a:pPr marL="285750" indent="-285750">
              <a:buClr>
                <a:srgbClr val="4696D2"/>
              </a:buClr>
              <a:buFont typeface="Arial" panose="020B0604020202020204" pitchFamily="34" charset="0"/>
              <a:buChar char="•"/>
            </a:pPr>
            <a:r>
              <a:rPr lang="en-US" sz="1200" dirty="0">
                <a:solidFill>
                  <a:schemeClr val="tx1"/>
                </a:solidFill>
                <a:latin typeface="+mj-lt"/>
              </a:rPr>
              <a:t>Leverage CDC’s technical expertise to extend the agency’s impact</a:t>
            </a:r>
          </a:p>
        </p:txBody>
      </p:sp>
      <p:sp>
        <p:nvSpPr>
          <p:cNvPr id="24" name="TextBox 23">
            <a:extLst>
              <a:ext uri="{FF2B5EF4-FFF2-40B4-BE49-F238E27FC236}">
                <a16:creationId xmlns:a16="http://schemas.microsoft.com/office/drawing/2014/main" id="{0C83EFAD-B2D5-4FA5-A219-CDA5C3862EBB}"/>
              </a:ext>
            </a:extLst>
          </p:cNvPr>
          <p:cNvSpPr txBox="1"/>
          <p:nvPr/>
        </p:nvSpPr>
        <p:spPr>
          <a:xfrm>
            <a:off x="197421" y="1930262"/>
            <a:ext cx="4303143" cy="646331"/>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BS, Medical Technology, University of South Florida</a:t>
            </a:r>
          </a:p>
          <a:p>
            <a:r>
              <a:rPr lang="en-US" sz="1200" dirty="0">
                <a:solidFill>
                  <a:schemeClr val="tx1"/>
                </a:solidFill>
                <a:latin typeface="+mj-lt"/>
              </a:rPr>
              <a:t>MPH, Public Health Practice, University of South Florida</a:t>
            </a:r>
          </a:p>
        </p:txBody>
      </p:sp>
      <p:sp>
        <p:nvSpPr>
          <p:cNvPr id="21" name="TextBox 20">
            <a:extLst>
              <a:ext uri="{FF2B5EF4-FFF2-40B4-BE49-F238E27FC236}">
                <a16:creationId xmlns:a16="http://schemas.microsoft.com/office/drawing/2014/main" id="{61555369-85C1-9D62-BCEA-99D762074209}"/>
              </a:ext>
            </a:extLst>
          </p:cNvPr>
          <p:cNvSpPr txBox="1"/>
          <p:nvPr/>
        </p:nvSpPr>
        <p:spPr>
          <a:xfrm>
            <a:off x="137193" y="816881"/>
            <a:ext cx="3853819" cy="400110"/>
          </a:xfrm>
          <a:prstGeom prst="rect">
            <a:avLst/>
          </a:prstGeom>
          <a:noFill/>
          <a:ln>
            <a:noFill/>
          </a:ln>
        </p:spPr>
        <p:txBody>
          <a:bodyPr wrap="square" rtlCol="0">
            <a:spAutoFit/>
          </a:bodyPr>
          <a:lstStyle/>
          <a:p>
            <a:r>
              <a:rPr lang="en-US" sz="2000" dirty="0">
                <a:solidFill>
                  <a:schemeClr val="bg1"/>
                </a:solidFill>
              </a:rPr>
              <a:t>BS, MPH, MLS(ASCP)</a:t>
            </a:r>
            <a:r>
              <a:rPr lang="en-US" sz="2000" baseline="30000" dirty="0">
                <a:solidFill>
                  <a:schemeClr val="bg1"/>
                </a:solidFill>
              </a:rPr>
              <a:t>CM</a:t>
            </a:r>
            <a:r>
              <a:rPr lang="en-US" sz="2000" dirty="0">
                <a:solidFill>
                  <a:schemeClr val="bg1"/>
                </a:solidFill>
              </a:rPr>
              <a:t>, CPH</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75583"/>
              <a:ext cx="3101801" cy="400110"/>
            </a:xfrm>
            <a:prstGeom prst="rect">
              <a:avLst/>
            </a:prstGeom>
            <a:noFill/>
            <a:ln>
              <a:noFill/>
            </a:ln>
          </p:spPr>
          <p:txBody>
            <a:bodyPr wrap="square" rtlCol="0">
              <a:spAutoFit/>
            </a:bodyPr>
            <a:lstStyle/>
            <a:p>
              <a:r>
                <a:rPr lang="en-US" sz="1000" b="1" dirty="0">
                  <a:solidFill>
                    <a:schemeClr val="bg1"/>
                  </a:solidFill>
                  <a:latin typeface="+mj-lt"/>
                </a:rPr>
                <a:t>Senior Public Health Advisor</a:t>
              </a:r>
            </a:p>
            <a:p>
              <a:r>
                <a:rPr lang="en-US" sz="1000" dirty="0">
                  <a:solidFill>
                    <a:schemeClr val="bg1"/>
                  </a:solidFill>
                  <a:latin typeface="+mj-lt"/>
                </a:rPr>
                <a:t>Global Health Center, CDC</a:t>
              </a:r>
            </a:p>
          </p:txBody>
        </p:sp>
        <p:sp>
          <p:nvSpPr>
            <p:cNvPr id="8" name="TextBox 7">
              <a:extLst>
                <a:ext uri="{FF2B5EF4-FFF2-40B4-BE49-F238E27FC236}">
                  <a16:creationId xmlns:a16="http://schemas.microsoft.com/office/drawing/2014/main" id="{4F9B1A0C-0D9C-3E50-4C31-49A6FCBB7CEA}"/>
                </a:ext>
              </a:extLst>
            </p:cNvPr>
            <p:cNvSpPr txBox="1"/>
            <p:nvPr/>
          </p:nvSpPr>
          <p:spPr>
            <a:xfrm>
              <a:off x="1464497" y="3425149"/>
              <a:ext cx="3101801" cy="400110"/>
            </a:xfrm>
            <a:prstGeom prst="rect">
              <a:avLst/>
            </a:prstGeom>
            <a:noFill/>
            <a:ln>
              <a:noFill/>
            </a:ln>
          </p:spPr>
          <p:txBody>
            <a:bodyPr wrap="square" rtlCol="0">
              <a:spAutoFit/>
            </a:bodyPr>
            <a:lstStyle/>
            <a:p>
              <a:r>
                <a:rPr lang="en-US" sz="1000" b="1" dirty="0">
                  <a:solidFill>
                    <a:schemeClr val="bg1"/>
                  </a:solidFill>
                  <a:latin typeface="+mj-lt"/>
                </a:rPr>
                <a:t>Consumer Safety Officer/Inspector</a:t>
              </a:r>
            </a:p>
            <a:p>
              <a:r>
                <a:rPr lang="en-US" sz="1000" dirty="0">
                  <a:solidFill>
                    <a:schemeClr val="bg1"/>
                  </a:solidFill>
                  <a:latin typeface="+mj-lt"/>
                </a:rPr>
                <a:t>San Francisco District Office, FDA</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20728" y="3820546"/>
              <a:ext cx="3101801" cy="400110"/>
            </a:xfrm>
            <a:prstGeom prst="rect">
              <a:avLst/>
            </a:prstGeom>
            <a:noFill/>
            <a:ln>
              <a:noFill/>
            </a:ln>
          </p:spPr>
          <p:txBody>
            <a:bodyPr wrap="square" rtlCol="0">
              <a:spAutoFit/>
            </a:bodyPr>
            <a:lstStyle/>
            <a:p>
              <a:r>
                <a:rPr lang="en-US" sz="1000" b="1" dirty="0">
                  <a:solidFill>
                    <a:schemeClr val="bg1"/>
                  </a:solidFill>
                  <a:latin typeface="+mj-lt"/>
                </a:rPr>
                <a:t>Lead Medical Laboratory Scientist</a:t>
              </a:r>
            </a:p>
            <a:p>
              <a:r>
                <a:rPr lang="en-US" sz="1000" dirty="0">
                  <a:solidFill>
                    <a:schemeClr val="bg1"/>
                  </a:solidFill>
                  <a:latin typeface="+mj-lt"/>
                </a:rPr>
                <a:t>San Carlos Service Unit,  Indian Health Service</a:t>
              </a:r>
            </a:p>
          </p:txBody>
        </p:sp>
        <p:sp>
          <p:nvSpPr>
            <p:cNvPr id="14" name="TextBox 13">
              <a:extLst>
                <a:ext uri="{FF2B5EF4-FFF2-40B4-BE49-F238E27FC236}">
                  <a16:creationId xmlns:a16="http://schemas.microsoft.com/office/drawing/2014/main" id="{6D373975-B778-9CB9-0ACF-6C3036FD16EE}"/>
                </a:ext>
              </a:extLst>
            </p:cNvPr>
            <p:cNvSpPr txBox="1"/>
            <p:nvPr/>
          </p:nvSpPr>
          <p:spPr>
            <a:xfrm>
              <a:off x="745286" y="2599952"/>
              <a:ext cx="632230" cy="400110"/>
            </a:xfrm>
            <a:prstGeom prst="rect">
              <a:avLst/>
            </a:prstGeom>
            <a:noFill/>
            <a:ln>
              <a:noFill/>
            </a:ln>
          </p:spPr>
          <p:txBody>
            <a:bodyPr wrap="square" rtlCol="0">
              <a:spAutoFit/>
            </a:bodyPr>
            <a:lstStyle/>
            <a:p>
              <a:r>
                <a:rPr lang="en-US" sz="1000" b="1" dirty="0">
                  <a:solidFill>
                    <a:schemeClr val="bg1"/>
                  </a:solidFill>
                  <a:latin typeface="+mj-lt"/>
                </a:rPr>
                <a:t>2022	</a:t>
              </a:r>
            </a:p>
          </p:txBody>
        </p:sp>
        <p:sp>
          <p:nvSpPr>
            <p:cNvPr id="19" name="TextBox 18">
              <a:extLst>
                <a:ext uri="{FF2B5EF4-FFF2-40B4-BE49-F238E27FC236}">
                  <a16:creationId xmlns:a16="http://schemas.microsoft.com/office/drawing/2014/main" id="{72F49081-6909-17C2-E0E5-8C8D80506EB5}"/>
                </a:ext>
              </a:extLst>
            </p:cNvPr>
            <p:cNvSpPr txBox="1"/>
            <p:nvPr/>
          </p:nvSpPr>
          <p:spPr>
            <a:xfrm>
              <a:off x="724070" y="3433508"/>
              <a:ext cx="718457" cy="246221"/>
            </a:xfrm>
            <a:prstGeom prst="rect">
              <a:avLst/>
            </a:prstGeom>
            <a:noFill/>
            <a:ln>
              <a:noFill/>
            </a:ln>
          </p:spPr>
          <p:txBody>
            <a:bodyPr wrap="square" rtlCol="0">
              <a:spAutoFit/>
            </a:bodyPr>
            <a:lstStyle/>
            <a:p>
              <a:r>
                <a:rPr lang="en-US" sz="1000" b="1" dirty="0">
                  <a:solidFill>
                    <a:schemeClr val="bg1"/>
                  </a:solidFill>
                  <a:latin typeface="+mj-lt"/>
                </a:rPr>
                <a:t>2015</a:t>
              </a:r>
            </a:p>
          </p:txBody>
        </p:sp>
        <p:sp>
          <p:nvSpPr>
            <p:cNvPr id="20" name="TextBox 19">
              <a:extLst>
                <a:ext uri="{FF2B5EF4-FFF2-40B4-BE49-F238E27FC236}">
                  <a16:creationId xmlns:a16="http://schemas.microsoft.com/office/drawing/2014/main" id="{B1056D62-1579-EA2C-1503-02B33F664ABA}"/>
                </a:ext>
              </a:extLst>
            </p:cNvPr>
            <p:cNvSpPr txBox="1"/>
            <p:nvPr/>
          </p:nvSpPr>
          <p:spPr>
            <a:xfrm>
              <a:off x="724070" y="3818964"/>
              <a:ext cx="718457" cy="246221"/>
            </a:xfrm>
            <a:prstGeom prst="rect">
              <a:avLst/>
            </a:prstGeom>
            <a:noFill/>
            <a:ln>
              <a:noFill/>
            </a:ln>
          </p:spPr>
          <p:txBody>
            <a:bodyPr wrap="square" rtlCol="0">
              <a:spAutoFit/>
            </a:bodyPr>
            <a:lstStyle/>
            <a:p>
              <a:r>
                <a:rPr lang="en-US" sz="1000" b="1" dirty="0">
                  <a:solidFill>
                    <a:schemeClr val="bg1"/>
                  </a:solidFill>
                  <a:latin typeface="+mj-lt"/>
                </a:rPr>
                <a:t>2013</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002238"/>
              <a:ext cx="3101801" cy="400110"/>
            </a:xfrm>
            <a:prstGeom prst="rect">
              <a:avLst/>
            </a:prstGeom>
            <a:noFill/>
            <a:ln>
              <a:noFill/>
            </a:ln>
          </p:spPr>
          <p:txBody>
            <a:bodyPr wrap="square" rtlCol="0">
              <a:spAutoFit/>
            </a:bodyPr>
            <a:lstStyle/>
            <a:p>
              <a:r>
                <a:rPr lang="en-US" sz="1000" b="1" dirty="0">
                  <a:solidFill>
                    <a:schemeClr val="bg1"/>
                  </a:solidFill>
                  <a:latin typeface="+mj-lt"/>
                </a:rPr>
                <a:t>Regulatory Health Project Manager</a:t>
              </a:r>
            </a:p>
            <a:p>
              <a:r>
                <a:rPr lang="en-US" sz="1000" dirty="0">
                  <a:solidFill>
                    <a:schemeClr val="bg1"/>
                  </a:solidFill>
                  <a:latin typeface="+mj-lt"/>
                </a:rPr>
                <a:t>Center for Tobacco Products, FDA</a:t>
              </a:r>
            </a:p>
          </p:txBody>
        </p:sp>
        <p:sp>
          <p:nvSpPr>
            <p:cNvPr id="9" name="TextBox 8">
              <a:extLst>
                <a:ext uri="{FF2B5EF4-FFF2-40B4-BE49-F238E27FC236}">
                  <a16:creationId xmlns:a16="http://schemas.microsoft.com/office/drawing/2014/main" id="{33A2279F-0F7F-3520-487F-D5EA2828B537}"/>
                </a:ext>
              </a:extLst>
            </p:cNvPr>
            <p:cNvSpPr txBox="1"/>
            <p:nvPr/>
          </p:nvSpPr>
          <p:spPr>
            <a:xfrm>
              <a:off x="745286" y="3044582"/>
              <a:ext cx="686209" cy="246221"/>
            </a:xfrm>
            <a:prstGeom prst="rect">
              <a:avLst/>
            </a:prstGeom>
            <a:noFill/>
            <a:ln>
              <a:noFill/>
            </a:ln>
          </p:spPr>
          <p:txBody>
            <a:bodyPr wrap="square" rtlCol="0">
              <a:spAutoFit/>
            </a:bodyPr>
            <a:lstStyle/>
            <a:p>
              <a:r>
                <a:rPr lang="en-US" sz="1000" b="1" dirty="0">
                  <a:solidFill>
                    <a:schemeClr val="bg1"/>
                  </a:solidFill>
                  <a:latin typeface="+mj-lt"/>
                </a:rPr>
                <a:t>2019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70897" y="1787863"/>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405964" y="1761855"/>
            <a:ext cx="276139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St. Vincent’s Medical Center (Internship)</a:t>
            </a:r>
          </a:p>
          <a:p>
            <a:pPr marL="285750" indent="-285750">
              <a:buClr>
                <a:srgbClr val="4696D2"/>
              </a:buClr>
              <a:buFont typeface="Arial" panose="020B0604020202020204" pitchFamily="34" charset="0"/>
              <a:buChar char="•"/>
            </a:pPr>
            <a:r>
              <a:rPr lang="en-US" sz="1200" dirty="0"/>
              <a:t>San Carlos Service Unit, AZ</a:t>
            </a:r>
          </a:p>
          <a:p>
            <a:pPr marL="285750" indent="-285750">
              <a:buClr>
                <a:srgbClr val="4696D2"/>
              </a:buClr>
              <a:buFont typeface="Arial" panose="020B0604020202020204" pitchFamily="34" charset="0"/>
              <a:buChar char="•"/>
            </a:pPr>
            <a:r>
              <a:rPr lang="en-US" sz="1200" dirty="0"/>
              <a:t>FDA (Peru and Thailand)</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88602" y="2927140"/>
            <a:ext cx="2761397" cy="127727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100" dirty="0"/>
              <a:t>Chair, MLS Professional Advisory Group, U.S. Public Health Service, Commissioned Corps</a:t>
            </a:r>
          </a:p>
          <a:p>
            <a:pPr marL="285750" indent="-285750">
              <a:buClr>
                <a:srgbClr val="4696D2"/>
              </a:buClr>
              <a:buFont typeface="Arial" panose="020B0604020202020204" pitchFamily="34" charset="0"/>
              <a:buChar char="•"/>
            </a:pPr>
            <a:r>
              <a:rPr lang="en-US" sz="1100" dirty="0"/>
              <a:t>Sharing Experiences and Opportunities</a:t>
            </a:r>
          </a:p>
          <a:p>
            <a:pPr marL="285750" indent="-285750">
              <a:buClr>
                <a:srgbClr val="4696D2"/>
              </a:buClr>
              <a:buFont typeface="Arial" panose="020B0604020202020204" pitchFamily="34" charset="0"/>
              <a:buChar char="•"/>
            </a:pPr>
            <a:r>
              <a:rPr lang="en-US" sz="1100" dirty="0">
                <a:hlinkClick r:id="rId3"/>
              </a:rPr>
              <a:t>Joint Annual Meeting</a:t>
            </a:r>
            <a:r>
              <a:rPr lang="en-US" sz="1100" dirty="0"/>
              <a:t> - </a:t>
            </a:r>
            <a:r>
              <a:rPr lang="en-US" sz="1100" dirty="0">
                <a:hlinkClick r:id="rId4"/>
              </a:rPr>
              <a:t>SAFMLS</a:t>
            </a:r>
            <a:r>
              <a:rPr lang="en-US" sz="1100" dirty="0"/>
              <a:t>, </a:t>
            </a:r>
            <a:r>
              <a:rPr lang="en-US" sz="1100" dirty="0">
                <a:hlinkClick r:id="rId5"/>
              </a:rPr>
              <a:t>ASCLS</a:t>
            </a:r>
            <a:r>
              <a:rPr lang="en-US" sz="1100" dirty="0"/>
              <a:t> and </a:t>
            </a:r>
            <a:r>
              <a:rPr lang="en-US" sz="1100" dirty="0">
                <a:hlinkClick r:id="rId6"/>
              </a:rPr>
              <a:t>AGT</a:t>
            </a:r>
            <a:endParaRPr lang="en-US" sz="1100" dirty="0"/>
          </a:p>
        </p:txBody>
      </p:sp>
      <p:sp>
        <p:nvSpPr>
          <p:cNvPr id="29" name="TextBox 28">
            <a:extLst>
              <a:ext uri="{FF2B5EF4-FFF2-40B4-BE49-F238E27FC236}">
                <a16:creationId xmlns:a16="http://schemas.microsoft.com/office/drawing/2014/main" id="{57CEF1C7-8475-A848-5B0C-E776EF60C916}"/>
              </a:ext>
            </a:extLst>
          </p:cNvPr>
          <p:cNvSpPr txBox="1"/>
          <p:nvPr/>
        </p:nvSpPr>
        <p:spPr>
          <a:xfrm>
            <a:off x="6405964" y="4178430"/>
            <a:ext cx="2884336"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7"/>
              </a:rPr>
              <a:t>Bellini College of Artificial Intelligence, USF</a:t>
            </a:r>
            <a:endParaRPr lang="en-US" sz="1200" dirty="0"/>
          </a:p>
          <a:p>
            <a:pPr marL="285750" indent="-285750">
              <a:buClr>
                <a:srgbClr val="4696D2"/>
              </a:buClr>
              <a:buFont typeface="Arial" panose="020B0604020202020204" pitchFamily="34" charset="0"/>
              <a:buChar char="•"/>
            </a:pPr>
            <a:r>
              <a:rPr lang="en-US" sz="1200" dirty="0">
                <a:hlinkClick r:id="rId8"/>
              </a:rPr>
              <a:t>Foreign Service Regional Medical Laboratory Scientist</a:t>
            </a:r>
            <a:endParaRPr lang="en-US" sz="1200" dirty="0"/>
          </a:p>
          <a:p>
            <a:pPr marL="285750" indent="-285750">
              <a:buClr>
                <a:srgbClr val="4696D2"/>
              </a:buClr>
              <a:buFont typeface="Arial" panose="020B0604020202020204" pitchFamily="34" charset="0"/>
              <a:buChar char="•"/>
            </a:pPr>
            <a:r>
              <a:rPr lang="en-US" sz="1200" dirty="0">
                <a:hlinkClick r:id="rId9"/>
              </a:rPr>
              <a:t>Global Health at CDC</a:t>
            </a:r>
            <a:endParaRPr lang="en-US" sz="1200" dirty="0"/>
          </a:p>
          <a:p>
            <a:pPr marL="285750" indent="-285750">
              <a:buClr>
                <a:srgbClr val="4696D2"/>
              </a:buClr>
              <a:buFont typeface="Arial" panose="020B0604020202020204" pitchFamily="34" charset="0"/>
              <a:buChar char="•"/>
            </a:pPr>
            <a:r>
              <a:rPr lang="en-US" sz="1200" dirty="0">
                <a:hlinkClick r:id="rId10"/>
              </a:rPr>
              <a:t>USPHS, Commissioned Corps</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Building Trust</a:t>
            </a:r>
          </a:p>
          <a:p>
            <a:pPr marL="285750" indent="-285750">
              <a:buClr>
                <a:srgbClr val="4696D2"/>
              </a:buClr>
              <a:buFont typeface="Arial" panose="020B0604020202020204" pitchFamily="34" charset="0"/>
              <a:buChar char="•"/>
            </a:pPr>
            <a:r>
              <a:rPr lang="en-US" sz="1200" dirty="0"/>
              <a:t>Maintaining Relationships</a:t>
            </a:r>
          </a:p>
          <a:p>
            <a:pPr marL="285750" indent="-285750">
              <a:buClr>
                <a:srgbClr val="4696D2"/>
              </a:buClr>
              <a:buFont typeface="Arial" panose="020B0604020202020204" pitchFamily="34" charset="0"/>
              <a:buChar char="•"/>
            </a:pPr>
            <a:r>
              <a:rPr lang="en-US" sz="1200" dirty="0"/>
              <a:t>Articulating Impact</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397697" y="420441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11">
            <a:alphaModFix/>
          </a:blip>
          <a:srcRect/>
          <a:stretch/>
        </p:blipFill>
        <p:spPr>
          <a:xfrm>
            <a:off x="9816750" y="6082301"/>
            <a:ext cx="2014988" cy="482176"/>
          </a:xfrm>
          <a:prstGeom prst="rect">
            <a:avLst/>
          </a:prstGeom>
          <a:noFill/>
          <a:ln>
            <a:noFill/>
          </a:ln>
        </p:spPr>
      </p:pic>
      <p:sp>
        <p:nvSpPr>
          <p:cNvPr id="12" name="TextBox 11">
            <a:extLst>
              <a:ext uri="{FF2B5EF4-FFF2-40B4-BE49-F238E27FC236}">
                <a16:creationId xmlns:a16="http://schemas.microsoft.com/office/drawing/2014/main" id="{9699D2EF-3F5E-E68C-A2AC-1FD4E769DCED}"/>
              </a:ext>
            </a:extLst>
          </p:cNvPr>
          <p:cNvSpPr txBox="1"/>
          <p:nvPr/>
        </p:nvSpPr>
        <p:spPr>
          <a:xfrm>
            <a:off x="996343" y="4638258"/>
            <a:ext cx="3101801" cy="400110"/>
          </a:xfrm>
          <a:prstGeom prst="rect">
            <a:avLst/>
          </a:prstGeom>
          <a:noFill/>
          <a:ln>
            <a:noFill/>
          </a:ln>
        </p:spPr>
        <p:txBody>
          <a:bodyPr wrap="square" rtlCol="0">
            <a:spAutoFit/>
          </a:bodyPr>
          <a:lstStyle/>
          <a:p>
            <a:r>
              <a:rPr lang="en-US" sz="1000" b="1" dirty="0">
                <a:solidFill>
                  <a:schemeClr val="bg1"/>
                </a:solidFill>
                <a:latin typeface="+mj-lt"/>
              </a:rPr>
              <a:t>Medical Laboratory Scientist II</a:t>
            </a:r>
          </a:p>
          <a:p>
            <a:r>
              <a:rPr lang="en-US" sz="1000" dirty="0">
                <a:solidFill>
                  <a:schemeClr val="bg1"/>
                </a:solidFill>
                <a:latin typeface="+mj-lt"/>
              </a:rPr>
              <a:t>Mayo Clinic, Jacksonville, FL</a:t>
            </a:r>
          </a:p>
        </p:txBody>
      </p:sp>
      <p:sp>
        <p:nvSpPr>
          <p:cNvPr id="13" name="TextBox 12">
            <a:extLst>
              <a:ext uri="{FF2B5EF4-FFF2-40B4-BE49-F238E27FC236}">
                <a16:creationId xmlns:a16="http://schemas.microsoft.com/office/drawing/2014/main" id="{3B701016-6756-CBE4-6FEF-79000FF1EEF8}"/>
              </a:ext>
            </a:extLst>
          </p:cNvPr>
          <p:cNvSpPr txBox="1"/>
          <p:nvPr/>
        </p:nvSpPr>
        <p:spPr>
          <a:xfrm>
            <a:off x="255988" y="4655485"/>
            <a:ext cx="718457" cy="246221"/>
          </a:xfrm>
          <a:prstGeom prst="rect">
            <a:avLst/>
          </a:prstGeom>
          <a:noFill/>
          <a:ln>
            <a:noFill/>
          </a:ln>
        </p:spPr>
        <p:txBody>
          <a:bodyPr wrap="square" rtlCol="0">
            <a:spAutoFit/>
          </a:bodyPr>
          <a:lstStyle/>
          <a:p>
            <a:r>
              <a:rPr lang="en-US" sz="1000" b="1" dirty="0">
                <a:solidFill>
                  <a:schemeClr val="bg1"/>
                </a:solidFill>
                <a:latin typeface="+mj-lt"/>
              </a:rPr>
              <a:t>2011</a:t>
            </a:r>
          </a:p>
        </p:txBody>
      </p:sp>
      <p:pic>
        <p:nvPicPr>
          <p:cNvPr id="33" name="Picture 32" descr="A person in a suit and tie&#10;&#10;">
            <a:extLst>
              <a:ext uri="{FF2B5EF4-FFF2-40B4-BE49-F238E27FC236}">
                <a16:creationId xmlns:a16="http://schemas.microsoft.com/office/drawing/2014/main" id="{41B773DE-8985-C5EB-FE3B-0C11F56234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5212" y="9117"/>
            <a:ext cx="2739482" cy="1746906"/>
          </a:xfrm>
          <a:prstGeom prst="rect">
            <a:avLst/>
          </a:prstGeom>
        </p:spPr>
      </p:pic>
    </p:spTree>
    <p:extLst>
      <p:ext uri="{BB962C8B-B14F-4D97-AF65-F5344CB8AC3E}">
        <p14:creationId xmlns:p14="http://schemas.microsoft.com/office/powerpoint/2010/main" val="76277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50AB0380-0FB2-09B5-EB85-09E30E8399AE}"/>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0" y="-108048"/>
            <a:ext cx="12191980" cy="6856718"/>
          </a:xfrm>
          <a:prstGeom prst="rect">
            <a:avLst/>
          </a:prstGeom>
        </p:spPr>
      </p:pic>
      <p:sp>
        <p:nvSpPr>
          <p:cNvPr id="2" name="Title 1">
            <a:extLst>
              <a:ext uri="{FF2B5EF4-FFF2-40B4-BE49-F238E27FC236}">
                <a16:creationId xmlns:a16="http://schemas.microsoft.com/office/drawing/2014/main" id="{25525BAF-2C81-2978-92DC-56BB1605D1FF}"/>
              </a:ext>
            </a:extLst>
          </p:cNvPr>
          <p:cNvSpPr txBox="1">
            <a:spLocks noGrp="1"/>
          </p:cNvSpPr>
          <p:nvPr>
            <p:ph type="title" idx="4294967295"/>
          </p:nvPr>
        </p:nvSpPr>
        <p:spPr>
          <a:xfrm>
            <a:off x="1450511" y="3244184"/>
            <a:ext cx="9290957"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 </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4400" i="0" u="none" strike="noStrike" kern="1200" cap="none" spc="0" normalizeH="0" baseline="0" noProof="0" dirty="0">
                <a:ln>
                  <a:noFill/>
                </a:ln>
                <a:solidFill>
                  <a:prstClr val="white"/>
                </a:solidFill>
                <a:effectLst/>
                <a:uLnTx/>
                <a:uFillTx/>
                <a:latin typeface="Arial"/>
                <a:ea typeface="+mn-ea"/>
                <a:cs typeface="Arial"/>
              </a:rPr>
              <a:t>Keron Liverpool</a:t>
            </a:r>
            <a:br>
              <a:rPr kumimoji="0" lang="en-US" sz="4400" b="0" i="0" u="none" strike="noStrike" kern="1200" cap="none" spc="0" normalizeH="0" baseline="0" noProof="0" dirty="0">
                <a:ln>
                  <a:noFill/>
                </a:ln>
                <a:solidFill>
                  <a:prstClr val="white"/>
                </a:solidFill>
                <a:effectLst/>
                <a:uLnTx/>
                <a:uFillTx/>
                <a:latin typeface="Arial"/>
                <a:ea typeface="+mn-ea"/>
                <a:cs typeface="Arial"/>
              </a:rPr>
            </a:br>
            <a:r>
              <a:rPr lang="en-US" sz="3200" b="0" i="0" dirty="0">
                <a:solidFill>
                  <a:schemeClr val="bg1"/>
                </a:solidFill>
                <a:effectLst/>
              </a:rPr>
              <a:t>MBA, MLS(ASCP)</a:t>
            </a:r>
            <a:r>
              <a:rPr lang="en-US" sz="2000" b="0" i="0" baseline="30000" dirty="0">
                <a:solidFill>
                  <a:schemeClr val="bg1"/>
                </a:solidFill>
                <a:effectLst/>
              </a:rPr>
              <a:t>CM </a:t>
            </a:r>
            <a:br>
              <a:rPr kumimoji="0" lang="en-US" sz="3200" b="0" i="0" u="none" strike="noStrike" kern="1200" cap="none" spc="0" normalizeH="0" baseline="0" noProof="0" dirty="0">
                <a:ln>
                  <a:noFill/>
                </a:ln>
                <a:solidFill>
                  <a:prstClr val="white"/>
                </a:solidFill>
                <a:effectLst/>
                <a:uLnTx/>
                <a:uFillTx/>
                <a:ea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ea typeface="+mn-ea"/>
              </a:rPr>
              <a:t>Medical Laboratory Scientist </a:t>
            </a:r>
            <a:br>
              <a:rPr kumimoji="0" lang="en-US" sz="2400" b="0" i="0" u="none" strike="noStrike" kern="1200" cap="none" spc="0" normalizeH="0" baseline="0" noProof="0" dirty="0">
                <a:ln>
                  <a:noFill/>
                </a:ln>
                <a:solidFill>
                  <a:prstClr val="white"/>
                </a:solidFill>
                <a:effectLst/>
                <a:uLnTx/>
                <a:uFillTx/>
                <a:ea typeface="+mn-ea"/>
              </a:rPr>
            </a:br>
            <a:r>
              <a:rPr kumimoji="0" lang="en-US" sz="2400" b="0" i="0" u="none" strike="noStrike" kern="1200" cap="none" spc="0" normalizeH="0" baseline="0" noProof="0" dirty="0">
                <a:ln>
                  <a:noFill/>
                </a:ln>
                <a:solidFill>
                  <a:prstClr val="white"/>
                </a:solidFill>
                <a:effectLst/>
                <a:uLnTx/>
                <a:uFillTx/>
                <a:ea typeface="+mn-ea"/>
              </a:rPr>
              <a:t>United States Navy </a:t>
            </a:r>
            <a:endParaRPr kumimoji="0" lang="en-US" sz="2400" b="0" i="0" u="none" strike="noStrike" kern="1200" cap="none" spc="0" normalizeH="0" baseline="0" noProof="0" dirty="0">
              <a:ln>
                <a:noFill/>
              </a:ln>
              <a:solidFill>
                <a:prstClr val="white"/>
              </a:solidFill>
              <a:effectLst/>
              <a:highlight>
                <a:srgbClr val="00FF00"/>
              </a:highlight>
              <a:uLnTx/>
              <a:uFillTx/>
              <a:ea typeface="+mn-ea"/>
            </a:endParaRPr>
          </a:p>
        </p:txBody>
      </p:sp>
      <p:pic>
        <p:nvPicPr>
          <p:cNvPr id="4" name="Picture 3" descr="A man in a suit&#10;&#10;">
            <a:extLst>
              <a:ext uri="{FF2B5EF4-FFF2-40B4-BE49-F238E27FC236}">
                <a16:creationId xmlns:a16="http://schemas.microsoft.com/office/drawing/2014/main" id="{6B2D0D73-EEE3-3538-CED9-7E804A92F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4022" y="481993"/>
            <a:ext cx="2383955" cy="3325383"/>
          </a:xfrm>
          <a:prstGeom prst="rect">
            <a:avLst/>
          </a:prstGeom>
        </p:spPr>
      </p:pic>
    </p:spTree>
    <p:extLst>
      <p:ext uri="{BB962C8B-B14F-4D97-AF65-F5344CB8AC3E}">
        <p14:creationId xmlns:p14="http://schemas.microsoft.com/office/powerpoint/2010/main" val="28704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Keron Liverpool</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830997"/>
          </a:xfrm>
          <a:prstGeom prst="rect">
            <a:avLst/>
          </a:prstGeom>
          <a:noFill/>
          <a:ln>
            <a:noFill/>
          </a:ln>
        </p:spPr>
        <p:txBody>
          <a:bodyPr wrap="square" rtlCol="0">
            <a:spAutoFit/>
          </a:bodyPr>
          <a:lstStyle/>
          <a:p>
            <a:r>
              <a:rPr lang="en-US" sz="1600" i="1" dirty="0">
                <a:solidFill>
                  <a:schemeClr val="bg1"/>
                </a:solidFill>
              </a:rPr>
              <a:t>Take extreme ownership of everything in life.</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830997"/>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Department Head</a:t>
            </a:r>
          </a:p>
          <a:p>
            <a:pPr marL="285750" indent="-285750">
              <a:buClr>
                <a:srgbClr val="4696D2"/>
              </a:buClr>
              <a:buFont typeface="Arial" panose="020B0604020202020204" pitchFamily="34" charset="0"/>
              <a:buChar char="•"/>
            </a:pPr>
            <a:r>
              <a:rPr lang="en-US" sz="1200" dirty="0">
                <a:solidFill>
                  <a:schemeClr val="tx1"/>
                </a:solidFill>
                <a:latin typeface="+mj-lt"/>
              </a:rPr>
              <a:t>Oversee Laboratory operations</a:t>
            </a:r>
          </a:p>
          <a:p>
            <a:pPr marL="285750" indent="-285750">
              <a:buClr>
                <a:srgbClr val="4696D2"/>
              </a:buClr>
              <a:buFont typeface="Arial" panose="020B0604020202020204" pitchFamily="34" charset="0"/>
              <a:buChar char="•"/>
            </a:pPr>
            <a:r>
              <a:rPr lang="en-US" sz="1200" dirty="0">
                <a:solidFill>
                  <a:schemeClr val="tx1"/>
                </a:solidFill>
                <a:latin typeface="+mj-lt"/>
              </a:rPr>
              <a:t>Supervise personnel </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631373"/>
            <a:ext cx="3852377" cy="1200329"/>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MBA, Business Administration/University of Texas-Tyler</a:t>
            </a:r>
          </a:p>
          <a:p>
            <a:r>
              <a:rPr lang="en-US" sz="1200" dirty="0">
                <a:solidFill>
                  <a:schemeClr val="tx1"/>
                </a:solidFill>
                <a:latin typeface="+mj-lt"/>
              </a:rPr>
              <a:t>MA, Organizational Leadership/Incarnate Word</a:t>
            </a:r>
          </a:p>
          <a:p>
            <a:r>
              <a:rPr lang="en-US" sz="1200" dirty="0">
                <a:solidFill>
                  <a:schemeClr val="tx1"/>
                </a:solidFill>
                <a:latin typeface="+mj-lt"/>
              </a:rPr>
              <a:t>BS, Medical Laboratory Science/University of Cincinnati</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dirty="0">
                <a:solidFill>
                  <a:schemeClr val="bg1"/>
                </a:solidFill>
              </a:rPr>
              <a:t>MBA, MLS(ASCP)</a:t>
            </a:r>
            <a:r>
              <a:rPr lang="en-US" sz="2000" baseline="30000" dirty="0">
                <a:solidFill>
                  <a:schemeClr val="bg1"/>
                </a:solidFill>
              </a:rPr>
              <a:t>CM</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dirty="0">
                  <a:solidFill>
                    <a:schemeClr val="bg1"/>
                  </a:solidFill>
                  <a:latin typeface="+mj-lt"/>
                </a:rPr>
                <a:t>Laboratory Department Head</a:t>
              </a:r>
            </a:p>
            <a:p>
              <a:r>
                <a:rPr lang="en-US" sz="1200" dirty="0">
                  <a:solidFill>
                    <a:schemeClr val="bg1"/>
                  </a:solidFill>
                  <a:latin typeface="+mj-lt"/>
                </a:rPr>
                <a:t>Overseas Lab</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dirty="0">
                  <a:solidFill>
                    <a:schemeClr val="bg1"/>
                  </a:solidFill>
                  <a:latin typeface="+mj-lt"/>
                </a:rPr>
                <a:t>Laboratory Technologist/Instructor</a:t>
              </a:r>
            </a:p>
            <a:p>
              <a:r>
                <a:rPr lang="en-US" sz="1200" dirty="0">
                  <a:solidFill>
                    <a:schemeClr val="bg1"/>
                  </a:solidFill>
                  <a:latin typeface="+mj-lt"/>
                </a:rPr>
                <a:t>Medical Education Training Campus</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dirty="0">
                  <a:solidFill>
                    <a:schemeClr val="bg1"/>
                  </a:solidFill>
                  <a:latin typeface="+mj-lt"/>
                </a:rPr>
                <a:t>Laboratory Technician</a:t>
              </a:r>
            </a:p>
            <a:p>
              <a:r>
                <a:rPr lang="en-US" sz="1200" dirty="0">
                  <a:solidFill>
                    <a:schemeClr val="bg1"/>
                  </a:solidFill>
                  <a:latin typeface="+mj-lt"/>
                </a:rPr>
                <a:t>US Navy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dirty="0">
                  <a:solidFill>
                    <a:schemeClr val="bg1"/>
                  </a:solidFill>
                  <a:latin typeface="+mj-lt"/>
                </a:rPr>
                <a:t>2024</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dirty="0">
                  <a:solidFill>
                    <a:schemeClr val="bg1"/>
                  </a:solidFill>
                  <a:latin typeface="+mj-lt"/>
                </a:rPr>
                <a:t>2017</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dirty="0">
                  <a:solidFill>
                    <a:schemeClr val="bg1"/>
                  </a:solidFill>
                  <a:latin typeface="+mj-lt"/>
                </a:rPr>
                <a:t>2010</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dirty="0">
                  <a:solidFill>
                    <a:schemeClr val="bg1"/>
                  </a:solidFill>
                  <a:latin typeface="+mj-lt"/>
                </a:rPr>
                <a:t>Laboratory Divisional Officer</a:t>
              </a:r>
            </a:p>
            <a:p>
              <a:r>
                <a:rPr lang="en-US" sz="1200" dirty="0">
                  <a:solidFill>
                    <a:schemeClr val="bg1"/>
                  </a:solidFill>
                  <a:latin typeface="+mj-lt"/>
                </a:rPr>
                <a:t>Naval Hospital Portsmouth</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dirty="0">
                  <a:solidFill>
                    <a:schemeClr val="bg1"/>
                  </a:solidFill>
                  <a:latin typeface="+mj-lt"/>
                </a:rPr>
                <a:t>2022</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070333"/>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820463"/>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239" y="4465781"/>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86936" y="5497973"/>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81815" y="1630467"/>
            <a:ext cx="3048785"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Being a member </a:t>
            </a:r>
            <a:r>
              <a:rPr lang="en-US" sz="1200" dirty="0">
                <a:hlinkClick r:id="rId3"/>
              </a:rPr>
              <a:t>ASCP Council of Laboratory Professionals</a:t>
            </a:r>
            <a:endParaRPr lang="en-US" sz="1200" dirty="0"/>
          </a:p>
          <a:p>
            <a:pPr marL="285750" indent="-285750">
              <a:buClr>
                <a:srgbClr val="4696D2"/>
              </a:buClr>
              <a:buFont typeface="Arial" panose="020B0604020202020204" pitchFamily="34" charset="0"/>
              <a:buChar char="•"/>
            </a:pPr>
            <a:r>
              <a:rPr lang="en-US" sz="1200" dirty="0">
                <a:hlinkClick r:id="rId4"/>
              </a:rPr>
              <a:t>College of American Pathologists (CAP) proficiency testing </a:t>
            </a:r>
            <a:r>
              <a:rPr lang="en-US" sz="1200" dirty="0"/>
              <a:t>administration</a:t>
            </a:r>
          </a:p>
          <a:p>
            <a:pPr marL="285750" indent="-285750">
              <a:buClr>
                <a:srgbClr val="4696D2"/>
              </a:buClr>
              <a:buFont typeface="Arial" panose="020B0604020202020204" pitchFamily="34" charset="0"/>
              <a:buChar char="•"/>
            </a:pPr>
            <a:r>
              <a:rPr lang="en-US" sz="1200" dirty="0"/>
              <a:t>Instructor</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8" y="3053410"/>
            <a:ext cx="2761397"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5"/>
              </a:rPr>
              <a:t>ASCP Ambassador</a:t>
            </a:r>
            <a:endParaRPr lang="en-US" sz="1200" dirty="0"/>
          </a:p>
          <a:p>
            <a:pPr marL="285750" indent="-285750">
              <a:buClr>
                <a:srgbClr val="4696D2"/>
              </a:buClr>
              <a:buFont typeface="Arial" panose="020B0604020202020204" pitchFamily="34" charset="0"/>
              <a:buChar char="•"/>
            </a:pPr>
            <a:r>
              <a:rPr lang="en-US" sz="1200" dirty="0"/>
              <a:t>Networking and engaging with professionals</a:t>
            </a:r>
          </a:p>
          <a:p>
            <a:pPr marL="285750" indent="-285750">
              <a:buClr>
                <a:srgbClr val="4696D2"/>
              </a:buClr>
              <a:buFont typeface="Arial" panose="020B0604020202020204" pitchFamily="34" charset="0"/>
              <a:buChar char="•"/>
            </a:pPr>
            <a:r>
              <a:rPr lang="en-US" sz="1200" dirty="0"/>
              <a:t>Advocate for recruitment and retention</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281114"/>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Laboratory director</a:t>
            </a:r>
          </a:p>
          <a:p>
            <a:pPr marL="285750" indent="-285750">
              <a:buClr>
                <a:srgbClr val="4696D2"/>
              </a:buClr>
              <a:buFont typeface="Arial" panose="020B0604020202020204" pitchFamily="34" charset="0"/>
              <a:buChar char="•"/>
            </a:pPr>
            <a:r>
              <a:rPr lang="en-US" sz="1200" dirty="0"/>
              <a:t>Operations Manager</a:t>
            </a:r>
          </a:p>
          <a:p>
            <a:pPr marL="285750" indent="-285750">
              <a:buClr>
                <a:srgbClr val="4696D2"/>
              </a:buClr>
              <a:buFont typeface="Arial" panose="020B0604020202020204" pitchFamily="34" charset="0"/>
              <a:buChar char="•"/>
            </a:pPr>
            <a:r>
              <a:rPr lang="en-US" sz="1200" dirty="0">
                <a:hlinkClick r:id="rId6"/>
              </a:rPr>
              <a:t>ASCP Council of Laboratory Management and Administration</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69278" y="5631835"/>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Leadership</a:t>
            </a:r>
          </a:p>
          <a:p>
            <a:pPr marL="285750" indent="-285750">
              <a:buClr>
                <a:srgbClr val="4696D2"/>
              </a:buClr>
              <a:buFont typeface="Arial" panose="020B0604020202020204" pitchFamily="34" charset="0"/>
              <a:buChar char="•"/>
            </a:pPr>
            <a:r>
              <a:rPr lang="en-US" sz="1200" dirty="0"/>
              <a:t>Resourceful</a:t>
            </a:r>
          </a:p>
          <a:p>
            <a:pPr marL="285750" indent="-285750">
              <a:buClr>
                <a:srgbClr val="4696D2"/>
              </a:buClr>
              <a:buFont typeface="Arial" panose="020B0604020202020204" pitchFamily="34" charset="0"/>
              <a:buChar char="•"/>
            </a:pPr>
            <a:r>
              <a:rPr lang="en-US" sz="1200" dirty="0"/>
              <a:t>Coordination</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dirty="0">
                <a:solidFill>
                  <a:schemeClr val="accent1"/>
                </a:solidFill>
              </a:rPr>
              <a:t>Insert</a:t>
            </a:r>
          </a:p>
          <a:p>
            <a:pPr algn="ctr"/>
            <a:r>
              <a:rPr lang="en-US" sz="1800" i="1" dirty="0">
                <a:solidFill>
                  <a:schemeClr val="accent1"/>
                </a:solidFill>
              </a:rPr>
              <a:t>photo </a:t>
            </a:r>
          </a:p>
          <a:p>
            <a:pPr algn="ctr"/>
            <a:r>
              <a:rPr lang="en-US" sz="1800" i="1" dirty="0">
                <a:solidFill>
                  <a:schemeClr val="accent1"/>
                </a:solidFill>
              </a:rPr>
              <a:t>here</a:t>
            </a:r>
          </a:p>
        </p:txBody>
      </p:sp>
      <p:pic>
        <p:nvPicPr>
          <p:cNvPr id="33" name="Picture 32" descr="A man in a suit&#10;&#10;">
            <a:extLst>
              <a:ext uri="{FF2B5EF4-FFF2-40B4-BE49-F238E27FC236}">
                <a16:creationId xmlns:a16="http://schemas.microsoft.com/office/drawing/2014/main" id="{76E9EE22-B77E-8C50-3D7F-4DD0FB5EA2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8360" y="0"/>
            <a:ext cx="1877120" cy="2618398"/>
          </a:xfrm>
          <a:prstGeom prst="rect">
            <a:avLst/>
          </a:prstGeom>
        </p:spPr>
      </p:pic>
    </p:spTree>
    <p:extLst>
      <p:ext uri="{BB962C8B-B14F-4D97-AF65-F5344CB8AC3E}">
        <p14:creationId xmlns:p14="http://schemas.microsoft.com/office/powerpoint/2010/main" val="18011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AFB55-8C96-B684-EA27-B257240B3CF4}"/>
            </a:ext>
          </a:extLst>
        </p:cNvPr>
        <p:cNvGrpSpPr/>
        <p:nvPr/>
      </p:nvGrpSpPr>
      <p:grpSpPr>
        <a:xfrm>
          <a:off x="0" y="0"/>
          <a:ext cx="0" cy="0"/>
          <a:chOff x="0" y="0"/>
          <a:chExt cx="0" cy="0"/>
        </a:xfrm>
      </p:grpSpPr>
      <p:pic>
        <p:nvPicPr>
          <p:cNvPr id="3" name="Picture 2" descr="A few women in lab coats looking at a computer">
            <a:extLst>
              <a:ext uri="{FF2B5EF4-FFF2-40B4-BE49-F238E27FC236}">
                <a16:creationId xmlns:a16="http://schemas.microsoft.com/office/drawing/2014/main" id="{E6E28F7A-FFA8-B8DD-A4A2-9B8734B5BD9D}"/>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Title 6">
            <a:extLst>
              <a:ext uri="{FF2B5EF4-FFF2-40B4-BE49-F238E27FC236}">
                <a16:creationId xmlns:a16="http://schemas.microsoft.com/office/drawing/2014/main" id="{76DE69EE-F7FD-1137-093B-2074B003198F}"/>
              </a:ext>
            </a:extLst>
          </p:cNvPr>
          <p:cNvSpPr txBox="1">
            <a:spLocks noGrp="1"/>
          </p:cNvSpPr>
          <p:nvPr>
            <p:ph type="title" idx="4294967295"/>
          </p:nvPr>
        </p:nvSpPr>
        <p:spPr>
          <a:xfrm>
            <a:off x="987252" y="4138497"/>
            <a:ext cx="9797878" cy="23698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buClrTx/>
              <a:buSzTx/>
              <a:defRPr/>
            </a:pPr>
            <a:r>
              <a:rPr kumimoji="0" lang="en-US" sz="4400" i="0" u="none" strike="noStrike" kern="1200" cap="none" spc="0" normalizeH="0" baseline="0" noProof="0" dirty="0">
                <a:ln>
                  <a:noFill/>
                </a:ln>
                <a:solidFill>
                  <a:prstClr val="white"/>
                </a:solidFill>
                <a:effectLst/>
                <a:uLnTx/>
                <a:uFillTx/>
                <a:latin typeface="Arial"/>
                <a:ea typeface="+mn-ea"/>
                <a:cs typeface="Arial"/>
              </a:rPr>
              <a:t>W. Gunnar Conrow</a:t>
            </a:r>
            <a:br>
              <a:rPr kumimoji="0" lang="en-US" sz="4400" b="0" i="0" u="none" strike="noStrike" kern="1200" cap="none" spc="0" normalizeH="0" baseline="0" noProof="0" dirty="0">
                <a:ln>
                  <a:noFill/>
                </a:ln>
                <a:solidFill>
                  <a:prstClr val="white"/>
                </a:solidFill>
                <a:effectLst/>
                <a:uLnTx/>
                <a:uFillTx/>
                <a:latin typeface="Arial"/>
                <a:ea typeface="+mn-ea"/>
                <a:cs typeface="Arial"/>
              </a:rPr>
            </a:br>
            <a:r>
              <a:rPr kumimoji="0" lang="en-US" sz="3200" b="0" i="0" u="none" strike="noStrike" kern="1200" cap="none" spc="0" normalizeH="0" baseline="0" noProof="0" dirty="0">
                <a:ln>
                  <a:noFill/>
                </a:ln>
                <a:solidFill>
                  <a:prstClr val="white"/>
                </a:solidFill>
                <a:effectLst/>
                <a:uLnTx/>
                <a:uFillTx/>
                <a:latin typeface="Arial"/>
                <a:ea typeface="+mn-ea"/>
                <a:cs typeface="Arial"/>
              </a:rPr>
              <a:t>Col, USAF, BSC</a:t>
            </a:r>
            <a:r>
              <a:rPr lang="en-US" sz="3200" b="0" kern="1200" dirty="0">
                <a:solidFill>
                  <a:prstClr val="white"/>
                </a:solidFill>
                <a:ea typeface="+mn-ea"/>
              </a:rPr>
              <a:t>, MLS(ASCP)</a:t>
            </a:r>
            <a:r>
              <a:rPr lang="en-US" sz="3200" b="0" kern="1200" baseline="30000" dirty="0">
                <a:solidFill>
                  <a:prstClr val="white"/>
                </a:solidFill>
                <a:ea typeface="+mn-ea"/>
              </a:rPr>
              <a:t>CM</a:t>
            </a:r>
            <a:r>
              <a:rPr kumimoji="0" lang="en-US" sz="3200" b="0" i="0" u="none" strike="noStrike" kern="1200" cap="none" spc="0" normalizeH="0" baseline="0" noProof="0" dirty="0">
                <a:ln>
                  <a:noFill/>
                </a:ln>
                <a:solidFill>
                  <a:prstClr val="white"/>
                </a:solidFill>
                <a:effectLst/>
                <a:uLnTx/>
                <a:uFillTx/>
                <a:latin typeface="Arial"/>
                <a:ea typeface="+mn-ea"/>
                <a:cs typeface="Arial"/>
              </a:rPr>
              <a:t> </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Chief of Laboratory Operations and Air Force Director, Center for Laboratory Medicine Services </a:t>
            </a:r>
            <a:br>
              <a:rPr kumimoji="0" lang="en-US" sz="24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Defense Health Agency </a:t>
            </a:r>
          </a:p>
        </p:txBody>
      </p:sp>
      <p:pic>
        <p:nvPicPr>
          <p:cNvPr id="2" name="Picture 1" descr="A man in a suit">
            <a:extLst>
              <a:ext uri="{FF2B5EF4-FFF2-40B4-BE49-F238E27FC236}">
                <a16:creationId xmlns:a16="http://schemas.microsoft.com/office/drawing/2014/main" id="{FB70CC54-48D4-1CB8-D94C-D05720BA2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073" y="753304"/>
            <a:ext cx="2643834" cy="3297835"/>
          </a:xfrm>
          <a:prstGeom prst="rect">
            <a:avLst/>
          </a:prstGeom>
        </p:spPr>
      </p:pic>
    </p:spTree>
    <p:extLst>
      <p:ext uri="{BB962C8B-B14F-4D97-AF65-F5344CB8AC3E}">
        <p14:creationId xmlns:p14="http://schemas.microsoft.com/office/powerpoint/2010/main" val="76762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381201" y="183321"/>
            <a:ext cx="367753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W. Gunnar Conrow, </a:t>
            </a:r>
            <a:br>
              <a:rPr kumimoji="0" lang="en-US" sz="2400" b="1" i="0" u="none" strike="noStrike" kern="1200" cap="none" spc="0" normalizeH="0" baseline="0" noProof="0" dirty="0">
                <a:ln>
                  <a:noFill/>
                </a:ln>
                <a:solidFill>
                  <a:schemeClr val="bg1"/>
                </a:solidFill>
                <a:effectLst/>
                <a:uLnTx/>
                <a:uFillTx/>
                <a:latin typeface="+mn-lt"/>
                <a:ea typeface="+mn-ea"/>
                <a:cs typeface="+mn-cs"/>
              </a:rPr>
            </a:br>
            <a:r>
              <a:rPr kumimoji="0" lang="en-US" sz="2400" b="1" i="0" u="none" strike="noStrike" kern="1200" cap="none" spc="0" normalizeH="0" baseline="0" noProof="0" dirty="0">
                <a:ln>
                  <a:noFill/>
                </a:ln>
                <a:solidFill>
                  <a:schemeClr val="bg1"/>
                </a:solidFill>
                <a:effectLst/>
                <a:uLnTx/>
                <a:uFillTx/>
                <a:latin typeface="+mn-lt"/>
                <a:ea typeface="+mn-ea"/>
                <a:cs typeface="+mn-cs"/>
              </a:rPr>
              <a:t>Col, USAF</a:t>
            </a: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584775"/>
          </a:xfrm>
          <a:prstGeom prst="rect">
            <a:avLst/>
          </a:prstGeom>
          <a:noFill/>
          <a:ln>
            <a:noFill/>
          </a:ln>
        </p:spPr>
        <p:txBody>
          <a:bodyPr wrap="square" rtlCol="0">
            <a:spAutoFit/>
          </a:bodyPr>
          <a:lstStyle/>
          <a:p>
            <a:r>
              <a:rPr lang="en-US" sz="1600" i="1" dirty="0">
                <a:solidFill>
                  <a:schemeClr val="bg1"/>
                </a:solidFill>
              </a:rPr>
              <a:t>It is not about me; I am second</a:t>
            </a:r>
          </a:p>
        </p:txBody>
      </p:sp>
      <p:sp>
        <p:nvSpPr>
          <p:cNvPr id="10" name="TextBox 9">
            <a:extLst>
              <a:ext uri="{FF2B5EF4-FFF2-40B4-BE49-F238E27FC236}">
                <a16:creationId xmlns:a16="http://schemas.microsoft.com/office/drawing/2014/main" id="{F931428C-64DD-E657-8543-9476B40CAB09}"/>
              </a:ext>
            </a:extLst>
          </p:cNvPr>
          <p:cNvSpPr txBox="1"/>
          <p:nvPr/>
        </p:nvSpPr>
        <p:spPr>
          <a:xfrm>
            <a:off x="37754" y="5411316"/>
            <a:ext cx="4284841" cy="1200329"/>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Enforce CLIA/CLIP requirements for Department of Defense (DoD) labs</a:t>
            </a:r>
          </a:p>
          <a:p>
            <a:pPr marL="285750" indent="-285750">
              <a:buClr>
                <a:srgbClr val="4696D2"/>
              </a:buClr>
              <a:buFont typeface="Arial" panose="020B0604020202020204" pitchFamily="34" charset="0"/>
              <a:buChar char="•"/>
            </a:pPr>
            <a:r>
              <a:rPr lang="en-US" sz="1200" dirty="0">
                <a:solidFill>
                  <a:schemeClr val="tx1"/>
                </a:solidFill>
                <a:latin typeface="+mj-lt"/>
              </a:rPr>
              <a:t>Coordinate and build efficiencies in the Defense Health Agency (DHA) lab network </a:t>
            </a:r>
          </a:p>
          <a:p>
            <a:pPr marL="285750" indent="-285750">
              <a:buClr>
                <a:srgbClr val="4696D2"/>
              </a:buClr>
              <a:buFont typeface="Arial" panose="020B0604020202020204" pitchFamily="34" charset="0"/>
              <a:buChar char="•"/>
            </a:pPr>
            <a:r>
              <a:rPr lang="en-US" sz="1200" dirty="0">
                <a:solidFill>
                  <a:schemeClr val="tx1"/>
                </a:solidFill>
                <a:latin typeface="+mj-lt"/>
              </a:rPr>
              <a:t>Talent management</a:t>
            </a:r>
          </a:p>
        </p:txBody>
      </p:sp>
      <p:sp>
        <p:nvSpPr>
          <p:cNvPr id="24" name="TextBox 23">
            <a:extLst>
              <a:ext uri="{FF2B5EF4-FFF2-40B4-BE49-F238E27FC236}">
                <a16:creationId xmlns:a16="http://schemas.microsoft.com/office/drawing/2014/main" id="{0C83EFAD-B2D5-4FA5-A219-CDA5C3862EBB}"/>
              </a:ext>
            </a:extLst>
          </p:cNvPr>
          <p:cNvSpPr txBox="1"/>
          <p:nvPr/>
        </p:nvSpPr>
        <p:spPr>
          <a:xfrm>
            <a:off x="87669" y="1607567"/>
            <a:ext cx="4303143" cy="1200329"/>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Wayland Baptist University:  BS, Occupational Sciences, Focus Healthcare Admin</a:t>
            </a:r>
          </a:p>
          <a:p>
            <a:r>
              <a:rPr lang="en-US" sz="1200" dirty="0">
                <a:solidFill>
                  <a:schemeClr val="tx1"/>
                </a:solidFill>
                <a:latin typeface="+mj-lt"/>
              </a:rPr>
              <a:t>University of South Dakota:  MS, Healthcare Administration</a:t>
            </a:r>
          </a:p>
          <a:p>
            <a:r>
              <a:rPr lang="en-US" sz="1200" dirty="0">
                <a:solidFill>
                  <a:schemeClr val="tx1"/>
                </a:solidFill>
                <a:latin typeface="+mj-lt"/>
              </a:rPr>
              <a:t>Air University:  MS, Strategic Studies</a:t>
            </a:r>
          </a:p>
          <a:p>
            <a:r>
              <a:rPr lang="en-US" sz="1200" dirty="0">
                <a:solidFill>
                  <a:schemeClr val="tx1"/>
                </a:solidFill>
                <a:latin typeface="+mj-lt"/>
              </a:rPr>
              <a:t>Air University: MS, Operational Art and Strategy</a:t>
            </a:r>
          </a:p>
        </p:txBody>
      </p:sp>
      <p:sp>
        <p:nvSpPr>
          <p:cNvPr id="21" name="TextBox 20">
            <a:extLst>
              <a:ext uri="{FF2B5EF4-FFF2-40B4-BE49-F238E27FC236}">
                <a16:creationId xmlns:a16="http://schemas.microsoft.com/office/drawing/2014/main" id="{61555369-85C1-9D62-BCEA-99D762074209}"/>
              </a:ext>
            </a:extLst>
          </p:cNvPr>
          <p:cNvSpPr txBox="1"/>
          <p:nvPr/>
        </p:nvSpPr>
        <p:spPr>
          <a:xfrm>
            <a:off x="381201" y="966263"/>
            <a:ext cx="3677536" cy="400110"/>
          </a:xfrm>
          <a:prstGeom prst="rect">
            <a:avLst/>
          </a:prstGeom>
          <a:noFill/>
          <a:ln>
            <a:noFill/>
          </a:ln>
        </p:spPr>
        <p:txBody>
          <a:bodyPr wrap="square" rtlCol="0">
            <a:spAutoFit/>
          </a:bodyPr>
          <a:lstStyle/>
          <a:p>
            <a:r>
              <a:rPr lang="en-US" sz="2000" dirty="0">
                <a:solidFill>
                  <a:schemeClr val="bg1"/>
                </a:solidFill>
              </a:rPr>
              <a:t>BSC, MLS(ASCP)</a:t>
            </a:r>
            <a:r>
              <a:rPr lang="en-US" sz="2000" baseline="30000" dirty="0">
                <a:solidFill>
                  <a:schemeClr val="bg1"/>
                </a:solidFill>
              </a:rPr>
              <a:t>CM</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646331"/>
            </a:xfrm>
            <a:prstGeom prst="rect">
              <a:avLst/>
            </a:prstGeom>
            <a:noFill/>
            <a:ln>
              <a:noFill/>
            </a:ln>
          </p:spPr>
          <p:txBody>
            <a:bodyPr wrap="square" rtlCol="0">
              <a:spAutoFit/>
            </a:bodyPr>
            <a:lstStyle/>
            <a:p>
              <a:r>
                <a:rPr lang="en-US" sz="1200" b="1" dirty="0">
                  <a:solidFill>
                    <a:schemeClr val="bg1"/>
                  </a:solidFill>
                  <a:latin typeface="+mj-lt"/>
                </a:rPr>
                <a:t>AF Director/Chief of Lab Operations</a:t>
              </a:r>
            </a:p>
            <a:p>
              <a:r>
                <a:rPr lang="en-US" sz="1200" dirty="0">
                  <a:solidFill>
                    <a:schemeClr val="bg1"/>
                  </a:solidFill>
                  <a:latin typeface="+mj-lt"/>
                </a:rPr>
                <a:t>Center for Laboratory Medicine Services,  Defense Health Agency, VA</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646331"/>
            </a:xfrm>
            <a:prstGeom prst="rect">
              <a:avLst/>
            </a:prstGeom>
            <a:noFill/>
            <a:ln>
              <a:noFill/>
            </a:ln>
          </p:spPr>
          <p:txBody>
            <a:bodyPr wrap="square" rtlCol="0">
              <a:spAutoFit/>
            </a:bodyPr>
            <a:lstStyle/>
            <a:p>
              <a:r>
                <a:rPr lang="en-US" sz="1200" b="1" dirty="0">
                  <a:solidFill>
                    <a:schemeClr val="bg1"/>
                  </a:solidFill>
                  <a:latin typeface="+mj-lt"/>
                </a:rPr>
                <a:t>Commander</a:t>
              </a:r>
            </a:p>
            <a:p>
              <a:r>
                <a:rPr lang="en-US" sz="1200" dirty="0">
                  <a:solidFill>
                    <a:schemeClr val="bg1"/>
                  </a:solidFill>
                  <a:latin typeface="+mj-lt"/>
                </a:rPr>
                <a:t>17</a:t>
              </a:r>
              <a:r>
                <a:rPr lang="en-US" sz="1200" baseline="30000" dirty="0">
                  <a:solidFill>
                    <a:schemeClr val="bg1"/>
                  </a:solidFill>
                  <a:latin typeface="+mj-lt"/>
                </a:rPr>
                <a:t>th</a:t>
              </a:r>
              <a:r>
                <a:rPr lang="en-US" sz="1200" dirty="0">
                  <a:solidFill>
                    <a:schemeClr val="bg1"/>
                  </a:solidFill>
                  <a:latin typeface="+mj-lt"/>
                </a:rPr>
                <a:t> Healthcare Operations Squadron,  </a:t>
              </a:r>
            </a:p>
            <a:p>
              <a:r>
                <a:rPr lang="en-US" sz="1200" dirty="0">
                  <a:solidFill>
                    <a:schemeClr val="bg1"/>
                  </a:solidFill>
                  <a:latin typeface="+mj-lt"/>
                </a:rPr>
                <a:t>Goodfellow AFB, TX</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646331"/>
            </a:xfrm>
            <a:prstGeom prst="rect">
              <a:avLst/>
            </a:prstGeom>
            <a:noFill/>
            <a:ln>
              <a:noFill/>
            </a:ln>
          </p:spPr>
          <p:txBody>
            <a:bodyPr wrap="square" rtlCol="0">
              <a:spAutoFit/>
            </a:bodyPr>
            <a:lstStyle/>
            <a:p>
              <a:r>
                <a:rPr lang="en-US" sz="1200" b="1" dirty="0">
                  <a:solidFill>
                    <a:schemeClr val="bg1"/>
                  </a:solidFill>
                  <a:latin typeface="+mj-lt"/>
                </a:rPr>
                <a:t>Deputy Director</a:t>
              </a:r>
            </a:p>
            <a:p>
              <a:r>
                <a:rPr lang="en-US" sz="1200" dirty="0">
                  <a:solidFill>
                    <a:schemeClr val="bg1"/>
                  </a:solidFill>
                  <a:latin typeface="+mj-lt"/>
                </a:rPr>
                <a:t>Center for Laboratory Medicine Services,  Defense Health Agency, VA</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dirty="0">
                  <a:solidFill>
                    <a:schemeClr val="bg1"/>
                  </a:solidFill>
                  <a:latin typeface="+mj-lt"/>
                </a:rPr>
                <a:t>2024</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dirty="0">
                  <a:solidFill>
                    <a:schemeClr val="bg1"/>
                  </a:solidFill>
                  <a:latin typeface="+mj-lt"/>
                </a:rPr>
                <a:t>2018</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dirty="0">
                  <a:solidFill>
                    <a:schemeClr val="bg1"/>
                  </a:solidFill>
                  <a:latin typeface="+mj-lt"/>
                </a:rPr>
                <a:t>2014</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646331"/>
            </a:xfrm>
            <a:prstGeom prst="rect">
              <a:avLst/>
            </a:prstGeom>
            <a:noFill/>
            <a:ln>
              <a:noFill/>
            </a:ln>
          </p:spPr>
          <p:txBody>
            <a:bodyPr wrap="square" rtlCol="0">
              <a:spAutoFit/>
            </a:bodyPr>
            <a:lstStyle/>
            <a:p>
              <a:r>
                <a:rPr lang="en-US" sz="1200" b="1" dirty="0">
                  <a:solidFill>
                    <a:schemeClr val="bg1"/>
                  </a:solidFill>
                  <a:latin typeface="+mj-lt"/>
                </a:rPr>
                <a:t>Director</a:t>
              </a:r>
            </a:p>
            <a:p>
              <a:r>
                <a:rPr lang="en-US" sz="1200" dirty="0">
                  <a:solidFill>
                    <a:schemeClr val="bg1"/>
                  </a:solidFill>
                  <a:latin typeface="+mj-lt"/>
                </a:rPr>
                <a:t>Center for Laboratory Medicine Services,  </a:t>
              </a:r>
            </a:p>
            <a:p>
              <a:r>
                <a:rPr lang="en-US" sz="1200" dirty="0">
                  <a:solidFill>
                    <a:schemeClr val="bg1"/>
                  </a:solidFill>
                  <a:latin typeface="+mj-lt"/>
                </a:rPr>
                <a:t>Defense Health Agency, VA</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dirty="0">
                  <a:solidFill>
                    <a:schemeClr val="bg1"/>
                  </a:solidFill>
                  <a:latin typeface="+mj-lt"/>
                </a:rPr>
                <a:t>2022</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239" y="4443764"/>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8459" y="1707367"/>
            <a:ext cx="2761397"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Air Force MLT training</a:t>
            </a:r>
          </a:p>
          <a:p>
            <a:pPr marL="285750" indent="-285750">
              <a:buClr>
                <a:srgbClr val="4696D2"/>
              </a:buClr>
              <a:buFont typeface="Arial" panose="020B0604020202020204" pitchFamily="34" charset="0"/>
              <a:buChar char="•"/>
            </a:pPr>
            <a:r>
              <a:rPr lang="en-US" sz="1200" dirty="0"/>
              <a:t>Lab/Section supervisor duties</a:t>
            </a:r>
          </a:p>
          <a:p>
            <a:pPr marL="285750" indent="-285750">
              <a:buClr>
                <a:srgbClr val="4696D2"/>
              </a:buClr>
              <a:buFont typeface="Arial" panose="020B0604020202020204" pitchFamily="34" charset="0"/>
              <a:buChar char="•"/>
            </a:pPr>
            <a:r>
              <a:rPr lang="en-US" sz="1200" dirty="0"/>
              <a:t>Deputy Director, Center for Laboratory Medicine Services (CMLS)</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6" y="3003748"/>
            <a:ext cx="2761397"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Relationships (lab leaders, vendors, operational staff)</a:t>
            </a:r>
          </a:p>
          <a:p>
            <a:pPr marL="285750" indent="-285750">
              <a:buClr>
                <a:srgbClr val="4696D2"/>
              </a:buClr>
              <a:buFont typeface="Arial" panose="020B0604020202020204" pitchFamily="34" charset="0"/>
              <a:buChar char="•"/>
            </a:pPr>
            <a:r>
              <a:rPr lang="en-US" sz="1200" dirty="0"/>
              <a:t>Strategic sessions</a:t>
            </a:r>
          </a:p>
          <a:p>
            <a:pPr marL="285750" indent="-285750">
              <a:buClr>
                <a:srgbClr val="4696D2"/>
              </a:buClr>
              <a:buFont typeface="Arial" panose="020B0604020202020204" pitchFamily="34" charset="0"/>
              <a:buChar char="•"/>
            </a:pPr>
            <a:r>
              <a:rPr lang="en-US" sz="1200" dirty="0"/>
              <a:t>Educational events/volunteer opportunities</a:t>
            </a:r>
          </a:p>
          <a:p>
            <a:pPr marL="285750" indent="-285750">
              <a:buClr>
                <a:srgbClr val="4696D2"/>
              </a:buClr>
              <a:buFont typeface="Arial" panose="020B0604020202020204" pitchFamily="34" charset="0"/>
              <a:buChar char="•"/>
            </a:pPr>
            <a:endParaRPr lang="en-US" sz="1200" dirty="0"/>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6" y="4295424"/>
            <a:ext cx="2884336"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3"/>
              </a:rPr>
              <a:t>ACHE Fellow</a:t>
            </a:r>
            <a:endParaRPr lang="en-US" sz="1200" dirty="0"/>
          </a:p>
          <a:p>
            <a:pPr marL="285750" indent="-285750">
              <a:buClr>
                <a:srgbClr val="4696D2"/>
              </a:buClr>
              <a:buFont typeface="Arial" panose="020B0604020202020204" pitchFamily="34" charset="0"/>
              <a:buChar char="•"/>
            </a:pPr>
            <a:r>
              <a:rPr lang="en-US" sz="1200" dirty="0">
                <a:hlinkClick r:id="rId4"/>
              </a:rPr>
              <a:t>Johns Hopkins Healthcare Leadership Courses</a:t>
            </a:r>
            <a:endParaRPr lang="en-US" sz="1200" dirty="0"/>
          </a:p>
          <a:p>
            <a:pPr marL="285750" indent="-285750">
              <a:buClr>
                <a:srgbClr val="4696D2"/>
              </a:buClr>
              <a:buFont typeface="Arial" panose="020B0604020202020204" pitchFamily="34" charset="0"/>
              <a:buChar char="•"/>
            </a:pPr>
            <a:r>
              <a:rPr lang="en-US" sz="1200" dirty="0"/>
              <a:t>Global health courses/forums; </a:t>
            </a:r>
            <a:r>
              <a:rPr lang="en-US" sz="1200" dirty="0">
                <a:hlinkClick r:id="rId5"/>
              </a:rPr>
              <a:t>https://cghe.usuhs.edu</a:t>
            </a:r>
            <a:endParaRPr lang="en-US" sz="1200" dirty="0"/>
          </a:p>
          <a:p>
            <a:pPr marL="285750" indent="-285750">
              <a:buClr>
                <a:srgbClr val="4696D2"/>
              </a:buClr>
              <a:buFont typeface="Arial" panose="020B0604020202020204" pitchFamily="34" charset="0"/>
              <a:buChar char="•"/>
            </a:pPr>
            <a:endParaRPr lang="en-US" sz="1200" dirty="0"/>
          </a:p>
          <a:p>
            <a:pPr>
              <a:buClr>
                <a:srgbClr val="4696D2"/>
              </a:buClr>
            </a:pP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69276" y="5564884"/>
            <a:ext cx="2722629"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Active Listening</a:t>
            </a:r>
          </a:p>
          <a:p>
            <a:pPr marL="285750" indent="-285750">
              <a:buClr>
                <a:srgbClr val="4696D2"/>
              </a:buClr>
              <a:buFont typeface="Arial" panose="020B0604020202020204" pitchFamily="34" charset="0"/>
              <a:buChar char="•"/>
            </a:pPr>
            <a:r>
              <a:rPr lang="en-US" sz="1200" dirty="0"/>
              <a:t>Communication – verbal, written, and emails</a:t>
            </a:r>
          </a:p>
          <a:p>
            <a:pPr marL="285750" indent="-285750">
              <a:buClr>
                <a:srgbClr val="4696D2"/>
              </a:buClr>
              <a:buFont typeface="Arial" panose="020B0604020202020204" pitchFamily="34" charset="0"/>
              <a:buChar char="•"/>
            </a:pPr>
            <a:r>
              <a:rPr lang="en-US" sz="1200" dirty="0"/>
              <a:t>Strategic reflection, scanning, and planning</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472559" y="5383177"/>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dirty="0">
                <a:solidFill>
                  <a:schemeClr val="accent1"/>
                </a:solidFill>
              </a:rPr>
              <a:t>Insert</a:t>
            </a:r>
          </a:p>
          <a:p>
            <a:pPr algn="ctr"/>
            <a:r>
              <a:rPr lang="en-US" sz="1800" i="1" dirty="0">
                <a:solidFill>
                  <a:schemeClr val="accent1"/>
                </a:solidFill>
              </a:rPr>
              <a:t>photo </a:t>
            </a:r>
          </a:p>
          <a:p>
            <a:pPr algn="ctr"/>
            <a:r>
              <a:rPr lang="en-US" sz="1800" i="1" dirty="0">
                <a:solidFill>
                  <a:schemeClr val="accent1"/>
                </a:solidFill>
              </a:rPr>
              <a:t>here</a:t>
            </a:r>
          </a:p>
        </p:txBody>
      </p:sp>
      <p:pic>
        <p:nvPicPr>
          <p:cNvPr id="13" name="Picture 12" descr="A man wearing a suit">
            <a:extLst>
              <a:ext uri="{FF2B5EF4-FFF2-40B4-BE49-F238E27FC236}">
                <a16:creationId xmlns:a16="http://schemas.microsoft.com/office/drawing/2014/main" id="{60A5C5CE-10E4-508C-C331-1D0595D1DE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5807" y="132628"/>
            <a:ext cx="2110981" cy="2633171"/>
          </a:xfrm>
          <a:prstGeom prst="rect">
            <a:avLst/>
          </a:prstGeom>
        </p:spPr>
      </p:pic>
    </p:spTree>
    <p:extLst>
      <p:ext uri="{BB962C8B-B14F-4D97-AF65-F5344CB8AC3E}">
        <p14:creationId xmlns:p14="http://schemas.microsoft.com/office/powerpoint/2010/main" val="3066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A729F9-4C51-A845-4101-CF2CDBF3AD1A}"/>
              </a:ext>
            </a:extLst>
          </p:cNvPr>
          <p:cNvSpPr txBox="1">
            <a:spLocks noGrp="1"/>
          </p:cNvSpPr>
          <p:nvPr>
            <p:ph type="title" idx="4294967295"/>
          </p:nvPr>
        </p:nvSpPr>
        <p:spPr>
          <a:xfrm>
            <a:off x="1382486" y="3429000"/>
            <a:ext cx="9427028" cy="2616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Rodney Rohde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rPr>
              <a:t>PhD, MS, SM(ASCP)</a:t>
            </a:r>
            <a:r>
              <a:rPr kumimoji="0" lang="en-US" sz="3200" b="0" i="0" u="none" strike="noStrike" kern="1200" cap="none" spc="0" normalizeH="0" baseline="30000" noProof="0" dirty="0" err="1">
                <a:ln>
                  <a:noFill/>
                </a:ln>
                <a:solidFill>
                  <a:schemeClr val="bg1"/>
                </a:solidFill>
                <a:effectLst/>
                <a:uLnTx/>
                <a:uFillTx/>
                <a:latin typeface="Arial"/>
                <a:ea typeface="+mn-ea"/>
                <a:cs typeface="Arial"/>
              </a:rPr>
              <a:t>CM</a:t>
            </a:r>
            <a:r>
              <a:rPr kumimoji="0" lang="en-US" sz="3200" b="0" i="0" u="none" strike="noStrike" kern="1200" cap="none" spc="0" normalizeH="0" baseline="0" noProof="0" dirty="0" err="1">
                <a:ln>
                  <a:noFill/>
                </a:ln>
                <a:solidFill>
                  <a:schemeClr val="bg1"/>
                </a:solidFill>
                <a:effectLst/>
                <a:uLnTx/>
                <a:uFillTx/>
                <a:latin typeface="Arial"/>
                <a:ea typeface="+mn-ea"/>
                <a:cs typeface="Arial"/>
              </a:rPr>
              <a:t>SV</a:t>
            </a:r>
            <a:r>
              <a:rPr kumimoji="0" lang="en-US" sz="3200" b="0" i="0" u="none" strike="noStrike" kern="1200" cap="none" spc="0" normalizeH="0" baseline="30000" noProof="0" dirty="0" err="1">
                <a:ln>
                  <a:noFill/>
                </a:ln>
                <a:solidFill>
                  <a:schemeClr val="bg1"/>
                </a:solidFill>
                <a:effectLst/>
                <a:uLnTx/>
                <a:uFillTx/>
                <a:latin typeface="Arial"/>
                <a:ea typeface="+mn-ea"/>
                <a:cs typeface="Arial"/>
              </a:rPr>
              <a:t>CM</a:t>
            </a:r>
            <a:r>
              <a:rPr kumimoji="0" lang="en-US" sz="3200" b="0" i="0" u="none" strike="noStrike" kern="1200" cap="none" spc="0" normalizeH="0" baseline="0" noProof="0" dirty="0" err="1">
                <a:ln>
                  <a:noFill/>
                </a:ln>
                <a:solidFill>
                  <a:schemeClr val="bg1"/>
                </a:solidFill>
                <a:effectLst/>
                <a:uLnTx/>
                <a:uFillTx/>
                <a:latin typeface="Arial"/>
                <a:ea typeface="+mn-ea"/>
                <a:cs typeface="Arial"/>
              </a:rPr>
              <a:t>,MB</a:t>
            </a:r>
            <a:r>
              <a:rPr kumimoji="0" lang="en-US" sz="3200" b="0" i="0" u="none" strike="noStrike" kern="1200" cap="none" spc="0" normalizeH="0" baseline="30000" noProof="0" dirty="0" err="1">
                <a:ln>
                  <a:noFill/>
                </a:ln>
                <a:solidFill>
                  <a:schemeClr val="bg1"/>
                </a:solidFill>
                <a:effectLst/>
                <a:uLnTx/>
                <a:uFillTx/>
                <a:latin typeface="Arial"/>
                <a:ea typeface="+mn-ea"/>
                <a:cs typeface="Arial"/>
              </a:rPr>
              <a:t>CM</a:t>
            </a:r>
            <a:r>
              <a:rPr kumimoji="0" lang="en-US" sz="3200" b="0" i="0" u="none" strike="noStrike" kern="1200" cap="none" spc="0" normalizeH="0" baseline="0" noProof="0" dirty="0" err="1">
                <a:ln>
                  <a:noFill/>
                </a:ln>
                <a:solidFill>
                  <a:schemeClr val="bg1"/>
                </a:solidFill>
                <a:effectLst/>
                <a:uLnTx/>
                <a:uFillTx/>
                <a:latin typeface="Arial"/>
                <a:ea typeface="+mn-ea"/>
                <a:cs typeface="Arial"/>
              </a:rPr>
              <a:t>,FASCc</a:t>
            </a:r>
            <a:br>
              <a:rPr kumimoji="0" lang="en-US" altLang="en-US" sz="3200" b="0" i="0" u="none" strike="noStrike" kern="1200" cap="none" spc="0" normalizeH="0" baseline="0" noProof="0" dirty="0">
                <a:ln>
                  <a:noFill/>
                </a:ln>
                <a:solidFill>
                  <a:schemeClr val="tx1"/>
                </a:solidFill>
                <a:effectLst/>
                <a:uLnTx/>
                <a:uFillTx/>
                <a:latin typeface="Arial"/>
                <a:ea typeface="Aptos" panose="020B0004020202020204" pitchFamily="34" charset="0"/>
                <a:cs typeface="Aptos" panose="020B0004020202020204" pitchFamily="34" charset="0"/>
              </a:rPr>
            </a:br>
            <a:r>
              <a:rPr kumimoji="0" lang="en-US" altLang="en-US" sz="28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t>University Distinguished Chair, MLS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t>Texas State University</a:t>
            </a:r>
            <a:endParaRPr kumimoji="0" lang="en-US" altLang="en-US" sz="2800" b="0" i="0" u="none" strike="noStrike" kern="1200" cap="none" spc="0" normalizeH="0" baseline="0" noProof="0" dirty="0">
              <a:ln>
                <a:noFill/>
              </a:ln>
              <a:solidFill>
                <a:schemeClr val="bg1"/>
              </a:solidFill>
              <a:effectLst/>
              <a:highlight>
                <a:srgbClr val="00FF00"/>
              </a:highlight>
              <a:uLnTx/>
              <a:uFillTx/>
              <a:latin typeface="Arial"/>
              <a:ea typeface="Aptos" panose="020B0004020202020204" pitchFamily="34"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Rectangle 3">
            <a:extLst>
              <a:ext uri="{FF2B5EF4-FFF2-40B4-BE49-F238E27FC236}">
                <a16:creationId xmlns:a16="http://schemas.microsoft.com/office/drawing/2014/main" id="{3302E8B6-2C93-5E2A-BD50-7C0534947546}"/>
              </a:ext>
              <a:ext uri="{C183D7F6-B498-43B3-948B-1728B52AA6E4}">
                <adec:decorative xmlns:adec="http://schemas.microsoft.com/office/drawing/2017/decorative" val="1"/>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8" name="Picture 4" descr="A man speaking into a microphone&#10;">
            <a:extLst>
              <a:ext uri="{FF2B5EF4-FFF2-40B4-BE49-F238E27FC236}">
                <a16:creationId xmlns:a16="http://schemas.microsoft.com/office/drawing/2014/main" id="{35016D55-76B9-FA39-491B-1BF3415281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2413" y="558483"/>
            <a:ext cx="3847174" cy="25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6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741082"/>
            <a:ext cx="2761397" cy="4037485"/>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430600" y="2845300"/>
            <a:ext cx="918866"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11414"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247183" y="60497"/>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Rodney E. Rohde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022302" y="3166277"/>
            <a:ext cx="1950847" cy="2800767"/>
          </a:xfrm>
          <a:prstGeom prst="rect">
            <a:avLst/>
          </a:prstGeom>
          <a:noFill/>
          <a:ln>
            <a:noFill/>
          </a:ln>
        </p:spPr>
        <p:txBody>
          <a:bodyPr wrap="square" rtlCol="0">
            <a:spAutoFit/>
          </a:bodyPr>
          <a:lstStyle/>
          <a:p>
            <a:r>
              <a:rPr lang="en-US" sz="1600" i="1" dirty="0">
                <a:solidFill>
                  <a:schemeClr val="bg1"/>
                </a:solidFill>
              </a:rPr>
              <a:t>“You are never too important to thank others.”</a:t>
            </a:r>
          </a:p>
          <a:p>
            <a:endParaRPr lang="en-US" sz="1600" i="1" dirty="0">
              <a:solidFill>
                <a:schemeClr val="bg1"/>
              </a:solidFill>
            </a:endParaRPr>
          </a:p>
          <a:p>
            <a:r>
              <a:rPr lang="en-US" sz="1600" i="1" dirty="0">
                <a:solidFill>
                  <a:schemeClr val="bg1"/>
                </a:solidFill>
              </a:rPr>
              <a:t>“Perseverance, Persistence, Passion, and Prayer.”</a:t>
            </a:r>
          </a:p>
          <a:p>
            <a:endParaRPr lang="en-US" sz="1600" i="1" dirty="0">
              <a:solidFill>
                <a:schemeClr val="bg1"/>
              </a:solidFill>
            </a:endParaRPr>
          </a:p>
          <a:p>
            <a:r>
              <a:rPr lang="en-US" sz="1600" i="1" dirty="0">
                <a:solidFill>
                  <a:schemeClr val="bg1"/>
                </a:solidFill>
              </a:rPr>
              <a:t>“Keep on keeping on!”</a:t>
            </a:r>
          </a:p>
        </p:txBody>
      </p:sp>
      <p:sp>
        <p:nvSpPr>
          <p:cNvPr id="10" name="TextBox 9">
            <a:extLst>
              <a:ext uri="{FF2B5EF4-FFF2-40B4-BE49-F238E27FC236}">
                <a16:creationId xmlns:a16="http://schemas.microsoft.com/office/drawing/2014/main" id="{F931428C-64DD-E657-8543-9476B40CAB09}"/>
              </a:ext>
            </a:extLst>
          </p:cNvPr>
          <p:cNvSpPr txBox="1"/>
          <p:nvPr/>
        </p:nvSpPr>
        <p:spPr>
          <a:xfrm>
            <a:off x="90673" y="5472890"/>
            <a:ext cx="4284841" cy="1200329"/>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hlinkClick r:id="rId3"/>
              </a:rPr>
              <a:t>International and national Subject Matter Expert </a:t>
            </a:r>
            <a:endParaRPr lang="en-US" sz="1200" dirty="0">
              <a:solidFill>
                <a:schemeClr val="tx1"/>
              </a:solidFill>
              <a:latin typeface="+mj-lt"/>
            </a:endParaRPr>
          </a:p>
          <a:p>
            <a:pPr marL="285750" indent="-285750">
              <a:buClr>
                <a:srgbClr val="4696D2"/>
              </a:buClr>
              <a:buFont typeface="Arial" panose="020B0604020202020204" pitchFamily="34" charset="0"/>
              <a:buChar char="•"/>
            </a:pPr>
            <a:r>
              <a:rPr lang="en-US" sz="1200" dirty="0">
                <a:solidFill>
                  <a:schemeClr val="tx1"/>
                </a:solidFill>
                <a:latin typeface="+mj-lt"/>
                <a:hlinkClick r:id="rId4"/>
              </a:rPr>
              <a:t>TXST MLS Program </a:t>
            </a:r>
            <a:r>
              <a:rPr lang="en-US" sz="1200" dirty="0">
                <a:solidFill>
                  <a:schemeClr val="tx1"/>
                </a:solidFill>
                <a:latin typeface="+mj-lt"/>
              </a:rPr>
              <a:t>Chair leadership</a:t>
            </a:r>
          </a:p>
          <a:p>
            <a:pPr marL="285750" indent="-285750">
              <a:buClr>
                <a:srgbClr val="4696D2"/>
              </a:buClr>
              <a:buFont typeface="Arial" panose="020B0604020202020204" pitchFamily="34" charset="0"/>
              <a:buChar char="•"/>
            </a:pPr>
            <a:r>
              <a:rPr lang="en-US" sz="1200" dirty="0">
                <a:solidFill>
                  <a:schemeClr val="tx1"/>
                </a:solidFill>
                <a:latin typeface="+mj-lt"/>
                <a:hlinkClick r:id="rId5"/>
              </a:rPr>
              <a:t>Research and Teaching</a:t>
            </a:r>
            <a:endParaRPr lang="en-US" sz="1200" dirty="0">
              <a:solidFill>
                <a:schemeClr val="tx1"/>
              </a:solidFill>
              <a:latin typeface="+mj-lt"/>
            </a:endParaRPr>
          </a:p>
          <a:p>
            <a:pPr marL="285750" indent="-285750">
              <a:buClr>
                <a:srgbClr val="4696D2"/>
              </a:buClr>
              <a:buFont typeface="Arial" panose="020B0604020202020204" pitchFamily="34" charset="0"/>
              <a:buChar char="•"/>
            </a:pPr>
            <a:r>
              <a:rPr lang="en-US" sz="1200" dirty="0">
                <a:solidFill>
                  <a:schemeClr val="tx1"/>
                </a:solidFill>
                <a:latin typeface="+mj-lt"/>
              </a:rPr>
              <a:t>Professional Consulting on MLS, Public Health, and research expertise [Rabies, </a:t>
            </a:r>
            <a:r>
              <a:rPr lang="en-US" sz="1200" dirty="0">
                <a:solidFill>
                  <a:schemeClr val="tx1"/>
                </a:solidFill>
                <a:latin typeface="+mj-lt"/>
                <a:hlinkClick r:id="rId6"/>
              </a:rPr>
              <a:t>AMR</a:t>
            </a:r>
            <a:r>
              <a:rPr lang="en-US" sz="1200" dirty="0">
                <a:solidFill>
                  <a:schemeClr val="tx1"/>
                </a:solidFill>
                <a:latin typeface="+mj-lt"/>
              </a:rPr>
              <a:t>, microbiology, etc.]</a:t>
            </a:r>
          </a:p>
        </p:txBody>
      </p:sp>
      <p:sp>
        <p:nvSpPr>
          <p:cNvPr id="24" name="TextBox 23">
            <a:extLst>
              <a:ext uri="{FF2B5EF4-FFF2-40B4-BE49-F238E27FC236}">
                <a16:creationId xmlns:a16="http://schemas.microsoft.com/office/drawing/2014/main" id="{0C83EFAD-B2D5-4FA5-A219-CDA5C3862EBB}"/>
              </a:ext>
            </a:extLst>
          </p:cNvPr>
          <p:cNvSpPr txBox="1"/>
          <p:nvPr/>
        </p:nvSpPr>
        <p:spPr>
          <a:xfrm>
            <a:off x="0" y="1823141"/>
            <a:ext cx="4303143" cy="1015663"/>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BS, Microbiology, SWTSU</a:t>
            </a:r>
          </a:p>
          <a:p>
            <a:r>
              <a:rPr lang="en-US" sz="1200" dirty="0">
                <a:solidFill>
                  <a:schemeClr val="tx1"/>
                </a:solidFill>
                <a:latin typeface="+mj-lt"/>
              </a:rPr>
              <a:t>MS, Virology (Biology), SWTSU</a:t>
            </a:r>
          </a:p>
          <a:p>
            <a:r>
              <a:rPr lang="en-US" sz="1200" dirty="0">
                <a:solidFill>
                  <a:schemeClr val="tx1"/>
                </a:solidFill>
                <a:latin typeface="+mj-lt"/>
              </a:rPr>
              <a:t>PhD, Adult Learning / Public Health, Texas State University</a:t>
            </a:r>
          </a:p>
          <a:p>
            <a:r>
              <a:rPr lang="en-US" sz="1200" dirty="0">
                <a:solidFill>
                  <a:schemeClr val="tx1"/>
                </a:solidFill>
                <a:latin typeface="+mj-lt"/>
              </a:rPr>
              <a:t>SM, SV, MB </a:t>
            </a:r>
            <a:r>
              <a:rPr lang="en-US" sz="1200" dirty="0">
                <a:solidFill>
                  <a:schemeClr val="tx1"/>
                </a:solidFill>
                <a:latin typeface="+mj-lt"/>
                <a:hlinkClick r:id="rId7"/>
              </a:rPr>
              <a:t>certifications with ASCP</a:t>
            </a:r>
            <a:endParaRPr lang="en-US" sz="1200" dirty="0">
              <a:solidFill>
                <a:schemeClr val="tx1"/>
              </a:solidFill>
              <a:latin typeface="+mj-lt"/>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180917" y="690688"/>
            <a:ext cx="4232738" cy="707886"/>
          </a:xfrm>
          <a:prstGeom prst="rect">
            <a:avLst/>
          </a:prstGeom>
          <a:noFill/>
          <a:ln>
            <a:noFill/>
          </a:ln>
        </p:spPr>
        <p:txBody>
          <a:bodyPr wrap="square" rtlCol="0">
            <a:spAutoFit/>
          </a:bodyPr>
          <a:lstStyle/>
          <a:p>
            <a:r>
              <a:rPr lang="en-US" sz="2000" dirty="0">
                <a:solidFill>
                  <a:schemeClr val="bg1"/>
                </a:solidFill>
              </a:rPr>
              <a:t>PhD, MS, SM (ASCP)</a:t>
            </a:r>
            <a:r>
              <a:rPr lang="en-US" sz="2000" baseline="30000" dirty="0">
                <a:solidFill>
                  <a:schemeClr val="bg1"/>
                </a:solidFill>
              </a:rPr>
              <a:t>CM</a:t>
            </a:r>
            <a:r>
              <a:rPr lang="en-US" sz="2000" dirty="0">
                <a:solidFill>
                  <a:schemeClr val="bg1"/>
                </a:solidFill>
              </a:rPr>
              <a:t>, SV</a:t>
            </a:r>
            <a:r>
              <a:rPr lang="en-US" sz="2000" baseline="30000" dirty="0">
                <a:solidFill>
                  <a:schemeClr val="bg1"/>
                </a:solidFill>
              </a:rPr>
              <a:t>CM</a:t>
            </a:r>
            <a:r>
              <a:rPr lang="en-US" sz="2000" dirty="0">
                <a:solidFill>
                  <a:schemeClr val="bg1"/>
                </a:solidFill>
              </a:rPr>
              <a:t>, MB</a:t>
            </a:r>
            <a:r>
              <a:rPr lang="en-US" sz="2000" baseline="30000" dirty="0">
                <a:solidFill>
                  <a:schemeClr val="bg1"/>
                </a:solidFill>
              </a:rPr>
              <a:t>CM</a:t>
            </a:r>
            <a:r>
              <a:rPr lang="en-US" sz="2000" dirty="0">
                <a:solidFill>
                  <a:schemeClr val="bg1"/>
                </a:solidFill>
              </a:rPr>
              <a:t>, FASCs, Global Fellow</a:t>
            </a:r>
          </a:p>
        </p:txBody>
      </p:sp>
      <p:grpSp>
        <p:nvGrpSpPr>
          <p:cNvPr id="26" name="Group 25" descr="work experience ">
            <a:extLst>
              <a:ext uri="{FF2B5EF4-FFF2-40B4-BE49-F238E27FC236}">
                <a16:creationId xmlns:a16="http://schemas.microsoft.com/office/drawing/2014/main" id="{6C0C79BE-01EE-BEAF-B593-0CB649D3DF78}"/>
              </a:ext>
            </a:extLst>
          </p:cNvPr>
          <p:cNvGrpSpPr/>
          <p:nvPr/>
        </p:nvGrpSpPr>
        <p:grpSpPr>
          <a:xfrm>
            <a:off x="-22829" y="2889056"/>
            <a:ext cx="4325972" cy="2613168"/>
            <a:chOff x="423355" y="2510601"/>
            <a:chExt cx="4325972" cy="2613168"/>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583834"/>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7440" y="2608358"/>
              <a:ext cx="3281887" cy="461665"/>
            </a:xfrm>
            <a:prstGeom prst="rect">
              <a:avLst/>
            </a:prstGeom>
            <a:noFill/>
            <a:ln>
              <a:noFill/>
            </a:ln>
          </p:spPr>
          <p:txBody>
            <a:bodyPr wrap="square" rtlCol="0">
              <a:spAutoFit/>
            </a:bodyPr>
            <a:lstStyle/>
            <a:p>
              <a:r>
                <a:rPr lang="en-US" sz="1200" b="1" dirty="0">
                  <a:solidFill>
                    <a:schemeClr val="bg1"/>
                  </a:solidFill>
                  <a:latin typeface="+mj-lt"/>
                </a:rPr>
                <a:t>Regents’ Professor &amp; Chair</a:t>
              </a:r>
            </a:p>
            <a:p>
              <a:r>
                <a:rPr lang="en-US" sz="1200" dirty="0">
                  <a:solidFill>
                    <a:schemeClr val="bg1"/>
                  </a:solidFill>
                  <a:latin typeface="+mj-lt"/>
                </a:rPr>
                <a:t>MLS Program, Texas State University [TXST]</a:t>
              </a:r>
            </a:p>
          </p:txBody>
        </p:sp>
        <p:sp>
          <p:nvSpPr>
            <p:cNvPr id="8" name="TextBox 7">
              <a:extLst>
                <a:ext uri="{FF2B5EF4-FFF2-40B4-BE49-F238E27FC236}">
                  <a16:creationId xmlns:a16="http://schemas.microsoft.com/office/drawing/2014/main" id="{4F9B1A0C-0D9C-3E50-4C31-49A6FCBB7CEA}"/>
                </a:ext>
              </a:extLst>
            </p:cNvPr>
            <p:cNvSpPr txBox="1"/>
            <p:nvPr/>
          </p:nvSpPr>
          <p:spPr>
            <a:xfrm>
              <a:off x="1404101" y="4002544"/>
              <a:ext cx="3101801" cy="461665"/>
            </a:xfrm>
            <a:prstGeom prst="rect">
              <a:avLst/>
            </a:prstGeom>
            <a:noFill/>
            <a:ln>
              <a:noFill/>
            </a:ln>
          </p:spPr>
          <p:txBody>
            <a:bodyPr wrap="square" rtlCol="0">
              <a:spAutoFit/>
            </a:bodyPr>
            <a:lstStyle/>
            <a:p>
              <a:r>
                <a:rPr lang="en-US" sz="1200" b="1" dirty="0">
                  <a:solidFill>
                    <a:schemeClr val="bg1"/>
                  </a:solidFill>
                  <a:latin typeface="+mj-lt"/>
                </a:rPr>
                <a:t>Research Dean</a:t>
              </a:r>
            </a:p>
            <a:p>
              <a:r>
                <a:rPr lang="en-US" sz="1200" dirty="0">
                  <a:solidFill>
                    <a:schemeClr val="bg1"/>
                  </a:solidFill>
                  <a:latin typeface="+mj-lt"/>
                </a:rPr>
                <a:t>College of Health Professions, TXST</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20381" y="4477438"/>
              <a:ext cx="3263767" cy="646331"/>
            </a:xfrm>
            <a:prstGeom prst="rect">
              <a:avLst/>
            </a:prstGeom>
            <a:noFill/>
            <a:ln>
              <a:noFill/>
            </a:ln>
          </p:spPr>
          <p:txBody>
            <a:bodyPr wrap="square" rtlCol="0">
              <a:spAutoFit/>
            </a:bodyPr>
            <a:lstStyle/>
            <a:p>
              <a:r>
                <a:rPr lang="en-US" sz="1200" b="1" dirty="0">
                  <a:solidFill>
                    <a:schemeClr val="bg1"/>
                  </a:solidFill>
                  <a:latin typeface="+mj-lt"/>
                </a:rPr>
                <a:t>Public Health Epidemiologist &amp; Molecular Epidemiologist</a:t>
              </a:r>
            </a:p>
            <a:p>
              <a:r>
                <a:rPr lang="en-US" sz="1200" dirty="0">
                  <a:solidFill>
                    <a:schemeClr val="bg1"/>
                  </a:solidFill>
                  <a:latin typeface="+mj-lt"/>
                </a:rPr>
                <a:t>Laboratory &amp; Zoonosis Control, Texas DSHS</a:t>
              </a:r>
            </a:p>
          </p:txBody>
        </p:sp>
        <p:sp>
          <p:nvSpPr>
            <p:cNvPr id="14" name="TextBox 13">
              <a:extLst>
                <a:ext uri="{FF2B5EF4-FFF2-40B4-BE49-F238E27FC236}">
                  <a16:creationId xmlns:a16="http://schemas.microsoft.com/office/drawing/2014/main" id="{6D373975-B778-9CB9-0ACF-6C3036FD16EE}"/>
                </a:ext>
              </a:extLst>
            </p:cNvPr>
            <p:cNvSpPr txBox="1"/>
            <p:nvPr/>
          </p:nvSpPr>
          <p:spPr>
            <a:xfrm>
              <a:off x="483492" y="2577735"/>
              <a:ext cx="786991" cy="646331"/>
            </a:xfrm>
            <a:prstGeom prst="rect">
              <a:avLst/>
            </a:prstGeom>
            <a:noFill/>
            <a:ln>
              <a:noFill/>
            </a:ln>
          </p:spPr>
          <p:txBody>
            <a:bodyPr wrap="square" rtlCol="0">
              <a:spAutoFit/>
            </a:bodyPr>
            <a:lstStyle/>
            <a:p>
              <a:r>
                <a:rPr lang="en-US" sz="1200" b="1" dirty="0">
                  <a:solidFill>
                    <a:schemeClr val="bg1"/>
                  </a:solidFill>
                  <a:latin typeface="+mj-lt"/>
                </a:rPr>
                <a:t>2002 – Present</a:t>
              </a:r>
            </a:p>
            <a:p>
              <a:endParaRPr lang="en-US" sz="1200" b="1" dirty="0">
                <a:solidFill>
                  <a:schemeClr val="bg1"/>
                </a:solidFill>
                <a:latin typeface="+mj-lt"/>
              </a:endParaRPr>
            </a:p>
          </p:txBody>
        </p:sp>
        <p:sp>
          <p:nvSpPr>
            <p:cNvPr id="19" name="TextBox 18">
              <a:extLst>
                <a:ext uri="{FF2B5EF4-FFF2-40B4-BE49-F238E27FC236}">
                  <a16:creationId xmlns:a16="http://schemas.microsoft.com/office/drawing/2014/main" id="{72F49081-6909-17C2-E0E5-8C8D80506EB5}"/>
                </a:ext>
              </a:extLst>
            </p:cNvPr>
            <p:cNvSpPr txBox="1"/>
            <p:nvPr/>
          </p:nvSpPr>
          <p:spPr>
            <a:xfrm>
              <a:off x="470418" y="4028907"/>
              <a:ext cx="870776" cy="276999"/>
            </a:xfrm>
            <a:prstGeom prst="rect">
              <a:avLst/>
            </a:prstGeom>
            <a:noFill/>
            <a:ln>
              <a:noFill/>
            </a:ln>
          </p:spPr>
          <p:txBody>
            <a:bodyPr wrap="square" rtlCol="0">
              <a:spAutoFit/>
            </a:bodyPr>
            <a:lstStyle/>
            <a:p>
              <a:r>
                <a:rPr lang="en-US" sz="1200" b="1" dirty="0">
                  <a:solidFill>
                    <a:schemeClr val="bg1"/>
                  </a:solidFill>
                  <a:latin typeface="+mj-lt"/>
                </a:rPr>
                <a:t>2011 - 18</a:t>
              </a:r>
            </a:p>
          </p:txBody>
        </p:sp>
        <p:sp>
          <p:nvSpPr>
            <p:cNvPr id="20" name="TextBox 19">
              <a:extLst>
                <a:ext uri="{FF2B5EF4-FFF2-40B4-BE49-F238E27FC236}">
                  <a16:creationId xmlns:a16="http://schemas.microsoft.com/office/drawing/2014/main" id="{B1056D62-1579-EA2C-1503-02B33F664ABA}"/>
                </a:ext>
              </a:extLst>
            </p:cNvPr>
            <p:cNvSpPr txBox="1"/>
            <p:nvPr/>
          </p:nvSpPr>
          <p:spPr>
            <a:xfrm>
              <a:off x="446184" y="4554713"/>
              <a:ext cx="1066249" cy="276999"/>
            </a:xfrm>
            <a:prstGeom prst="rect">
              <a:avLst/>
            </a:prstGeom>
            <a:noFill/>
            <a:ln>
              <a:noFill/>
            </a:ln>
          </p:spPr>
          <p:txBody>
            <a:bodyPr wrap="square" rtlCol="0">
              <a:spAutoFit/>
            </a:bodyPr>
            <a:lstStyle/>
            <a:p>
              <a:r>
                <a:rPr lang="en-US" sz="1200" b="1" dirty="0">
                  <a:solidFill>
                    <a:schemeClr val="bg1"/>
                  </a:solidFill>
                  <a:latin typeface="+mj-lt"/>
                </a:rPr>
                <a:t>1994 - 2002</a:t>
              </a:r>
            </a:p>
          </p:txBody>
        </p:sp>
        <p:sp>
          <p:nvSpPr>
            <p:cNvPr id="6" name="TextBox 5">
              <a:extLst>
                <a:ext uri="{FF2B5EF4-FFF2-40B4-BE49-F238E27FC236}">
                  <a16:creationId xmlns:a16="http://schemas.microsoft.com/office/drawing/2014/main" id="{5C0B6D20-F74A-82BF-5B91-EC18B778C01A}"/>
                </a:ext>
              </a:extLst>
            </p:cNvPr>
            <p:cNvSpPr txBox="1"/>
            <p:nvPr/>
          </p:nvSpPr>
          <p:spPr>
            <a:xfrm>
              <a:off x="1425038" y="3508988"/>
              <a:ext cx="3271903" cy="461665"/>
            </a:xfrm>
            <a:prstGeom prst="rect">
              <a:avLst/>
            </a:prstGeom>
            <a:noFill/>
            <a:ln>
              <a:noFill/>
            </a:ln>
          </p:spPr>
          <p:txBody>
            <a:bodyPr wrap="square" rtlCol="0">
              <a:spAutoFit/>
            </a:bodyPr>
            <a:lstStyle/>
            <a:p>
              <a:r>
                <a:rPr lang="en-US" sz="1200" b="1" dirty="0">
                  <a:solidFill>
                    <a:schemeClr val="bg1"/>
                  </a:solidFill>
                  <a:latin typeface="+mj-lt"/>
                </a:rPr>
                <a:t>Associate Director</a:t>
              </a:r>
            </a:p>
            <a:p>
              <a:r>
                <a:rPr lang="en-US" sz="1200" dirty="0">
                  <a:solidFill>
                    <a:schemeClr val="bg1"/>
                  </a:solidFill>
                  <a:latin typeface="+mj-lt"/>
                </a:rPr>
                <a:t>Translational Health Research Center, TXST</a:t>
              </a:r>
            </a:p>
          </p:txBody>
        </p:sp>
        <p:sp>
          <p:nvSpPr>
            <p:cNvPr id="9" name="TextBox 8">
              <a:extLst>
                <a:ext uri="{FF2B5EF4-FFF2-40B4-BE49-F238E27FC236}">
                  <a16:creationId xmlns:a16="http://schemas.microsoft.com/office/drawing/2014/main" id="{33A2279F-0F7F-3520-487F-D5EA2828B537}"/>
                </a:ext>
              </a:extLst>
            </p:cNvPr>
            <p:cNvSpPr txBox="1"/>
            <p:nvPr/>
          </p:nvSpPr>
          <p:spPr>
            <a:xfrm>
              <a:off x="470417" y="3499797"/>
              <a:ext cx="870777" cy="461665"/>
            </a:xfrm>
            <a:prstGeom prst="rect">
              <a:avLst/>
            </a:prstGeom>
            <a:noFill/>
            <a:ln>
              <a:noFill/>
            </a:ln>
          </p:spPr>
          <p:txBody>
            <a:bodyPr wrap="square" rtlCol="0">
              <a:spAutoFit/>
            </a:bodyPr>
            <a:lstStyle/>
            <a:p>
              <a:r>
                <a:rPr lang="en-US" sz="1200" b="1" dirty="0">
                  <a:solidFill>
                    <a:schemeClr val="bg1"/>
                  </a:solidFill>
                  <a:latin typeface="+mj-lt"/>
                </a:rPr>
                <a:t>2018 - Present</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410544" y="3144014"/>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375514" y="1898035"/>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375514" y="4513611"/>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16643" y="5542985"/>
            <a:ext cx="1630746" cy="1015663"/>
          </a:xfrm>
          <a:prstGeom prst="rect">
            <a:avLst/>
          </a:prstGeom>
          <a:noFill/>
          <a:ln>
            <a:noFill/>
          </a:ln>
        </p:spPr>
        <p:txBody>
          <a:bodyPr wrap="square" lIns="91440" tIns="45720" rIns="91440" bIns="45720" rtlCol="0" anchor="t">
            <a:spAutoFit/>
          </a:bodyPr>
          <a:lstStyle/>
          <a:p>
            <a:r>
              <a:rPr lang="en-US" sz="1200" b="1" dirty="0">
                <a:latin typeface="+mj-lt"/>
              </a:rPr>
              <a:t>The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5810776" y="1673560"/>
            <a:ext cx="3484701"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MD Anderson Cancer Center Internship</a:t>
            </a:r>
          </a:p>
          <a:p>
            <a:pPr marL="285750" indent="-285750">
              <a:buClr>
                <a:srgbClr val="4696D2"/>
              </a:buClr>
              <a:buFont typeface="Arial" panose="020B0604020202020204" pitchFamily="34" charset="0"/>
              <a:buChar char="•"/>
            </a:pPr>
            <a:r>
              <a:rPr lang="en-US" sz="1200" dirty="0"/>
              <a:t>CDC Visiting Scientist [2X]</a:t>
            </a:r>
          </a:p>
          <a:p>
            <a:pPr marL="285750" indent="-285750">
              <a:buClr>
                <a:srgbClr val="4696D2"/>
              </a:buClr>
              <a:buFont typeface="Arial" panose="020B0604020202020204" pitchFamily="34" charset="0"/>
              <a:buChar char="•"/>
            </a:pPr>
            <a:r>
              <a:rPr lang="en-US" sz="1200" dirty="0">
                <a:hlinkClick r:id="rId8"/>
              </a:rPr>
              <a:t>Oral Rabies Vaccination Program</a:t>
            </a:r>
            <a:r>
              <a:rPr lang="en-US" sz="1200" dirty="0"/>
              <a:t>, TX DSHS</a:t>
            </a:r>
          </a:p>
          <a:p>
            <a:pPr marL="285750" indent="-285750">
              <a:buClr>
                <a:srgbClr val="4696D2"/>
              </a:buClr>
              <a:buFont typeface="Arial" panose="020B0604020202020204" pitchFamily="34" charset="0"/>
              <a:buChar char="•"/>
            </a:pPr>
            <a:r>
              <a:rPr lang="en-US" sz="1200" dirty="0"/>
              <a:t>Transfer to academia with MLS Program</a:t>
            </a:r>
          </a:p>
          <a:p>
            <a:pPr marL="285750" indent="-285750">
              <a:buClr>
                <a:srgbClr val="4696D2"/>
              </a:buClr>
              <a:buFont typeface="Arial" panose="020B0604020202020204" pitchFamily="34" charset="0"/>
              <a:buChar char="•"/>
            </a:pPr>
            <a:r>
              <a:rPr lang="en-US" sz="1200" dirty="0"/>
              <a:t>Leadership roles and Subject Matter Expert</a:t>
            </a:r>
          </a:p>
          <a:p>
            <a:pPr marL="285750" indent="-285750">
              <a:buClr>
                <a:srgbClr val="4696D2"/>
              </a:buClr>
              <a:buFont typeface="Arial" panose="020B0604020202020204" pitchFamily="34" charset="0"/>
              <a:buChar char="•"/>
            </a:pPr>
            <a:r>
              <a:rPr lang="en-US" sz="1200" dirty="0"/>
              <a:t>Global Fellowship / </a:t>
            </a:r>
            <a:r>
              <a:rPr lang="en-US" sz="1200" dirty="0">
                <a:hlinkClick r:id="rId9"/>
              </a:rPr>
              <a:t>Science Communicator</a:t>
            </a:r>
            <a:endParaRPr lang="en-US" sz="1200" dirty="0"/>
          </a:p>
        </p:txBody>
      </p:sp>
      <p:sp>
        <p:nvSpPr>
          <p:cNvPr id="28" name="TextBox 27">
            <a:extLst>
              <a:ext uri="{FF2B5EF4-FFF2-40B4-BE49-F238E27FC236}">
                <a16:creationId xmlns:a16="http://schemas.microsoft.com/office/drawing/2014/main" id="{F5D7E556-80AC-54E5-B500-08FEFF78BADD}"/>
              </a:ext>
            </a:extLst>
          </p:cNvPr>
          <p:cNvSpPr txBox="1"/>
          <p:nvPr/>
        </p:nvSpPr>
        <p:spPr>
          <a:xfrm>
            <a:off x="6142767" y="2968470"/>
            <a:ext cx="3248369"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Active in professional organizations</a:t>
            </a:r>
          </a:p>
          <a:p>
            <a:pPr marL="285750" indent="-285750">
              <a:buClr>
                <a:srgbClr val="4696D2"/>
              </a:buClr>
              <a:buFont typeface="Arial" panose="020B0604020202020204" pitchFamily="34" charset="0"/>
              <a:buChar char="•"/>
            </a:pPr>
            <a:r>
              <a:rPr lang="en-US" sz="1200" dirty="0"/>
              <a:t>Multidisciplinary in research / teaching</a:t>
            </a:r>
          </a:p>
          <a:p>
            <a:pPr marL="285750" indent="-285750">
              <a:buClr>
                <a:srgbClr val="4696D2"/>
              </a:buClr>
              <a:buFont typeface="Arial" panose="020B0604020202020204" pitchFamily="34" charset="0"/>
              <a:buChar char="•"/>
            </a:pPr>
            <a:r>
              <a:rPr lang="en-US" sz="1200" dirty="0"/>
              <a:t>Advisory Boards in industry and other</a:t>
            </a:r>
          </a:p>
          <a:p>
            <a:pPr marL="285750" indent="-285750">
              <a:buClr>
                <a:srgbClr val="4696D2"/>
              </a:buClr>
              <a:buFont typeface="Arial" panose="020B0604020202020204" pitchFamily="34" charset="0"/>
              <a:buChar char="•"/>
            </a:pPr>
            <a:r>
              <a:rPr lang="en-US" sz="1200" dirty="0"/>
              <a:t>Subject Matter Expert &amp; Science Communicator</a:t>
            </a:r>
          </a:p>
          <a:p>
            <a:pPr marL="285750" indent="-285750">
              <a:buClr>
                <a:srgbClr val="4696D2"/>
              </a:buClr>
              <a:buFont typeface="Arial" panose="020B0604020202020204" pitchFamily="34" charset="0"/>
              <a:buChar char="•"/>
            </a:pPr>
            <a:r>
              <a:rPr lang="en-US" sz="1200" dirty="0"/>
              <a:t>Science Communicator</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165440" y="4276111"/>
            <a:ext cx="2884336"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10"/>
              </a:rPr>
              <a:t>CDC Fellowships</a:t>
            </a:r>
            <a:endParaRPr lang="en-US" sz="1200" dirty="0"/>
          </a:p>
          <a:p>
            <a:pPr marL="285750" indent="-285750">
              <a:buClr>
                <a:srgbClr val="4696D2"/>
              </a:buClr>
              <a:buFont typeface="Arial" panose="020B0604020202020204" pitchFamily="34" charset="0"/>
              <a:buChar char="•"/>
            </a:pPr>
            <a:r>
              <a:rPr lang="en-US" sz="1200" dirty="0">
                <a:hlinkClick r:id="rId11"/>
              </a:rPr>
              <a:t>Mayo Clinic Laboratory Internships</a:t>
            </a:r>
            <a:endParaRPr lang="en-US" sz="1200" dirty="0"/>
          </a:p>
          <a:p>
            <a:pPr marL="285750" indent="-285750">
              <a:buClr>
                <a:srgbClr val="4696D2"/>
              </a:buClr>
              <a:buFont typeface="Arial" panose="020B0604020202020204" pitchFamily="34" charset="0"/>
              <a:buChar char="•"/>
            </a:pPr>
            <a:r>
              <a:rPr lang="en-US" sz="1200" dirty="0">
                <a:hlinkClick r:id="rId12"/>
              </a:rPr>
              <a:t>Summer Undergraduate Research Fellowships </a:t>
            </a:r>
            <a:r>
              <a:rPr lang="en-US" sz="1200" dirty="0"/>
              <a:t>[SURF] [</a:t>
            </a:r>
            <a:r>
              <a:rPr lang="en-US" sz="1200" dirty="0">
                <a:hlinkClick r:id="rId13"/>
              </a:rPr>
              <a:t>ASM</a:t>
            </a:r>
            <a:r>
              <a:rPr lang="en-US" sz="1200" dirty="0"/>
              <a:t>] [</a:t>
            </a:r>
            <a:r>
              <a:rPr lang="en-US" sz="1200" dirty="0">
                <a:hlinkClick r:id="rId14"/>
              </a:rPr>
              <a:t>APHL</a:t>
            </a:r>
            <a:r>
              <a:rPr lang="en-US" sz="1200" dirty="0"/>
              <a:t>]</a:t>
            </a:r>
          </a:p>
          <a:p>
            <a:pPr marL="285750" indent="-285750">
              <a:buClr>
                <a:srgbClr val="4696D2"/>
              </a:buClr>
              <a:buFont typeface="Arial" panose="020B0604020202020204" pitchFamily="34" charset="0"/>
              <a:buChar char="•"/>
            </a:pPr>
            <a:r>
              <a:rPr lang="en-US" sz="1200" dirty="0"/>
              <a:t>Scholarships [</a:t>
            </a:r>
            <a:r>
              <a:rPr lang="en-US" sz="1200" dirty="0">
                <a:hlinkClick r:id="rId15"/>
              </a:rPr>
              <a:t>ASCP</a:t>
            </a:r>
            <a:r>
              <a:rPr lang="en-US" sz="1200" dirty="0"/>
              <a:t> </a:t>
            </a:r>
            <a:r>
              <a:rPr lang="en-US" sz="1200" dirty="0">
                <a:hlinkClick r:id="rId16"/>
              </a:rPr>
              <a:t>ASCLS</a:t>
            </a:r>
            <a:r>
              <a:rPr lang="en-US" sz="1200" dirty="0"/>
              <a:t>]  </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184033" y="5352332"/>
            <a:ext cx="3109017" cy="1569660"/>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 – Oral and Written</a:t>
            </a:r>
          </a:p>
          <a:p>
            <a:pPr marL="285750" indent="-285750">
              <a:buClr>
                <a:srgbClr val="4696D2"/>
              </a:buClr>
              <a:buFont typeface="Arial" panose="020B0604020202020204" pitchFamily="34" charset="0"/>
              <a:buChar char="•"/>
            </a:pPr>
            <a:r>
              <a:rPr lang="en-US" sz="1200" dirty="0"/>
              <a:t>Listening AND Hearing</a:t>
            </a:r>
          </a:p>
          <a:p>
            <a:pPr marL="285750" indent="-285750">
              <a:buClr>
                <a:srgbClr val="4696D2"/>
              </a:buClr>
              <a:buFont typeface="Arial" panose="020B0604020202020204" pitchFamily="34" charset="0"/>
              <a:buChar char="•"/>
            </a:pPr>
            <a:r>
              <a:rPr lang="en-US" sz="1200" dirty="0"/>
              <a:t>Resilience, Perseverance, and Adaptability</a:t>
            </a:r>
          </a:p>
          <a:p>
            <a:pPr marL="285750" indent="-285750">
              <a:buClr>
                <a:srgbClr val="4696D2"/>
              </a:buClr>
              <a:buFont typeface="Arial" panose="020B0604020202020204" pitchFamily="34" charset="0"/>
              <a:buChar char="•"/>
            </a:pPr>
            <a:r>
              <a:rPr lang="en-US" sz="1200" dirty="0"/>
              <a:t>Organization and Prioritization</a:t>
            </a:r>
          </a:p>
          <a:p>
            <a:pPr marL="285750" indent="-285750">
              <a:buClr>
                <a:srgbClr val="4696D2"/>
              </a:buClr>
              <a:buFont typeface="Arial" panose="020B0604020202020204" pitchFamily="34" charset="0"/>
              <a:buChar char="•"/>
            </a:pPr>
            <a:r>
              <a:rPr lang="en-US" sz="1200" dirty="0"/>
              <a:t>Keeping my perspective and calmness</a:t>
            </a:r>
          </a:p>
          <a:p>
            <a:pPr>
              <a:buClr>
                <a:srgbClr val="4696D2"/>
              </a:buClr>
            </a:pPr>
            <a:r>
              <a:rPr lang="en-US" sz="1200" dirty="0"/>
              <a:t>       under pressure</a:t>
            </a:r>
          </a:p>
          <a:p>
            <a:pPr marL="285750" indent="-285750">
              <a:buClr>
                <a:srgbClr val="4696D2"/>
              </a:buClr>
              <a:buFont typeface="Arial" panose="020B0604020202020204" pitchFamily="34" charset="0"/>
              <a:buChar char="•"/>
            </a:pPr>
            <a:endParaRPr lang="en-US" sz="1200" dirty="0"/>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
            <a:extLst>
              <a:ext uri="{FF2B5EF4-FFF2-40B4-BE49-F238E27FC236}">
                <a16:creationId xmlns:a16="http://schemas.microsoft.com/office/drawing/2014/main" id="{E4A24087-7F07-4F4A-57B7-CEBAF21EFC08}"/>
              </a:ext>
            </a:extLst>
          </p:cNvPr>
          <p:cNvPicPr preferRelativeResize="0"/>
          <p:nvPr/>
        </p:nvPicPr>
        <p:blipFill rotWithShape="1">
          <a:blip r:embed="rId17">
            <a:alphaModFix/>
          </a:blip>
          <a:srcRect/>
          <a:stretch/>
        </p:blipFill>
        <p:spPr>
          <a:xfrm>
            <a:off x="9816750" y="6082301"/>
            <a:ext cx="2014988" cy="482176"/>
          </a:xfrm>
          <a:prstGeom prst="rect">
            <a:avLst/>
          </a:prstGeom>
          <a:noFill/>
          <a:ln>
            <a:noFill/>
          </a:ln>
        </p:spPr>
      </p:pic>
      <p:pic>
        <p:nvPicPr>
          <p:cNvPr id="13" name="Picture 12" descr="A person speaking into a microphone">
            <a:hlinkClick r:id="rId5"/>
            <a:extLst>
              <a:ext uri="{FF2B5EF4-FFF2-40B4-BE49-F238E27FC236}">
                <a16:creationId xmlns:a16="http://schemas.microsoft.com/office/drawing/2014/main" id="{2DAA3F27-3F2E-66A6-7072-A0D833455ED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45212" y="-308"/>
            <a:ext cx="2746785" cy="1824881"/>
          </a:xfrm>
          <a:prstGeom prst="rect">
            <a:avLst/>
          </a:prstGeom>
        </p:spPr>
      </p:pic>
      <p:pic>
        <p:nvPicPr>
          <p:cNvPr id="1030" name="x_Picture 2" descr="facebook-icon">
            <a:hlinkClick r:id="rId19"/>
            <a:extLst>
              <a:ext uri="{FF2B5EF4-FFF2-40B4-BE49-F238E27FC236}">
                <a16:creationId xmlns:a16="http://schemas.microsoft.com/office/drawing/2014/main" id="{EA84E6F4-894F-1048-FB05-37B953DD937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4924" y="194864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x_Picture 3" descr="Media-youtube-icon">
            <a:hlinkClick r:id="rId21"/>
            <a:extLst>
              <a:ext uri="{FF2B5EF4-FFF2-40B4-BE49-F238E27FC236}">
                <a16:creationId xmlns:a16="http://schemas.microsoft.com/office/drawing/2014/main" id="{D63E2903-B25F-9945-6720-06A5C7918FE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9638" y="194014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x_Picture 4" descr="social-linkedin-button-blue-icon">
            <a:hlinkClick r:id="rId23"/>
            <a:extLst>
              <a:ext uri="{FF2B5EF4-FFF2-40B4-BE49-F238E27FC236}">
                <a16:creationId xmlns:a16="http://schemas.microsoft.com/office/drawing/2014/main" id="{FFB7BE6B-6F5F-4F88-2106-F96FB684BB9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241389" y="1962996"/>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x_Picture 5" descr="Twitter-icon">
            <a:hlinkClick r:id="rId25"/>
            <a:extLst>
              <a:ext uri="{FF2B5EF4-FFF2-40B4-BE49-F238E27FC236}">
                <a16:creationId xmlns:a16="http://schemas.microsoft.com/office/drawing/2014/main" id="{055F40A0-4140-83B4-582D-CC74E4DB159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33055" y="1957129"/>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x_Picture 6" descr="GoogleCapture">
            <a:hlinkClick r:id="rId27"/>
            <a:extLst>
              <a:ext uri="{FF2B5EF4-FFF2-40B4-BE49-F238E27FC236}">
                <a16:creationId xmlns:a16="http://schemas.microsoft.com/office/drawing/2014/main" id="{BDA7DDC2-40CD-1C15-E520-48515F1B7FE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48224" y="2380614"/>
            <a:ext cx="14668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x_Picture 7" descr="researchgate-logo">
            <a:hlinkClick r:id="rId29"/>
            <a:extLst>
              <a:ext uri="{FF2B5EF4-FFF2-40B4-BE49-F238E27FC236}">
                <a16:creationId xmlns:a16="http://schemas.microsoft.com/office/drawing/2014/main" id="{34296875-AEC6-0F48-2B0D-D4657713325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072622" y="1952136"/>
            <a:ext cx="323850" cy="3238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7">
            <a:extLst>
              <a:ext uri="{FF2B5EF4-FFF2-40B4-BE49-F238E27FC236}">
                <a16:creationId xmlns:a16="http://schemas.microsoft.com/office/drawing/2014/main" id="{883109E8-80CB-CAF0-3C82-B63ADABD7053}"/>
              </a:ext>
              <a:ext uri="{C183D7F6-B498-43B3-948B-1728B52AA6E4}">
                <adec:decorative xmlns:adec="http://schemas.microsoft.com/office/drawing/2017/decorative" val="1"/>
              </a:ext>
            </a:extLst>
          </p:cNvPr>
          <p:cNvSpPr>
            <a:spLocks noChangeArrowheads="1"/>
          </p:cNvSpPr>
          <p:nvPr/>
        </p:nvSpPr>
        <p:spPr bwMode="auto">
          <a:xfrm>
            <a:off x="-484632" y="18017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 name="Rectangle 8">
            <a:extLst>
              <a:ext uri="{FF2B5EF4-FFF2-40B4-BE49-F238E27FC236}">
                <a16:creationId xmlns:a16="http://schemas.microsoft.com/office/drawing/2014/main" id="{0842230B-E9F7-A0DD-CCA7-7986D213B529}"/>
              </a:ext>
              <a:ext uri="{C183D7F6-B498-43B3-948B-1728B52AA6E4}">
                <adec:decorative xmlns:adec="http://schemas.microsoft.com/office/drawing/2017/decorative" val="1"/>
              </a:ext>
            </a:extLst>
          </p:cNvPr>
          <p:cNvSpPr>
            <a:spLocks noChangeArrowheads="1"/>
          </p:cNvSpPr>
          <p:nvPr/>
        </p:nvSpPr>
        <p:spPr bwMode="auto">
          <a:xfrm>
            <a:off x="-484632" y="25637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1" name="Rectangle 9">
            <a:extLst>
              <a:ext uri="{FF2B5EF4-FFF2-40B4-BE49-F238E27FC236}">
                <a16:creationId xmlns:a16="http://schemas.microsoft.com/office/drawing/2014/main" id="{D592F27B-5850-4664-E0D0-9066C833EE32}"/>
              </a:ext>
              <a:ext uri="{C183D7F6-B498-43B3-948B-1728B52AA6E4}">
                <adec:decorative xmlns:adec="http://schemas.microsoft.com/office/drawing/2017/decorative" val="1"/>
              </a:ext>
            </a:extLst>
          </p:cNvPr>
          <p:cNvSpPr>
            <a:spLocks noChangeArrowheads="1"/>
          </p:cNvSpPr>
          <p:nvPr/>
        </p:nvSpPr>
        <p:spPr bwMode="auto">
          <a:xfrm>
            <a:off x="-484632" y="28685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3" name="Rectangle 10">
            <a:extLst>
              <a:ext uri="{FF2B5EF4-FFF2-40B4-BE49-F238E27FC236}">
                <a16:creationId xmlns:a16="http://schemas.microsoft.com/office/drawing/2014/main" id="{2712C59E-6990-2FFC-0712-200424CBA6F3}"/>
              </a:ext>
              <a:ext uri="{C183D7F6-B498-43B3-948B-1728B52AA6E4}">
                <adec:decorative xmlns:adec="http://schemas.microsoft.com/office/drawing/2017/decorative" val="1"/>
              </a:ext>
            </a:extLst>
          </p:cNvPr>
          <p:cNvSpPr>
            <a:spLocks noChangeArrowheads="1"/>
          </p:cNvSpPr>
          <p:nvPr/>
        </p:nvSpPr>
        <p:spPr bwMode="auto">
          <a:xfrm>
            <a:off x="-484632" y="31733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4" name="Rectangle 11">
            <a:extLst>
              <a:ext uri="{FF2B5EF4-FFF2-40B4-BE49-F238E27FC236}">
                <a16:creationId xmlns:a16="http://schemas.microsoft.com/office/drawing/2014/main" id="{A75C9F2C-04B2-3378-358D-23F80B087A8D}"/>
              </a:ext>
              <a:ext uri="{C183D7F6-B498-43B3-948B-1728B52AA6E4}">
                <adec:decorative xmlns:adec="http://schemas.microsoft.com/office/drawing/2017/decorative" val="1"/>
              </a:ext>
            </a:extLst>
          </p:cNvPr>
          <p:cNvSpPr>
            <a:spLocks noChangeArrowheads="1"/>
          </p:cNvSpPr>
          <p:nvPr/>
        </p:nvSpPr>
        <p:spPr bwMode="auto">
          <a:xfrm>
            <a:off x="-484632" y="34781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5" name="Rectangle 12">
            <a:extLst>
              <a:ext uri="{FF2B5EF4-FFF2-40B4-BE49-F238E27FC236}">
                <a16:creationId xmlns:a16="http://schemas.microsoft.com/office/drawing/2014/main" id="{7B6B7AAF-B9F7-1FFF-F747-902DEC36AE0D}"/>
              </a:ext>
              <a:ext uri="{C183D7F6-B498-43B3-948B-1728B52AA6E4}">
                <adec:decorative xmlns:adec="http://schemas.microsoft.com/office/drawing/2017/decorative" val="1"/>
              </a:ext>
            </a:extLst>
          </p:cNvPr>
          <p:cNvSpPr>
            <a:spLocks noChangeArrowheads="1"/>
          </p:cNvSpPr>
          <p:nvPr/>
        </p:nvSpPr>
        <p:spPr bwMode="auto">
          <a:xfrm>
            <a:off x="-484632" y="37257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7" name="Rectangle 13">
            <a:extLst>
              <a:ext uri="{FF2B5EF4-FFF2-40B4-BE49-F238E27FC236}">
                <a16:creationId xmlns:a16="http://schemas.microsoft.com/office/drawing/2014/main" id="{59853798-127E-F7B9-9CC8-13313E80F668}"/>
              </a:ext>
              <a:ext uri="{C183D7F6-B498-43B3-948B-1728B52AA6E4}">
                <adec:decorative xmlns:adec="http://schemas.microsoft.com/office/drawing/2017/decorative" val="1"/>
              </a:ext>
            </a:extLst>
          </p:cNvPr>
          <p:cNvSpPr>
            <a:spLocks noChangeArrowheads="1"/>
          </p:cNvSpPr>
          <p:nvPr/>
        </p:nvSpPr>
        <p:spPr bwMode="auto">
          <a:xfrm>
            <a:off x="-484632" y="40496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9" name="Picture 48" descr="Logo for American Society of Micorbiology ">
            <a:hlinkClick r:id="rId3"/>
            <a:extLst>
              <a:ext uri="{FF2B5EF4-FFF2-40B4-BE49-F238E27FC236}">
                <a16:creationId xmlns:a16="http://schemas.microsoft.com/office/drawing/2014/main" id="{E670F686-676A-5258-9B1C-5E26F2C1E30A}"/>
              </a:ext>
            </a:extLst>
          </p:cNvPr>
          <p:cNvPicPr>
            <a:picLocks noChangeAspect="1"/>
          </p:cNvPicPr>
          <p:nvPr/>
        </p:nvPicPr>
        <p:blipFill>
          <a:blip r:embed="rId31"/>
          <a:stretch>
            <a:fillRect/>
          </a:stretch>
        </p:blipFill>
        <p:spPr>
          <a:xfrm>
            <a:off x="11078788" y="2346712"/>
            <a:ext cx="683151" cy="331430"/>
          </a:xfrm>
          <a:prstGeom prst="rect">
            <a:avLst/>
          </a:prstGeom>
        </p:spPr>
      </p:pic>
      <p:sp>
        <p:nvSpPr>
          <p:cNvPr id="52" name="TextBox 51">
            <a:extLst>
              <a:ext uri="{FF2B5EF4-FFF2-40B4-BE49-F238E27FC236}">
                <a16:creationId xmlns:a16="http://schemas.microsoft.com/office/drawing/2014/main" id="{E29EA2D2-8297-6371-EFE5-656016083640}"/>
              </a:ext>
            </a:extLst>
          </p:cNvPr>
          <p:cNvSpPr txBox="1"/>
          <p:nvPr/>
        </p:nvSpPr>
        <p:spPr>
          <a:xfrm>
            <a:off x="30315" y="3433117"/>
            <a:ext cx="800271" cy="461665"/>
          </a:xfrm>
          <a:prstGeom prst="rect">
            <a:avLst/>
          </a:prstGeom>
          <a:noFill/>
        </p:spPr>
        <p:txBody>
          <a:bodyPr wrap="square" rtlCol="0">
            <a:spAutoFit/>
          </a:bodyPr>
          <a:lstStyle/>
          <a:p>
            <a:r>
              <a:rPr lang="en-US" sz="1200" b="1" dirty="0">
                <a:solidFill>
                  <a:schemeClr val="bg1"/>
                </a:solidFill>
              </a:rPr>
              <a:t>1994 - Present</a:t>
            </a:r>
          </a:p>
        </p:txBody>
      </p:sp>
      <p:sp>
        <p:nvSpPr>
          <p:cNvPr id="53" name="TextBox 52">
            <a:extLst>
              <a:ext uri="{FF2B5EF4-FFF2-40B4-BE49-F238E27FC236}">
                <a16:creationId xmlns:a16="http://schemas.microsoft.com/office/drawing/2014/main" id="{63B0BF7E-5C8F-5A98-4B50-29677A9CC347}"/>
              </a:ext>
            </a:extLst>
          </p:cNvPr>
          <p:cNvSpPr txBox="1"/>
          <p:nvPr/>
        </p:nvSpPr>
        <p:spPr>
          <a:xfrm>
            <a:off x="992874" y="3439549"/>
            <a:ext cx="3135138" cy="461665"/>
          </a:xfrm>
          <a:prstGeom prst="rect">
            <a:avLst/>
          </a:prstGeom>
          <a:noFill/>
        </p:spPr>
        <p:txBody>
          <a:bodyPr wrap="square" rtlCol="0">
            <a:spAutoFit/>
          </a:bodyPr>
          <a:lstStyle/>
          <a:p>
            <a:r>
              <a:rPr lang="en-US" sz="1200" b="1" dirty="0">
                <a:solidFill>
                  <a:schemeClr val="bg1"/>
                </a:solidFill>
              </a:rPr>
              <a:t>Associate Adjunct Professor</a:t>
            </a:r>
            <a:r>
              <a:rPr lang="en-US" sz="1200" dirty="0">
                <a:solidFill>
                  <a:schemeClr val="bg1"/>
                </a:solidFill>
              </a:rPr>
              <a:t>, Biology, Austin Community College</a:t>
            </a:r>
          </a:p>
        </p:txBody>
      </p:sp>
    </p:spTree>
    <p:extLst>
      <p:ext uri="{BB962C8B-B14F-4D97-AF65-F5344CB8AC3E}">
        <p14:creationId xmlns:p14="http://schemas.microsoft.com/office/powerpoint/2010/main" val="848910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424543" y="2781900"/>
            <a:ext cx="11342914" cy="2743200"/>
          </a:xfrm>
        </p:spPr>
        <p:txBody>
          <a:bodyPr>
            <a:normAutofit fontScale="90000"/>
          </a:bodyPr>
          <a:lstStyle/>
          <a:p>
            <a:r>
              <a:rPr lang="en-US" sz="4000" dirty="0">
                <a:latin typeface="Arial"/>
                <a:cs typeface="Arial"/>
              </a:rPr>
              <a:t>Next Month’s Webinar:</a:t>
            </a:r>
            <a:br>
              <a:rPr lang="en-US" sz="4000" dirty="0"/>
            </a:br>
            <a:br>
              <a:rPr lang="en-US" sz="4000" dirty="0"/>
            </a:br>
            <a:r>
              <a:rPr lang="en-US" sz="4000" dirty="0">
                <a:latin typeface="Arial"/>
                <a:cs typeface="Arial"/>
              </a:rPr>
              <a:t>July 9, 11 am – 12:30 pm CT</a:t>
            </a:r>
            <a:br>
              <a:rPr lang="en-US" sz="4000" dirty="0">
                <a:latin typeface="Arial"/>
                <a:cs typeface="Arial"/>
              </a:rPr>
            </a:br>
            <a:br>
              <a:rPr lang="en-US" sz="4000" dirty="0"/>
            </a:br>
            <a:r>
              <a:rPr lang="en-US" sz="4000" dirty="0"/>
              <a:t>International Lab Scientists Practicing in the US </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5AB-B8E8-3887-6519-9EB0524C29B8}"/>
              </a:ext>
            </a:extLst>
          </p:cNvPr>
          <p:cNvSpPr>
            <a:spLocks noGrp="1"/>
          </p:cNvSpPr>
          <p:nvPr>
            <p:ph type="title"/>
          </p:nvPr>
        </p:nvSpPr>
        <p:spPr>
          <a:xfrm>
            <a:off x="838200" y="203129"/>
            <a:ext cx="7472889" cy="1167046"/>
          </a:xfrm>
        </p:spPr>
        <p:txBody>
          <a:bodyPr/>
          <a:lstStyle/>
          <a:p>
            <a:r>
              <a:rPr lang="en-US">
                <a:latin typeface="Arial"/>
                <a:cs typeface="Arial"/>
              </a:rPr>
              <a:t>ASCP is proud to support CDC OneLab</a:t>
            </a:r>
            <a:r>
              <a:rPr lang="en-US" baseline="30000">
                <a:latin typeface="Arial"/>
                <a:cs typeface="Arial"/>
              </a:rPr>
              <a:t>TM</a:t>
            </a:r>
            <a:endParaRPr lang="en-US" baseline="30000"/>
          </a:p>
        </p:txBody>
      </p:sp>
      <p:pic>
        <p:nvPicPr>
          <p:cNvPr id="5" name="Picture Placeholder 4" descr="A qr code with black squares">
            <a:extLst>
              <a:ext uri="{FF2B5EF4-FFF2-40B4-BE49-F238E27FC236}">
                <a16:creationId xmlns:a16="http://schemas.microsoft.com/office/drawing/2014/main" id="{0CCFE4E0-354A-1FC2-2DAD-ADDE75BB593B}"/>
              </a:ext>
            </a:extLst>
          </p:cNvPr>
          <p:cNvPicPr>
            <a:picLocks noGrp="1" noChangeAspect="1"/>
          </p:cNvPicPr>
          <p:nvPr>
            <p:ph type="pic" idx="10"/>
          </p:nvPr>
        </p:nvPicPr>
        <p:blipFill>
          <a:blip r:embed="rId2"/>
          <a:srcRect l="28" r="28"/>
          <a:stretch/>
        </p:blipFill>
        <p:spPr>
          <a:xfrm>
            <a:off x="7747210" y="2363087"/>
            <a:ext cx="2396770" cy="2307387"/>
          </a:xfrm>
        </p:spPr>
      </p:pic>
      <p:sp>
        <p:nvSpPr>
          <p:cNvPr id="6" name="Content Placeholder 4">
            <a:extLst>
              <a:ext uri="{FF2B5EF4-FFF2-40B4-BE49-F238E27FC236}">
                <a16:creationId xmlns:a16="http://schemas.microsoft.com/office/drawing/2014/main" id="{32F517F7-602F-C59A-6AA8-207C9BAD0A07}"/>
              </a:ext>
            </a:extLst>
          </p:cNvPr>
          <p:cNvSpPr txBox="1">
            <a:spLocks/>
          </p:cNvSpPr>
          <p:nvPr/>
        </p:nvSpPr>
        <p:spPr>
          <a:xfrm>
            <a:off x="1024653" y="1942995"/>
            <a:ext cx="6264730" cy="3129889"/>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a:solidFill>
                <a:srgbClr val="00A493"/>
              </a:solidFill>
            </a:endParaRPr>
          </a:p>
          <a:p>
            <a:r>
              <a:rPr lang="en-US" sz="2000">
                <a:solidFill>
                  <a:schemeClr val="tx1"/>
                </a:solidFill>
                <a:latin typeface="Arial"/>
                <a:cs typeface="Arial"/>
              </a:rPr>
              <a:t>Learn more about the</a:t>
            </a:r>
            <a:r>
              <a:rPr lang="en-US" sz="2000" b="1">
                <a:solidFill>
                  <a:srgbClr val="25408F"/>
                </a:solidFill>
                <a:latin typeface="Arial"/>
                <a:cs typeface="Arial"/>
              </a:rPr>
              <a:t> CDC OneLab Initiative</a:t>
            </a:r>
          </a:p>
          <a:p>
            <a:r>
              <a:rPr lang="en-US" sz="2000">
                <a:solidFill>
                  <a:schemeClr val="tx1"/>
                </a:solidFill>
                <a:latin typeface="Arial"/>
                <a:cs typeface="Arial"/>
              </a:rPr>
              <a:t>Sign up for CDC’s free learning management system, </a:t>
            </a:r>
            <a:r>
              <a:rPr lang="en-US" sz="2000" b="1">
                <a:solidFill>
                  <a:srgbClr val="25408F"/>
                </a:solidFill>
                <a:latin typeface="Arial"/>
                <a:cs typeface="Arial"/>
              </a:rPr>
              <a:t>OneLab REACH™</a:t>
            </a:r>
            <a:endParaRPr lang="en-US" sz="2000">
              <a:solidFill>
                <a:srgbClr val="25408F"/>
              </a:solidFill>
            </a:endParaRPr>
          </a:p>
          <a:p>
            <a:r>
              <a:rPr lang="en-US" sz="2000">
                <a:solidFill>
                  <a:schemeClr val="tx1"/>
                </a:solidFill>
                <a:latin typeface="Arial"/>
                <a:cs typeface="Arial"/>
              </a:rPr>
              <a:t>Access </a:t>
            </a:r>
            <a:r>
              <a:rPr lang="en-US" sz="2000" b="1">
                <a:solidFill>
                  <a:srgbClr val="25408F"/>
                </a:solidFill>
                <a:latin typeface="Arial"/>
                <a:cs typeface="Arial"/>
              </a:rPr>
              <a:t>free ASCP lab training resources</a:t>
            </a:r>
            <a:endParaRPr lang="en-US" sz="2000" b="1">
              <a:solidFill>
                <a:srgbClr val="25408F"/>
              </a:solidFill>
            </a:endParaRPr>
          </a:p>
          <a:p>
            <a:r>
              <a:rPr lang="en-US" sz="2000">
                <a:solidFill>
                  <a:schemeClr val="tx1"/>
                </a:solidFill>
                <a:latin typeface="Arial"/>
                <a:cs typeface="Arial"/>
              </a:rPr>
              <a:t>Find out about </a:t>
            </a:r>
            <a:r>
              <a:rPr lang="en-US" sz="2000" b="1">
                <a:solidFill>
                  <a:srgbClr val="25408F"/>
                </a:solidFill>
                <a:latin typeface="Arial"/>
                <a:cs typeface="Arial"/>
              </a:rPr>
              <a:t>Workforce Events &amp; Scholarships</a:t>
            </a:r>
          </a:p>
          <a:p>
            <a:r>
              <a:rPr lang="en-US" sz="2000">
                <a:solidFill>
                  <a:schemeClr val="tx1"/>
                </a:solidFill>
                <a:latin typeface="Arial"/>
                <a:cs typeface="Arial"/>
              </a:rPr>
              <a:t>Catch-up on </a:t>
            </a:r>
            <a:r>
              <a:rPr lang="en-US" sz="2000" b="1" i="1">
                <a:solidFill>
                  <a:srgbClr val="25408F"/>
                </a:solidFill>
                <a:latin typeface="Arial"/>
                <a:cs typeface="Arial"/>
              </a:rPr>
              <a:t>Building Bridges</a:t>
            </a:r>
            <a:r>
              <a:rPr lang="en-US" sz="2000" b="1">
                <a:solidFill>
                  <a:srgbClr val="25408F"/>
                </a:solidFill>
                <a:latin typeface="Arial"/>
                <a:cs typeface="Arial"/>
              </a:rPr>
              <a:t> webinars </a:t>
            </a:r>
          </a:p>
          <a:p>
            <a:pPr marL="0" indent="0">
              <a:buNone/>
            </a:pPr>
            <a:endParaRPr lang="en-US" sz="1800" strike="sngStrike">
              <a:solidFill>
                <a:srgbClr val="0D0D0D"/>
              </a:solidFill>
              <a:latin typeface="Helvetica"/>
              <a:cs typeface="Helvetica"/>
            </a:endParaRPr>
          </a:p>
        </p:txBody>
      </p:sp>
    </p:spTree>
    <p:extLst>
      <p:ext uri="{BB962C8B-B14F-4D97-AF65-F5344CB8AC3E}">
        <p14:creationId xmlns:p14="http://schemas.microsoft.com/office/powerpoint/2010/main" val="25230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411842" y="3870512"/>
            <a:ext cx="9144000" cy="1937766"/>
          </a:xfrm>
        </p:spPr>
        <p:txBody>
          <a:bodyPr vert="horz" lIns="91440" tIns="45720" rIns="91440" bIns="45720" rtlCol="0" anchor="ctr">
            <a:noAutofit/>
          </a:bodyPr>
          <a:lstStyle/>
          <a:p>
            <a:r>
              <a:rPr lang="en-US" sz="4000" i="1" dirty="0">
                <a:latin typeface="Arial"/>
                <a:cs typeface="Calibri"/>
              </a:rPr>
              <a:t> In the Field/Surveillance</a:t>
            </a: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621230" cy="1200329"/>
          </a:xfrm>
          <a:prstGeom prst="rect">
            <a:avLst/>
          </a:prstGeom>
          <a:noFill/>
        </p:spPr>
        <p:txBody>
          <a:bodyPr wrap="none" lIns="91440" tIns="45720" rIns="91440" bIns="45720" rtlCol="0" anchor="t">
            <a:spAutoFit/>
          </a:bodyPr>
          <a:lstStyle/>
          <a:p>
            <a:r>
              <a:rPr lang="en-US" b="1">
                <a:solidFill>
                  <a:srgbClr val="00A493"/>
                </a:solidFill>
                <a:latin typeface="Arial"/>
                <a:cs typeface="Arial"/>
              </a:rPr>
              <a:t>More info at: </a:t>
            </a:r>
            <a:br>
              <a:rPr lang="en-US" b="1">
                <a:latin typeface="Arial"/>
              </a:rPr>
            </a:br>
            <a:r>
              <a:rPr lang="en-US" b="1">
                <a:solidFill>
                  <a:srgbClr val="00A493"/>
                </a:solidFill>
                <a:latin typeface="Arial"/>
                <a:cs typeface="Arial"/>
              </a:rPr>
              <a:t>supportcdconelab.org</a:t>
            </a:r>
            <a:br>
              <a:rPr lang="en-US" b="1">
                <a:latin typeface="Arial"/>
              </a:rPr>
            </a:br>
            <a:r>
              <a:rPr lang="en-US" b="1">
                <a:solidFill>
                  <a:srgbClr val="00A493"/>
                </a:solidFill>
                <a:latin typeface="Arial"/>
                <a:cs typeface="Arial"/>
              </a:rPr>
              <a:t>Or email us at:</a:t>
            </a:r>
          </a:p>
          <a:p>
            <a:r>
              <a:rPr lang="en-US" b="1">
                <a:solidFill>
                  <a:srgbClr val="00A493"/>
                </a:solidFill>
                <a:latin typeface="Arial"/>
                <a:cs typeface="Aria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normAutofit/>
          </a:bodyPr>
          <a:lstStyle/>
          <a:p>
            <a:r>
              <a:rPr lang="en-US" sz="2800">
                <a:latin typeface="Arial"/>
                <a:cs typeface="Arial"/>
              </a:rPr>
              <a:t>Funding Statement</a:t>
            </a:r>
          </a:p>
        </p:txBody>
      </p:sp>
      <p:sp>
        <p:nvSpPr>
          <p:cNvPr id="7" name="TextBox 6">
            <a:extLst>
              <a:ext uri="{FF2B5EF4-FFF2-40B4-BE49-F238E27FC236}">
                <a16:creationId xmlns:a16="http://schemas.microsoft.com/office/drawing/2014/main" id="{32704131-5FAB-5FF4-1EAC-EC973C3F4AD9}"/>
              </a:ext>
            </a:extLst>
          </p:cNvPr>
          <p:cNvSpPr txBox="1"/>
          <p:nvPr/>
        </p:nvSpPr>
        <p:spPr>
          <a:xfrm>
            <a:off x="2154115" y="2066704"/>
            <a:ext cx="7886700" cy="3139321"/>
          </a:xfrm>
          <a:prstGeom prst="rect">
            <a:avLst/>
          </a:prstGeom>
          <a:noFill/>
        </p:spPr>
        <p:txBody>
          <a:bodyPr wrap="square" lIns="91440" tIns="45720" rIns="91440" bIns="45720" anchor="t">
            <a:spAutoFit/>
          </a:bodyPr>
          <a:lstStyle/>
          <a:p>
            <a:r>
              <a:rPr lang="en-US" sz="2200" i="1">
                <a:latin typeface="Arial"/>
                <a:cs typeface="Arial"/>
              </a:rPr>
              <a:t>This project is supported by Cooperative Agreement number CDC-RFA-OE22-2202 (CFDA No. 93.322), funded by the Centers for Disease Control and Prevention. Its contents are solely the responsibility of the American Society for Clinical Pathology and do not necessarily represent the official views of the Centers for Disease Control and Prevention or the Department of Health and Human Services. This project was 100% funded with federal funds to the American Society for Clinical Pathology (NU47OE000107).</a:t>
            </a: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800">
                <a:latin typeface="Arial"/>
                <a:cs typeface="Arial"/>
              </a:rPr>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838200" y="1711325"/>
            <a:ext cx="5591175" cy="4444063"/>
          </a:xfrm>
        </p:spPr>
        <p:txBody>
          <a:bodyPr vert="horz" lIns="91440" tIns="45720" rIns="91440" bIns="45720" rtlCol="0" anchor="t">
            <a:noAutofit/>
          </a:bodyPr>
          <a:lstStyle/>
          <a:p>
            <a:pPr marL="342900" indent="-342900">
              <a:buFont typeface="+mj-lt"/>
              <a:buAutoNum type="arabicPeriod"/>
            </a:pPr>
            <a:r>
              <a:rPr lang="en-US" sz="2200" dirty="0">
                <a:latin typeface="Arial"/>
                <a:cs typeface="Arial"/>
              </a:rPr>
              <a:t>Introduction of Panelists</a:t>
            </a:r>
          </a:p>
          <a:p>
            <a:pPr lvl="1" indent="-342900">
              <a:buFont typeface="+mj-lt"/>
              <a:buAutoNum type="arabicPeriod"/>
            </a:pPr>
            <a:r>
              <a:rPr lang="en-US" sz="2200" dirty="0">
                <a:solidFill>
                  <a:schemeClr val="tx1"/>
                </a:solidFill>
                <a:latin typeface="Arial"/>
                <a:cs typeface="Arial"/>
              </a:rPr>
              <a:t>Mary Rodgers</a:t>
            </a:r>
          </a:p>
          <a:p>
            <a:pPr lvl="1" indent="-342900">
              <a:buFont typeface="+mj-lt"/>
              <a:buAutoNum type="arabicPeriod"/>
            </a:pPr>
            <a:r>
              <a:rPr lang="en-US" sz="2200" dirty="0">
                <a:solidFill>
                  <a:schemeClr val="tx1"/>
                </a:solidFill>
                <a:latin typeface="Arial"/>
                <a:cs typeface="Arial"/>
              </a:rPr>
              <a:t>Hans </a:t>
            </a:r>
            <a:r>
              <a:rPr lang="en-US" sz="2200" dirty="0" err="1">
                <a:solidFill>
                  <a:schemeClr val="tx1"/>
                </a:solidFill>
                <a:latin typeface="Arial"/>
                <a:cs typeface="Arial"/>
              </a:rPr>
              <a:t>Desale</a:t>
            </a:r>
            <a:endParaRPr lang="en-US" sz="2200" dirty="0">
              <a:solidFill>
                <a:schemeClr val="tx1"/>
              </a:solidFill>
              <a:latin typeface="Arial"/>
              <a:cs typeface="Arial"/>
            </a:endParaRPr>
          </a:p>
          <a:p>
            <a:pPr lvl="1" indent="-342900">
              <a:buAutoNum type="arabicPeriod"/>
            </a:pPr>
            <a:r>
              <a:rPr lang="en-US" sz="2200" dirty="0">
                <a:solidFill>
                  <a:schemeClr val="tx1"/>
                </a:solidFill>
                <a:latin typeface="Arial"/>
                <a:cs typeface="Arial"/>
              </a:rPr>
              <a:t>Travelle Mason</a:t>
            </a:r>
          </a:p>
          <a:p>
            <a:pPr lvl="1" indent="-342900">
              <a:buFont typeface="+mj-lt"/>
              <a:buAutoNum type="arabicPeriod"/>
            </a:pPr>
            <a:r>
              <a:rPr lang="en-US" sz="2200" dirty="0">
                <a:solidFill>
                  <a:schemeClr val="tx1"/>
                </a:solidFill>
                <a:latin typeface="Arial"/>
                <a:cs typeface="Arial"/>
              </a:rPr>
              <a:t>Keron Liverpool</a:t>
            </a:r>
          </a:p>
          <a:p>
            <a:pPr lvl="1" indent="-342900">
              <a:buFont typeface="+mj-lt"/>
              <a:buAutoNum type="arabicPeriod"/>
            </a:pPr>
            <a:r>
              <a:rPr lang="en-US" sz="2200" dirty="0">
                <a:solidFill>
                  <a:schemeClr val="tx1"/>
                </a:solidFill>
                <a:latin typeface="Arial"/>
                <a:cs typeface="Arial"/>
              </a:rPr>
              <a:t>W. Gunnar Conrow</a:t>
            </a:r>
          </a:p>
          <a:p>
            <a:pPr marL="342900" indent="-342900">
              <a:buFont typeface="+mj-lt"/>
              <a:buAutoNum type="arabicPeriod"/>
            </a:pPr>
            <a:r>
              <a:rPr lang="en-US" sz="2200" dirty="0">
                <a:latin typeface="Arial"/>
                <a:cs typeface="Arial"/>
              </a:rPr>
              <a:t>Q &amp; A Session</a:t>
            </a:r>
          </a:p>
          <a:p>
            <a:pPr marL="342900" indent="-342900">
              <a:buFont typeface="+mj-lt"/>
              <a:buAutoNum type="arabicPeriod"/>
            </a:pPr>
            <a:r>
              <a:rPr lang="en-US" sz="2200" dirty="0">
                <a:latin typeface="Arial"/>
                <a:cs typeface="Arial"/>
              </a:rPr>
              <a:t>Session Wrap-Up</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algn="ctr"/>
            <a:endParaRPr lang="en-US" sz="2400">
              <a:solidFill>
                <a:srgbClr val="FFFFFF"/>
              </a:solidFill>
              <a:ea typeface="Calibri"/>
              <a:cs typeface="Arial"/>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Name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387491" y="3405904"/>
            <a:ext cx="1950847" cy="584775"/>
          </a:xfrm>
          <a:prstGeom prst="rect">
            <a:avLst/>
          </a:prstGeom>
          <a:noFill/>
          <a:ln>
            <a:noFill/>
          </a:ln>
        </p:spPr>
        <p:txBody>
          <a:bodyPr wrap="square" rtlCol="0">
            <a:spAutoFit/>
          </a:bodyPr>
          <a:lstStyle/>
          <a:p>
            <a:r>
              <a:rPr lang="en-US" sz="1600" i="1">
                <a:solidFill>
                  <a:schemeClr val="bg1"/>
                </a:solidFill>
              </a:rPr>
              <a:t>Career advice quote</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830997"/>
          </a:xfrm>
          <a:prstGeom prst="rect">
            <a:avLst/>
          </a:prstGeom>
          <a:noFill/>
          <a:ln>
            <a:noFill/>
          </a:ln>
        </p:spPr>
        <p:txBody>
          <a:bodyPr wrap="square" rtlCol="0">
            <a:spAutoFit/>
          </a:bodyPr>
          <a:lstStyle/>
          <a:p>
            <a:r>
              <a:rPr lang="en-US" sz="1200" b="1">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Responsibility 1</a:t>
            </a:r>
          </a:p>
          <a:p>
            <a:pPr marL="285750" indent="-285750">
              <a:buClr>
                <a:srgbClr val="4696D2"/>
              </a:buClr>
              <a:buFont typeface="Arial" panose="020B0604020202020204" pitchFamily="34" charset="0"/>
              <a:buChar char="•"/>
            </a:pPr>
            <a:r>
              <a:rPr lang="en-US" sz="1200">
                <a:solidFill>
                  <a:schemeClr val="tx1"/>
                </a:solidFill>
                <a:latin typeface="+mj-lt"/>
              </a:rPr>
              <a:t>Responsibility 2</a:t>
            </a:r>
          </a:p>
          <a:p>
            <a:pPr marL="285750" indent="-285750">
              <a:buClr>
                <a:srgbClr val="4696D2"/>
              </a:buClr>
              <a:buFont typeface="Arial" panose="020B0604020202020204" pitchFamily="34" charset="0"/>
              <a:buChar char="•"/>
            </a:pPr>
            <a:r>
              <a:rPr lang="en-US" sz="1200">
                <a:solidFill>
                  <a:schemeClr val="tx1"/>
                </a:solidFill>
                <a:latin typeface="+mj-lt"/>
              </a:rPr>
              <a:t>Responsibility 3</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830997"/>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Degree, Program University/College</a:t>
            </a:r>
          </a:p>
          <a:p>
            <a:r>
              <a:rPr lang="en-US" sz="1200">
                <a:solidFill>
                  <a:schemeClr val="tx1"/>
                </a:solidFill>
                <a:latin typeface="+mj-lt"/>
              </a:rPr>
              <a:t>Degree, Program University/College</a:t>
            </a:r>
          </a:p>
          <a:p>
            <a:r>
              <a:rPr lang="en-US" sz="1200">
                <a:solidFill>
                  <a:schemeClr val="tx1"/>
                </a:solidFill>
                <a:latin typeface="+mj-lt"/>
              </a:rPr>
              <a:t>Degree, Program University/College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a:solidFill>
                  <a:schemeClr val="bg1"/>
                </a:solidFill>
              </a:rPr>
              <a:t>Credentials</a:t>
            </a:r>
          </a:p>
        </p:txBody>
      </p:sp>
      <p:grpSp>
        <p:nvGrpSpPr>
          <p:cNvPr id="26" name="Group 25" descr="Sample current positions">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mj-lt"/>
                </a:rPr>
                <a:t>Current position</a:t>
              </a:r>
            </a:p>
            <a:p>
              <a:r>
                <a:rPr lang="en-US" sz="1200">
                  <a:solidFill>
                    <a:schemeClr val="bg1"/>
                  </a:solidFill>
                  <a:latin typeface="+mj-lt"/>
                </a:rPr>
                <a:t>Team or Department,  Company</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Opportunity 1</a:t>
            </a:r>
          </a:p>
          <a:p>
            <a:pPr marL="285750" indent="-285750">
              <a:buClr>
                <a:srgbClr val="4696D2"/>
              </a:buClr>
              <a:buFont typeface="Arial" panose="020B0604020202020204" pitchFamily="34" charset="0"/>
              <a:buChar char="•"/>
            </a:pPr>
            <a:r>
              <a:rPr lang="en-US" sz="1200"/>
              <a:t>Opportunity 2</a:t>
            </a:r>
          </a:p>
          <a:p>
            <a:pPr marL="285750" indent="-285750">
              <a:buClr>
                <a:srgbClr val="4696D2"/>
              </a:buClr>
              <a:buFont typeface="Arial" panose="020B0604020202020204" pitchFamily="34" charset="0"/>
              <a:buChar char="•"/>
            </a:pPr>
            <a:r>
              <a:rPr lang="en-US" sz="1200"/>
              <a:t>Opportunity 3</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217762"/>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Response 1</a:t>
            </a:r>
          </a:p>
          <a:p>
            <a:pPr marL="285750" indent="-285750">
              <a:buClr>
                <a:srgbClr val="4696D2"/>
              </a:buClr>
              <a:buFont typeface="Arial" panose="020B0604020202020204" pitchFamily="34" charset="0"/>
              <a:buChar char="•"/>
            </a:pPr>
            <a:r>
              <a:rPr lang="en-US" sz="1200"/>
              <a:t>Response 2</a:t>
            </a:r>
          </a:p>
          <a:p>
            <a:pPr marL="285750" indent="-285750">
              <a:buClr>
                <a:srgbClr val="4696D2"/>
              </a:buClr>
              <a:buFont typeface="Arial" panose="020B0604020202020204" pitchFamily="34" charset="0"/>
              <a:buChar char="•"/>
            </a:pPr>
            <a:r>
              <a:rPr lang="en-US" sz="1200"/>
              <a:t>Response 3</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Training/Career Opportunity 1</a:t>
            </a:r>
          </a:p>
          <a:p>
            <a:pPr marL="285750" indent="-285750">
              <a:buClr>
                <a:srgbClr val="4696D2"/>
              </a:buClr>
              <a:buFont typeface="Arial" panose="020B0604020202020204" pitchFamily="34" charset="0"/>
              <a:buChar char="•"/>
            </a:pPr>
            <a:r>
              <a:rPr lang="en-US" sz="1200"/>
              <a:t>Training /Career Opportunity 2</a:t>
            </a:r>
          </a:p>
          <a:p>
            <a:pPr marL="285750" indent="-285750">
              <a:buClr>
                <a:srgbClr val="4696D2"/>
              </a:buClr>
              <a:buFont typeface="Arial" panose="020B0604020202020204" pitchFamily="34" charset="0"/>
              <a:buChar char="•"/>
            </a:pPr>
            <a:r>
              <a:rPr lang="en-US" sz="1200"/>
              <a:t>Training /Career Opportunity 3</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Skill 1</a:t>
            </a:r>
          </a:p>
          <a:p>
            <a:pPr marL="285750" indent="-285750">
              <a:buClr>
                <a:srgbClr val="4696D2"/>
              </a:buClr>
              <a:buFont typeface="Arial" panose="020B0604020202020204" pitchFamily="34" charset="0"/>
              <a:buChar char="•"/>
            </a:pPr>
            <a:r>
              <a:rPr lang="en-US" sz="1200"/>
              <a:t>Skill 2</a:t>
            </a:r>
          </a:p>
          <a:p>
            <a:pPr marL="285750" indent="-285750">
              <a:buClr>
                <a:srgbClr val="4696D2"/>
              </a:buClr>
              <a:buFont typeface="Arial" panose="020B0604020202020204" pitchFamily="34" charset="0"/>
              <a:buChar char="•"/>
            </a:pPr>
            <a:r>
              <a:rPr lang="en-US" sz="1200"/>
              <a:t>Skill 3</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3">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0961" y="-17152"/>
            <a:ext cx="1726949" cy="1726949"/>
          </a:xfrm>
          <a:prstGeom prst="rect">
            <a:avLst/>
          </a:prstGeom>
        </p:spPr>
      </p:pic>
    </p:spTree>
    <p:extLst>
      <p:ext uri="{BB962C8B-B14F-4D97-AF65-F5344CB8AC3E}">
        <p14:creationId xmlns:p14="http://schemas.microsoft.com/office/powerpoint/2010/main" val="15115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in lab coats looking at a computer">
            <a:extLst>
              <a:ext uri="{FF2B5EF4-FFF2-40B4-BE49-F238E27FC236}">
                <a16:creationId xmlns:a16="http://schemas.microsoft.com/office/drawing/2014/main" id="{CA7E4437-09AC-7A8B-5BEC-A77479EA705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B737F732-6FA9-A9CD-8BA1-E50AD70E4E0B}"/>
              </a:ext>
            </a:extLst>
          </p:cNvPr>
          <p:cNvSpPr txBox="1">
            <a:spLocks noGrp="1"/>
          </p:cNvSpPr>
          <p:nvPr>
            <p:ph type="title" idx="4294967295"/>
          </p:nvPr>
        </p:nvSpPr>
        <p:spPr>
          <a:xfrm>
            <a:off x="1074338" y="4247354"/>
            <a:ext cx="9797878" cy="15081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white"/>
                </a:solidFill>
                <a:effectLst/>
                <a:uLnTx/>
                <a:uFillTx/>
                <a:latin typeface="Arial"/>
                <a:ea typeface="+mn-ea"/>
                <a:cs typeface="Arial"/>
              </a:rPr>
              <a:t>Mary Rodgers, </a:t>
            </a:r>
            <a:r>
              <a:rPr lang="en-US" sz="4400" kern="1200" dirty="0">
                <a:solidFill>
                  <a:prstClr val="white"/>
                </a:solidFill>
                <a:ea typeface="+mn-ea"/>
              </a:rPr>
              <a:t>PhD</a:t>
            </a:r>
            <a:r>
              <a:rPr kumimoji="0" lang="en-US" sz="4400" i="0" u="none" strike="noStrike" kern="1200" cap="none" spc="0" normalizeH="0" baseline="0" noProof="0" dirty="0">
                <a:ln>
                  <a:noFill/>
                </a:ln>
                <a:solidFill>
                  <a:prstClr val="white"/>
                </a:solidFill>
                <a:effectLst/>
                <a:uLnTx/>
                <a:uFillTx/>
                <a:latin typeface="Arial"/>
                <a:ea typeface="+mn-ea"/>
                <a:cs typeface="Arial"/>
              </a:rPr>
              <a:t> </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Associate Research Fellow </a:t>
            </a:r>
            <a:br>
              <a:rPr kumimoji="0" lang="en-US" sz="24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Abbott Pandemic Defense Coalition </a:t>
            </a:r>
          </a:p>
        </p:txBody>
      </p:sp>
      <p:pic>
        <p:nvPicPr>
          <p:cNvPr id="2" name="Picture 1" descr="A woman wearing glasses and a suit&#10;">
            <a:extLst>
              <a:ext uri="{FF2B5EF4-FFF2-40B4-BE49-F238E27FC236}">
                <a16:creationId xmlns:a16="http://schemas.microsoft.com/office/drawing/2014/main" id="{FA2483B3-61BF-A07D-C992-28ADE4444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58" y="982328"/>
            <a:ext cx="3689167" cy="3256636"/>
          </a:xfrm>
          <a:prstGeom prst="rect">
            <a:avLst/>
          </a:prstGeom>
        </p:spPr>
      </p:pic>
    </p:spTree>
    <p:extLst>
      <p:ext uri="{BB962C8B-B14F-4D97-AF65-F5344CB8AC3E}">
        <p14:creationId xmlns:p14="http://schemas.microsoft.com/office/powerpoint/2010/main" val="55208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80312" y="9117"/>
            <a:ext cx="5164899" cy="1547952"/>
          </a:xfrm>
          <a:prstGeom prst="rect">
            <a:avLst/>
          </a:prstGeom>
          <a:solidFill>
            <a:srgbClr val="073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63718" y="2437642"/>
            <a:ext cx="2728277" cy="4411242"/>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rgbClr val="48C6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11819" y="2640144"/>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1034146" y="348284"/>
            <a:ext cx="329431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Georgia" panose="02040502050405020303" pitchFamily="18" charset="0"/>
                <a:ea typeface="+mn-ea"/>
                <a:cs typeface="+mn-cs"/>
              </a:rPr>
              <a:t>Mary Rodgers</a:t>
            </a:r>
            <a:endParaRPr kumimoji="0" lang="en-US" sz="3200" b="0" i="0" u="none" strike="noStrike" kern="1200" cap="none" spc="0" normalizeH="0" baseline="0" noProof="0" dirty="0">
              <a:ln>
                <a:noFill/>
              </a:ln>
              <a:solidFill>
                <a:srgbClr val="00B0F0"/>
              </a:solidFill>
              <a:effectLst/>
              <a:uLnTx/>
              <a:uFillTx/>
              <a:latin typeface="Georgia" panose="02040502050405020303" pitchFamily="18" charset="0"/>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44447" y="3501296"/>
            <a:ext cx="2148772" cy="1569660"/>
          </a:xfrm>
          <a:prstGeom prst="rect">
            <a:avLst/>
          </a:prstGeom>
          <a:noFill/>
          <a:ln>
            <a:noFill/>
          </a:ln>
        </p:spPr>
        <p:txBody>
          <a:bodyPr wrap="square" rtlCol="0">
            <a:spAutoFit/>
          </a:bodyPr>
          <a:lstStyle/>
          <a:p>
            <a:r>
              <a:rPr lang="en-US" sz="1600" i="1" dirty="0">
                <a:solidFill>
                  <a:schemeClr val="bg1"/>
                </a:solidFill>
              </a:rPr>
              <a:t>Getting experiences in a variety of scientific settings will help you find the environment you can best thrive in</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1" y="5374066"/>
            <a:ext cx="3855286" cy="1261884"/>
          </a:xfrm>
          <a:prstGeom prst="rect">
            <a:avLst/>
          </a:prstGeom>
          <a:noFill/>
          <a:ln>
            <a:noFill/>
          </a:ln>
        </p:spPr>
        <p:txBody>
          <a:bodyPr wrap="square" rtlCol="0">
            <a:spAutoFit/>
          </a:bodyPr>
          <a:lstStyle/>
          <a:p>
            <a:r>
              <a:rPr lang="en-US" sz="1600" b="1" dirty="0">
                <a:solidFill>
                  <a:srgbClr val="07345D"/>
                </a:solidFill>
                <a:latin typeface="Calibri" panose="020F0502020204030204" pitchFamily="34" charset="0"/>
                <a:ea typeface="Calibri" panose="020F0502020204030204" pitchFamily="34" charset="0"/>
                <a:cs typeface="Calibri" panose="020F0502020204030204" pitchFamily="34" charset="0"/>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Georgia" panose="02040502050405020303" pitchFamily="18" charset="0"/>
              </a:rPr>
              <a:t>Manage the Abbott Pandemic Defense Coalition</a:t>
            </a:r>
          </a:p>
          <a:p>
            <a:pPr marL="285750" indent="-285750">
              <a:buClr>
                <a:srgbClr val="4696D2"/>
              </a:buClr>
              <a:buFont typeface="Arial" panose="020B0604020202020204" pitchFamily="34" charset="0"/>
              <a:buChar char="•"/>
            </a:pPr>
            <a:r>
              <a:rPr lang="en-US" sz="1200" dirty="0">
                <a:solidFill>
                  <a:schemeClr val="tx1"/>
                </a:solidFill>
                <a:latin typeface="Georgia" panose="02040502050405020303" pitchFamily="18" charset="0"/>
              </a:rPr>
              <a:t>Monitor viral variants for HIV, hepatitis viruses, SARS-CoV-2, influenza, dengue</a:t>
            </a:r>
          </a:p>
          <a:p>
            <a:pPr marL="285750" indent="-285750">
              <a:buClr>
                <a:srgbClr val="4696D2"/>
              </a:buClr>
              <a:buFont typeface="Arial" panose="020B0604020202020204" pitchFamily="34" charset="0"/>
              <a:buChar char="•"/>
            </a:pPr>
            <a:r>
              <a:rPr lang="en-US" sz="1200" dirty="0">
                <a:solidFill>
                  <a:schemeClr val="tx1"/>
                </a:solidFill>
                <a:latin typeface="Georgia" panose="02040502050405020303" pitchFamily="18" charset="0"/>
              </a:rPr>
              <a:t>Communicate research findings internally and externally</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1" y="1603638"/>
            <a:ext cx="3608527" cy="1077218"/>
          </a:xfrm>
          <a:prstGeom prst="rect">
            <a:avLst/>
          </a:prstGeom>
          <a:noFill/>
          <a:ln>
            <a:noFill/>
          </a:ln>
        </p:spPr>
        <p:txBody>
          <a:bodyPr wrap="square" rtlCol="0">
            <a:spAutoFit/>
          </a:bodyPr>
          <a:lstStyle/>
          <a:p>
            <a:r>
              <a:rPr lang="en-US" sz="1600" b="1" dirty="0">
                <a:solidFill>
                  <a:srgbClr val="07345D"/>
                </a:solidFill>
                <a:latin typeface="Calibri" panose="020F0502020204030204" pitchFamily="34" charset="0"/>
                <a:ea typeface="Calibri" panose="020F0502020204030204" pitchFamily="34" charset="0"/>
                <a:cs typeface="Calibri" panose="020F0502020204030204" pitchFamily="34" charset="0"/>
              </a:rPr>
              <a:t>EDUCATION</a:t>
            </a:r>
          </a:p>
          <a:p>
            <a:r>
              <a:rPr lang="en-US" sz="1200" b="1" dirty="0">
                <a:solidFill>
                  <a:schemeClr val="tx1"/>
                </a:solidFill>
                <a:latin typeface="Georgia" panose="02040502050405020303" pitchFamily="18" charset="0"/>
              </a:rPr>
              <a:t>BS</a:t>
            </a:r>
            <a:r>
              <a:rPr lang="en-US" sz="1200" dirty="0">
                <a:solidFill>
                  <a:schemeClr val="tx1"/>
                </a:solidFill>
                <a:latin typeface="Georgia" panose="02040502050405020303" pitchFamily="18" charset="0"/>
              </a:rPr>
              <a:t>, Biochemistry, University of Wisconsin-Madison</a:t>
            </a:r>
          </a:p>
          <a:p>
            <a:r>
              <a:rPr lang="en-US" sz="1200" b="1" dirty="0">
                <a:solidFill>
                  <a:schemeClr val="tx1"/>
                </a:solidFill>
                <a:latin typeface="Georgia" panose="02040502050405020303" pitchFamily="18" charset="0"/>
              </a:rPr>
              <a:t>PhD</a:t>
            </a:r>
            <a:r>
              <a:rPr lang="en-US" sz="1200" dirty="0">
                <a:solidFill>
                  <a:schemeClr val="tx1"/>
                </a:solidFill>
                <a:latin typeface="Georgia" panose="02040502050405020303" pitchFamily="18" charset="0"/>
              </a:rPr>
              <a:t>, Biological and Biomedical Sciences, Harvard University</a:t>
            </a:r>
          </a:p>
        </p:txBody>
      </p:sp>
      <p:sp>
        <p:nvSpPr>
          <p:cNvPr id="21" name="TextBox 20">
            <a:extLst>
              <a:ext uri="{FF2B5EF4-FFF2-40B4-BE49-F238E27FC236}">
                <a16:creationId xmlns:a16="http://schemas.microsoft.com/office/drawing/2014/main" id="{61555369-85C1-9D62-BCEA-99D762074209}"/>
              </a:ext>
            </a:extLst>
          </p:cNvPr>
          <p:cNvSpPr txBox="1"/>
          <p:nvPr/>
        </p:nvSpPr>
        <p:spPr>
          <a:xfrm>
            <a:off x="1034146" y="835483"/>
            <a:ext cx="3677536" cy="400110"/>
          </a:xfrm>
          <a:prstGeom prst="rect">
            <a:avLst/>
          </a:prstGeom>
          <a:noFill/>
          <a:ln>
            <a:noFill/>
          </a:ln>
        </p:spPr>
        <p:txBody>
          <a:bodyPr wrap="square" rtlCol="0">
            <a:spAutoFit/>
          </a:bodyPr>
          <a:lstStyle/>
          <a:p>
            <a:r>
              <a:rPr lang="en-US" sz="2000" dirty="0">
                <a:solidFill>
                  <a:srgbClr val="00B0F0"/>
                </a:solidFill>
                <a:latin typeface="Georgia" panose="02040502050405020303" pitchFamily="18" charset="0"/>
              </a:rPr>
              <a:t>PhD</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303142" cy="2370260"/>
            <a:chOff x="423355" y="2510601"/>
            <a:chExt cx="4303142" cy="2370260"/>
          </a:xfrm>
          <a:solidFill>
            <a:srgbClr val="278090"/>
          </a:solidFill>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523220"/>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Associate Research Fellow</a:t>
              </a:r>
            </a:p>
            <a:p>
              <a:r>
                <a:rPr lang="en-US" dirty="0">
                  <a:solidFill>
                    <a:schemeClr val="bg1"/>
                  </a:solidFill>
                  <a:latin typeface="Georgia" panose="02040502050405020303" pitchFamily="18" charset="0"/>
                  <a:ea typeface="Calibri" panose="020F0502020204030204" pitchFamily="34" charset="0"/>
                  <a:cs typeface="Calibri" panose="020F0502020204030204" pitchFamily="34" charset="0"/>
                </a:rPr>
                <a:t>R&amp;D, Abbott</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523220"/>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Senior Scientist</a:t>
              </a:r>
            </a:p>
            <a:p>
              <a:r>
                <a:rPr lang="en-US" dirty="0">
                  <a:solidFill>
                    <a:schemeClr val="bg1"/>
                  </a:solidFill>
                  <a:latin typeface="Georgia" panose="02040502050405020303" pitchFamily="18" charset="0"/>
                  <a:ea typeface="Calibri" panose="020F0502020204030204" pitchFamily="34" charset="0"/>
                  <a:cs typeface="Calibri" panose="020F0502020204030204" pitchFamily="34" charset="0"/>
                </a:rPr>
                <a:t>R&amp;D,  Abbott</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241981" cy="523220"/>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Postdoctoral Fellow</a:t>
              </a:r>
            </a:p>
            <a:p>
              <a:r>
                <a:rPr lang="en-US" dirty="0">
                  <a:solidFill>
                    <a:schemeClr val="bg1"/>
                  </a:solidFill>
                  <a:latin typeface="Georgia" panose="02040502050405020303" pitchFamily="18" charset="0"/>
                  <a:ea typeface="Calibri" panose="020F0502020204030204" pitchFamily="34" charset="0"/>
                  <a:cs typeface="Calibri" panose="020F0502020204030204" pitchFamily="34" charset="0"/>
                </a:rPr>
                <a:t>MMI, </a:t>
              </a:r>
              <a:r>
                <a:rPr lang="en-US" sz="1200" dirty="0">
                  <a:solidFill>
                    <a:schemeClr val="bg1"/>
                  </a:solidFill>
                  <a:latin typeface="Georgia" panose="02040502050405020303" pitchFamily="18" charset="0"/>
                  <a:ea typeface="Calibri" panose="020F0502020204030204" pitchFamily="34" charset="0"/>
                  <a:cs typeface="Calibri" panose="020F0502020204030204" pitchFamily="34" charset="0"/>
                </a:rPr>
                <a:t>University of Southern California</a:t>
              </a:r>
              <a:endParaRPr lang="en-US" dirty="0">
                <a:solidFill>
                  <a:schemeClr val="bg1"/>
                </a:solidFill>
                <a:latin typeface="Georgia" panose="02040502050405020303" pitchFamily="18"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307777"/>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2023</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307777"/>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2014</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307777"/>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2010</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523220"/>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Principal Scientist</a:t>
              </a:r>
            </a:p>
            <a:p>
              <a:r>
                <a:rPr lang="en-US" dirty="0">
                  <a:solidFill>
                    <a:schemeClr val="bg1"/>
                  </a:solidFill>
                  <a:latin typeface="Georgia" panose="02040502050405020303" pitchFamily="18" charset="0"/>
                  <a:ea typeface="Calibri" panose="020F0502020204030204" pitchFamily="34" charset="0"/>
                  <a:cs typeface="Calibri" panose="020F0502020204030204" pitchFamily="34" charset="0"/>
                </a:rPr>
                <a:t>R&amp;D,  Abbott</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307777"/>
            </a:xfrm>
            <a:prstGeom prst="rect">
              <a:avLst/>
            </a:prstGeom>
            <a:grpFill/>
            <a:ln>
              <a:noFill/>
            </a:ln>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2019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50675" y="2953705"/>
            <a:ext cx="1601992" cy="1323439"/>
          </a:xfrm>
          <a:prstGeom prst="rect">
            <a:avLst/>
          </a:prstGeom>
          <a:noFill/>
          <a:ln>
            <a:noFill/>
          </a:ln>
        </p:spPr>
        <p:txBody>
          <a:bodyPr wrap="square" rtlCol="0">
            <a:spAutoFit/>
          </a:bodyPr>
          <a:lstStyle/>
          <a:p>
            <a:r>
              <a:rPr lang="en-US" sz="1600"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67151" y="1592520"/>
            <a:ext cx="1544482" cy="1077218"/>
          </a:xfrm>
          <a:prstGeom prst="rect">
            <a:avLst/>
          </a:prstGeom>
          <a:noFill/>
          <a:ln>
            <a:noFill/>
          </a:ln>
        </p:spPr>
        <p:txBody>
          <a:bodyPr wrap="square" rtlCol="0">
            <a:spAutoFit/>
          </a:bodyPr>
          <a:lstStyle/>
          <a:p>
            <a:r>
              <a:rPr lang="en-US" sz="1600"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Formative Experiences in My Lab</a:t>
            </a:r>
            <a:r>
              <a:rPr lang="en-US" sz="1600" b="1" dirty="0">
                <a:solidFill>
                  <a:srgbClr val="242424"/>
                </a:solidFill>
                <a:latin typeface="Calibri" panose="020F0502020204030204" pitchFamily="34" charset="0"/>
                <a:ea typeface="Calibri" panose="020F0502020204030204" pitchFamily="34" charset="0"/>
                <a:cs typeface="Calibri" panose="020F0502020204030204" pitchFamily="34" charset="0"/>
              </a:rPr>
              <a:t>oratory</a:t>
            </a:r>
            <a:r>
              <a:rPr lang="en-US" sz="1600"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11956" y="4320097"/>
            <a:ext cx="1525792" cy="584775"/>
          </a:xfrm>
          <a:prstGeom prst="rect">
            <a:avLst/>
          </a:prstGeom>
          <a:noFill/>
          <a:ln>
            <a:noFill/>
          </a:ln>
        </p:spPr>
        <p:txBody>
          <a:bodyPr wrap="square" rtlCol="0">
            <a:spAutoFit/>
          </a:bodyPr>
          <a:lstStyle/>
          <a:p>
            <a:r>
              <a:rPr lang="en-US" sz="1600"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511956" y="5482130"/>
            <a:ext cx="1917140" cy="1323439"/>
          </a:xfrm>
          <a:prstGeom prst="rect">
            <a:avLst/>
          </a:prstGeom>
          <a:noFill/>
          <a:ln>
            <a:noFill/>
          </a:ln>
        </p:spPr>
        <p:txBody>
          <a:bodyPr wrap="square" lIns="91440" tIns="45720" rIns="91440" bIns="45720" rtlCol="0" anchor="t">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5813998" y="1688417"/>
            <a:ext cx="3797821" cy="1077218"/>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Early lab experiences in high school and undergraduate settings</a:t>
            </a:r>
          </a:p>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First graduate student in a new lab</a:t>
            </a:r>
          </a:p>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Finding a new strain of HIV </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8865" y="3002266"/>
            <a:ext cx="3302635" cy="1077218"/>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Interdisciplinary research during graduate school </a:t>
            </a:r>
          </a:p>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Global collaborations</a:t>
            </a:r>
          </a:p>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Epidemiology training program</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231649" y="4200097"/>
            <a:ext cx="2884336" cy="58477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https://www.abbott.com/careers/students/internships</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98472" y="5357770"/>
            <a:ext cx="2925256" cy="1569660"/>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Tailoring scientific communication to a variety of audiences </a:t>
            </a:r>
          </a:p>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Organization</a:t>
            </a:r>
          </a:p>
          <a:p>
            <a:pPr marL="285750" indent="-285750">
              <a:buClr>
                <a:srgbClr val="4696D2"/>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Curiosity – asking a lot of questions</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004F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004F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004F71"/>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3">
            <a:alphaModFix/>
          </a:blip>
          <a:srcRect/>
          <a:stretch/>
        </p:blipFill>
        <p:spPr>
          <a:xfrm>
            <a:off x="9816750" y="6082301"/>
            <a:ext cx="2014988" cy="482176"/>
          </a:xfrm>
          <a:prstGeom prst="rect">
            <a:avLst/>
          </a:prstGeom>
          <a:noFill/>
          <a:ln>
            <a:noFill/>
          </a:ln>
        </p:spPr>
      </p:pic>
      <p:pic>
        <p:nvPicPr>
          <p:cNvPr id="48" name="Picture 47" descr="A person wearing glasses and a suit&#10;&#10;">
            <a:extLst>
              <a:ext uri="{FF2B5EF4-FFF2-40B4-BE49-F238E27FC236}">
                <a16:creationId xmlns:a16="http://schemas.microsoft.com/office/drawing/2014/main" id="{3C440FE9-755C-C7F1-38BB-D1C006A52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5212" y="0"/>
            <a:ext cx="2761397" cy="2437641"/>
          </a:xfrm>
          <a:prstGeom prst="rect">
            <a:avLst/>
          </a:prstGeom>
        </p:spPr>
      </p:pic>
      <p:pic>
        <p:nvPicPr>
          <p:cNvPr id="53" name="Picture 52" descr="Abbott logo">
            <a:extLst>
              <a:ext uri="{FF2B5EF4-FFF2-40B4-BE49-F238E27FC236}">
                <a16:creationId xmlns:a16="http://schemas.microsoft.com/office/drawing/2014/main" id="{620EA249-B313-7571-1CB1-34BA91CDA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6" y="248624"/>
            <a:ext cx="980887" cy="1068466"/>
          </a:xfrm>
          <a:prstGeom prst="rect">
            <a:avLst/>
          </a:prstGeom>
        </p:spPr>
      </p:pic>
      <p:pic>
        <p:nvPicPr>
          <p:cNvPr id="58" name="Picture 57" descr="clip art ligh bulb">
            <a:extLst>
              <a:ext uri="{FF2B5EF4-FFF2-40B4-BE49-F238E27FC236}">
                <a16:creationId xmlns:a16="http://schemas.microsoft.com/office/drawing/2014/main" id="{CD121A40-3F1D-048C-FDCB-B083506C4EE1}"/>
              </a:ext>
            </a:extLst>
          </p:cNvPr>
          <p:cNvPicPr>
            <a:picLocks noChangeAspect="1"/>
          </p:cNvPicPr>
          <p:nvPr/>
        </p:nvPicPr>
        <p:blipFill>
          <a:blip r:embed="rId6"/>
          <a:stretch>
            <a:fillRect/>
          </a:stretch>
        </p:blipFill>
        <p:spPr>
          <a:xfrm>
            <a:off x="6544015" y="4765648"/>
            <a:ext cx="656001" cy="490994"/>
          </a:xfrm>
          <a:prstGeom prst="rect">
            <a:avLst/>
          </a:prstGeom>
        </p:spPr>
      </p:pic>
      <p:pic>
        <p:nvPicPr>
          <p:cNvPr id="60" name="Picture 59" descr="clip art: person in a door way">
            <a:extLst>
              <a:ext uri="{FF2B5EF4-FFF2-40B4-BE49-F238E27FC236}">
                <a16:creationId xmlns:a16="http://schemas.microsoft.com/office/drawing/2014/main" id="{CCBBF68E-EDE3-9001-8326-58ECC953CB81}"/>
              </a:ext>
            </a:extLst>
          </p:cNvPr>
          <p:cNvPicPr>
            <a:picLocks noChangeAspect="1"/>
          </p:cNvPicPr>
          <p:nvPr/>
        </p:nvPicPr>
        <p:blipFill>
          <a:blip r:embed="rId7"/>
          <a:stretch>
            <a:fillRect/>
          </a:stretch>
        </p:blipFill>
        <p:spPr>
          <a:xfrm>
            <a:off x="7245947" y="4789615"/>
            <a:ext cx="584090" cy="540678"/>
          </a:xfrm>
          <a:prstGeom prst="rect">
            <a:avLst/>
          </a:prstGeom>
        </p:spPr>
      </p:pic>
      <p:pic>
        <p:nvPicPr>
          <p:cNvPr id="62" name="Picture 61" descr="clip art: data table">
            <a:extLst>
              <a:ext uri="{FF2B5EF4-FFF2-40B4-BE49-F238E27FC236}">
                <a16:creationId xmlns:a16="http://schemas.microsoft.com/office/drawing/2014/main" id="{9C301F71-1A6B-D2A6-62A7-E58D928EB8A7}"/>
              </a:ext>
            </a:extLst>
          </p:cNvPr>
          <p:cNvPicPr>
            <a:picLocks noChangeAspect="1"/>
          </p:cNvPicPr>
          <p:nvPr/>
        </p:nvPicPr>
        <p:blipFill>
          <a:blip r:embed="rId8"/>
          <a:stretch>
            <a:fillRect/>
          </a:stretch>
        </p:blipFill>
        <p:spPr>
          <a:xfrm>
            <a:off x="7866554" y="4792174"/>
            <a:ext cx="637204" cy="464468"/>
          </a:xfrm>
          <a:prstGeom prst="rect">
            <a:avLst/>
          </a:prstGeom>
        </p:spPr>
      </p:pic>
      <p:pic>
        <p:nvPicPr>
          <p:cNvPr id="64" name="Picture 63" descr="clip art: goal medal">
            <a:extLst>
              <a:ext uri="{FF2B5EF4-FFF2-40B4-BE49-F238E27FC236}">
                <a16:creationId xmlns:a16="http://schemas.microsoft.com/office/drawing/2014/main" id="{6301D691-34A3-A3B3-0EDF-FD7CBD6C1F90}"/>
              </a:ext>
            </a:extLst>
          </p:cNvPr>
          <p:cNvPicPr>
            <a:picLocks noChangeAspect="1"/>
          </p:cNvPicPr>
          <p:nvPr/>
        </p:nvPicPr>
        <p:blipFill>
          <a:blip r:embed="rId9"/>
          <a:stretch>
            <a:fillRect/>
          </a:stretch>
        </p:blipFill>
        <p:spPr>
          <a:xfrm>
            <a:off x="8622614" y="4781648"/>
            <a:ext cx="724790" cy="493641"/>
          </a:xfrm>
          <a:prstGeom prst="rect">
            <a:avLst/>
          </a:prstGeom>
        </p:spPr>
      </p:pic>
    </p:spTree>
    <p:extLst>
      <p:ext uri="{BB962C8B-B14F-4D97-AF65-F5344CB8AC3E}">
        <p14:creationId xmlns:p14="http://schemas.microsoft.com/office/powerpoint/2010/main" val="15990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8CC7CAA-BEC4-82B8-B81B-E292A2D7CC01}"/>
              </a:ext>
            </a:extLst>
          </p:cNvPr>
          <p:cNvSpPr txBox="1">
            <a:spLocks noGrp="1"/>
          </p:cNvSpPr>
          <p:nvPr>
            <p:ph type="title" idx="4294967295"/>
          </p:nvPr>
        </p:nvSpPr>
        <p:spPr>
          <a:xfrm>
            <a:off x="319157" y="4124985"/>
            <a:ext cx="11553686"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uLnTx/>
                <a:uFillTx/>
                <a:latin typeface="Arial"/>
                <a:ea typeface="+mn-ea"/>
                <a:cs typeface="Arial"/>
              </a:rPr>
              <a:t>Hans </a:t>
            </a:r>
            <a:r>
              <a:rPr kumimoji="0" lang="en-US" sz="4400" i="0" u="none" strike="noStrike" kern="1200" cap="none" spc="0" normalizeH="0" baseline="0" noProof="0" dirty="0" err="1">
                <a:ln>
                  <a:noFill/>
                </a:ln>
                <a:solidFill>
                  <a:schemeClr val="bg1"/>
                </a:solidFill>
                <a:effectLst/>
                <a:uLnTx/>
                <a:uFillTx/>
                <a:latin typeface="Arial"/>
                <a:ea typeface="+mn-ea"/>
                <a:cs typeface="Arial"/>
              </a:rPr>
              <a:t>Desale</a:t>
            </a:r>
            <a:br>
              <a:rPr kumimoji="0" lang="en-US" sz="4400" b="0" i="0" u="none" strike="noStrike" kern="1200" cap="none" spc="0" normalizeH="0" baseline="0" noProof="0" dirty="0">
                <a:ln>
                  <a:noFill/>
                </a:ln>
                <a:solidFill>
                  <a:schemeClr val="bg1"/>
                </a:solidFill>
                <a:effectLst/>
                <a:uLnTx/>
                <a:uFillTx/>
                <a:latin typeface="Arial"/>
                <a:ea typeface="+mn-ea"/>
                <a:cs typeface="Arial"/>
              </a:rPr>
            </a:br>
            <a: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PhD, MPH</a:t>
            </a:r>
            <a:b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schemeClr val="bg1"/>
                </a:solidFill>
                <a:effectLst/>
                <a:uLnTx/>
                <a:uFillTx/>
                <a:latin typeface="Arial"/>
                <a:ea typeface="+mn-ea"/>
                <a:cs typeface="Arial"/>
              </a:rPr>
              <a:t>CDC Laboratory Leadership Service Fellow, Dengue Branch </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Centers for Disease Control and Prevention (Puerto Rico) </a:t>
            </a:r>
          </a:p>
        </p:txBody>
      </p:sp>
      <p:pic>
        <p:nvPicPr>
          <p:cNvPr id="2" name="Picture 1" descr="A man smiling for the camera&#10;&#10;">
            <a:extLst>
              <a:ext uri="{FF2B5EF4-FFF2-40B4-BE49-F238E27FC236}">
                <a16:creationId xmlns:a16="http://schemas.microsoft.com/office/drawing/2014/main" id="{0588A5E5-890A-8C3C-63A3-898115E6B9D2}"/>
              </a:ext>
            </a:extLst>
          </p:cNvPr>
          <p:cNvPicPr>
            <a:picLocks noChangeAspect="1"/>
          </p:cNvPicPr>
          <p:nvPr/>
        </p:nvPicPr>
        <p:blipFill>
          <a:blip r:embed="rId3" cstate="print">
            <a:extLst>
              <a:ext uri="{28A0092B-C50C-407E-A947-70E740481C1C}">
                <a14:useLocalDpi xmlns:a14="http://schemas.microsoft.com/office/drawing/2010/main" val="0"/>
              </a:ext>
            </a:extLst>
          </a:blip>
          <a:srcRect r="14800"/>
          <a:stretch/>
        </p:blipFill>
        <p:spPr>
          <a:xfrm rot="16200000">
            <a:off x="4293562" y="777894"/>
            <a:ext cx="3604878" cy="2824469"/>
          </a:xfrm>
          <a:prstGeom prst="rect">
            <a:avLst/>
          </a:prstGeom>
        </p:spPr>
      </p:pic>
    </p:spTree>
    <p:extLst>
      <p:ext uri="{BB962C8B-B14F-4D97-AF65-F5344CB8AC3E}">
        <p14:creationId xmlns:p14="http://schemas.microsoft.com/office/powerpoint/2010/main" val="4050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Hans </a:t>
            </a:r>
            <a:r>
              <a:rPr kumimoji="0" lang="en-US" sz="3200" b="1" i="0" u="none" strike="noStrike" kern="1200" cap="none" spc="0" normalizeH="0" baseline="0" noProof="0" dirty="0" err="1">
                <a:ln>
                  <a:noFill/>
                </a:ln>
                <a:solidFill>
                  <a:schemeClr val="bg1"/>
                </a:solidFill>
                <a:effectLst/>
                <a:uLnTx/>
                <a:uFillTx/>
                <a:latin typeface="+mn-lt"/>
                <a:ea typeface="+mn-ea"/>
                <a:cs typeface="+mn-cs"/>
              </a:rPr>
              <a:t>Desale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569660"/>
          </a:xfrm>
          <a:prstGeom prst="rect">
            <a:avLst/>
          </a:prstGeom>
          <a:noFill/>
          <a:ln>
            <a:noFill/>
          </a:ln>
        </p:spPr>
        <p:txBody>
          <a:bodyPr wrap="square" rtlCol="0">
            <a:spAutoFit/>
          </a:bodyPr>
          <a:lstStyle/>
          <a:p>
            <a:r>
              <a:rPr lang="en-US" sz="1600" i="1" dirty="0">
                <a:solidFill>
                  <a:schemeClr val="bg1"/>
                </a:solidFill>
              </a:rPr>
              <a:t>Be curious and open to new opportunities, every experience can teach you something</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1" y="5539503"/>
            <a:ext cx="3715106" cy="1200329"/>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Strengthening Dengue </a:t>
            </a:r>
            <a:r>
              <a:rPr lang="en-US" sz="1200" dirty="0">
                <a:solidFill>
                  <a:schemeClr val="tx1"/>
                </a:solidFill>
                <a:latin typeface="+mj-lt"/>
              </a:rPr>
              <a:t>surveillance systems</a:t>
            </a:r>
          </a:p>
          <a:p>
            <a:pPr marL="285750" indent="-285750">
              <a:buClr>
                <a:srgbClr val="4696D2"/>
              </a:buClr>
              <a:buFont typeface="Arial" panose="020B0604020202020204" pitchFamily="34" charset="0"/>
              <a:buChar char="•"/>
            </a:pPr>
            <a:r>
              <a:rPr lang="en-US" sz="1200" dirty="0">
                <a:solidFill>
                  <a:schemeClr val="tx1"/>
                </a:solidFill>
                <a:latin typeface="+mj-lt"/>
              </a:rPr>
              <a:t>Enhancing laboratory capabilities and compliance</a:t>
            </a:r>
          </a:p>
          <a:p>
            <a:pPr marL="285750" indent="-285750">
              <a:buClr>
                <a:srgbClr val="4696D2"/>
              </a:buClr>
              <a:buFont typeface="Arial" panose="020B0604020202020204" pitchFamily="34" charset="0"/>
              <a:buChar char="•"/>
            </a:pPr>
            <a:r>
              <a:rPr lang="en-US" sz="1200" dirty="0">
                <a:solidFill>
                  <a:schemeClr val="tx1"/>
                </a:solidFill>
                <a:latin typeface="+mj-lt"/>
              </a:rPr>
              <a:t>Evaluating diagnostic tools for public health impact</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830997"/>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PhD, Tropical Medicine, Tulane University</a:t>
            </a:r>
          </a:p>
          <a:p>
            <a:r>
              <a:rPr lang="en-US" sz="1200" dirty="0">
                <a:solidFill>
                  <a:schemeClr val="tx1"/>
                </a:solidFill>
                <a:latin typeface="+mj-lt"/>
              </a:rPr>
              <a:t>MPH&amp;TM, Tropical Medicine, Tulane University</a:t>
            </a:r>
          </a:p>
          <a:p>
            <a:r>
              <a:rPr lang="en-US" sz="1200" dirty="0">
                <a:solidFill>
                  <a:schemeClr val="tx1"/>
                </a:solidFill>
                <a:latin typeface="+mj-lt"/>
              </a:rPr>
              <a:t>BS, Biochemistry, UC San Diego </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dirty="0">
                <a:solidFill>
                  <a:schemeClr val="bg1"/>
                </a:solidFill>
              </a:rPr>
              <a:t>PhD, MPH&amp;TM</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dirty="0">
                  <a:solidFill>
                    <a:schemeClr val="bg1"/>
                  </a:solidFill>
                  <a:latin typeface="+mj-lt"/>
                </a:rPr>
                <a:t>Laboratory Leadership Service Fellow</a:t>
              </a:r>
            </a:p>
            <a:p>
              <a:r>
                <a:rPr lang="en-US" sz="1200" dirty="0">
                  <a:solidFill>
                    <a:schemeClr val="bg1"/>
                  </a:solidFill>
                  <a:latin typeface="+mj-lt"/>
                </a:rPr>
                <a:t>Dengue Branch,  CDC</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829542"/>
              <a:ext cx="3101801" cy="461665"/>
            </a:xfrm>
            <a:prstGeom prst="rect">
              <a:avLst/>
            </a:prstGeom>
            <a:noFill/>
            <a:ln>
              <a:noFill/>
            </a:ln>
          </p:spPr>
          <p:txBody>
            <a:bodyPr wrap="square" rtlCol="0">
              <a:spAutoFit/>
            </a:bodyPr>
            <a:lstStyle/>
            <a:p>
              <a:r>
                <a:rPr lang="en-US" sz="1200" b="1" dirty="0">
                  <a:solidFill>
                    <a:schemeClr val="bg1"/>
                  </a:solidFill>
                  <a:latin typeface="+mj-lt"/>
                </a:rPr>
                <a:t>Associate Scientist II</a:t>
              </a:r>
            </a:p>
            <a:p>
              <a:r>
                <a:rPr lang="en-US" sz="1200" dirty="0">
                  <a:solidFill>
                    <a:schemeClr val="bg1"/>
                  </a:solidFill>
                  <a:latin typeface="+mj-lt"/>
                </a:rPr>
                <a:t>Biology Team,  </a:t>
              </a:r>
              <a:r>
                <a:rPr lang="en-US" sz="1200" dirty="0" err="1">
                  <a:solidFill>
                    <a:schemeClr val="bg1"/>
                  </a:solidFill>
                  <a:latin typeface="+mj-lt"/>
                </a:rPr>
                <a:t>Receptos</a:t>
              </a:r>
              <a:endParaRPr lang="en-US" sz="1200" dirty="0">
                <a:solidFill>
                  <a:schemeClr val="bg1"/>
                </a:solidFill>
                <a:latin typeface="+mj-lt"/>
              </a:endParaRPr>
            </a:p>
          </p:txBody>
        </p:sp>
        <p:sp>
          <p:nvSpPr>
            <p:cNvPr id="14" name="TextBox 13">
              <a:extLst>
                <a:ext uri="{FF2B5EF4-FFF2-40B4-BE49-F238E27FC236}">
                  <a16:creationId xmlns:a16="http://schemas.microsoft.com/office/drawing/2014/main" id="{6D373975-B778-9CB9-0ACF-6C3036FD16EE}"/>
                </a:ext>
              </a:extLst>
            </p:cNvPr>
            <p:cNvSpPr txBox="1"/>
            <p:nvPr/>
          </p:nvSpPr>
          <p:spPr>
            <a:xfrm>
              <a:off x="453491" y="2606864"/>
              <a:ext cx="1110654" cy="461665"/>
            </a:xfrm>
            <a:prstGeom prst="rect">
              <a:avLst/>
            </a:prstGeom>
            <a:noFill/>
            <a:ln>
              <a:noFill/>
            </a:ln>
          </p:spPr>
          <p:txBody>
            <a:bodyPr wrap="square" rtlCol="0">
              <a:spAutoFit/>
            </a:bodyPr>
            <a:lstStyle/>
            <a:p>
              <a:r>
                <a:rPr lang="en-US" sz="1200" b="1" dirty="0">
                  <a:solidFill>
                    <a:schemeClr val="bg1"/>
                  </a:solidFill>
                  <a:latin typeface="+mj-lt"/>
                </a:rPr>
                <a:t>2023-present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453491" y="3906486"/>
              <a:ext cx="1092352" cy="276999"/>
            </a:xfrm>
            <a:prstGeom prst="rect">
              <a:avLst/>
            </a:prstGeom>
            <a:noFill/>
            <a:ln>
              <a:noFill/>
            </a:ln>
          </p:spPr>
          <p:txBody>
            <a:bodyPr wrap="square" rtlCol="0">
              <a:spAutoFit/>
            </a:bodyPr>
            <a:lstStyle/>
            <a:p>
              <a:r>
                <a:rPr lang="en-US" sz="1200" b="1" dirty="0">
                  <a:solidFill>
                    <a:schemeClr val="bg1"/>
                  </a:solidFill>
                  <a:latin typeface="+mj-lt"/>
                </a:rPr>
                <a:t>2008-2015</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226428"/>
              <a:ext cx="3241981" cy="461665"/>
            </a:xfrm>
            <a:prstGeom prst="rect">
              <a:avLst/>
            </a:prstGeom>
            <a:noFill/>
            <a:ln>
              <a:noFill/>
            </a:ln>
          </p:spPr>
          <p:txBody>
            <a:bodyPr wrap="square" rtlCol="0">
              <a:spAutoFit/>
            </a:bodyPr>
            <a:lstStyle/>
            <a:p>
              <a:r>
                <a:rPr lang="en-US" sz="1200" b="1" dirty="0">
                  <a:solidFill>
                    <a:schemeClr val="bg1"/>
                  </a:solidFill>
                  <a:latin typeface="+mj-lt"/>
                </a:rPr>
                <a:t>Graduate Researcher </a:t>
              </a:r>
            </a:p>
            <a:p>
              <a:r>
                <a:rPr lang="en-US" sz="1200" dirty="0">
                  <a:solidFill>
                    <a:schemeClr val="bg1"/>
                  </a:solidFill>
                  <a:latin typeface="+mj-lt"/>
                </a:rPr>
                <a:t>Dept of Tropical Medicine,  Tulane University</a:t>
              </a:r>
            </a:p>
          </p:txBody>
        </p:sp>
        <p:sp>
          <p:nvSpPr>
            <p:cNvPr id="9" name="TextBox 8">
              <a:extLst>
                <a:ext uri="{FF2B5EF4-FFF2-40B4-BE49-F238E27FC236}">
                  <a16:creationId xmlns:a16="http://schemas.microsoft.com/office/drawing/2014/main" id="{33A2279F-0F7F-3520-487F-D5EA2828B537}"/>
                </a:ext>
              </a:extLst>
            </p:cNvPr>
            <p:cNvSpPr txBox="1"/>
            <p:nvPr/>
          </p:nvSpPr>
          <p:spPr>
            <a:xfrm>
              <a:off x="453491" y="3303372"/>
              <a:ext cx="1110654" cy="276999"/>
            </a:xfrm>
            <a:prstGeom prst="rect">
              <a:avLst/>
            </a:prstGeom>
            <a:noFill/>
            <a:ln>
              <a:noFill/>
            </a:ln>
          </p:spPr>
          <p:txBody>
            <a:bodyPr wrap="square" rtlCol="0">
              <a:spAutoFit/>
            </a:bodyPr>
            <a:lstStyle/>
            <a:p>
              <a:r>
                <a:rPr lang="en-US" sz="1200" b="1" dirty="0">
                  <a:solidFill>
                    <a:schemeClr val="bg1"/>
                  </a:solidFill>
                  <a:latin typeface="+mj-lt"/>
                </a:rPr>
                <a:t>2016-2023</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28358" y="1695933"/>
            <a:ext cx="3245509"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Exposure to diverse professional roles and challenges.</a:t>
            </a:r>
          </a:p>
          <a:p>
            <a:pPr marL="285750" indent="-285750">
              <a:buClr>
                <a:srgbClr val="4696D2"/>
              </a:buClr>
              <a:buFont typeface="Arial" panose="020B0604020202020204" pitchFamily="34" charset="0"/>
              <a:buChar char="•"/>
            </a:pPr>
            <a:r>
              <a:rPr lang="en-US" sz="1200" dirty="0"/>
              <a:t>Capacity building through collaborative deployments.</a:t>
            </a:r>
          </a:p>
          <a:p>
            <a:pPr marL="285750" indent="-285750">
              <a:buClr>
                <a:srgbClr val="4696D2"/>
              </a:buClr>
              <a:buFont typeface="Arial" panose="020B0604020202020204" pitchFamily="34" charset="0"/>
              <a:buChar char="•"/>
            </a:pPr>
            <a:r>
              <a:rPr lang="en-US" sz="1200" dirty="0"/>
              <a:t>Development of foundational laboratory skills.</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8" y="3081941"/>
            <a:ext cx="2966747"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Cultivate collaboration</a:t>
            </a:r>
          </a:p>
          <a:p>
            <a:pPr marL="285750" indent="-285750">
              <a:buClr>
                <a:srgbClr val="4696D2"/>
              </a:buClr>
              <a:buFont typeface="Arial" panose="020B0604020202020204" pitchFamily="34" charset="0"/>
              <a:buChar char="•"/>
            </a:pPr>
            <a:r>
              <a:rPr lang="en-US" sz="1200" dirty="0"/>
              <a:t>Share experiences and stories to inspire connections.</a:t>
            </a:r>
          </a:p>
          <a:p>
            <a:pPr marL="285750" indent="-285750">
              <a:buClr>
                <a:srgbClr val="4696D2"/>
              </a:buClr>
              <a:buFont typeface="Arial" panose="020B0604020202020204" pitchFamily="34" charset="0"/>
              <a:buChar char="•"/>
            </a:pPr>
            <a:r>
              <a:rPr lang="en-US" sz="1200" dirty="0"/>
              <a:t>Encourage open dialogue to foster mutual support</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solidFill>
                  <a:srgbClr val="FF0000"/>
                </a:solidFill>
                <a:hlinkClick r:id="rId3"/>
              </a:rPr>
              <a:t>CDC Laboratory Leadership Service Fellowship</a:t>
            </a:r>
            <a:endParaRPr lang="en-US" sz="1200" dirty="0">
              <a:solidFill>
                <a:srgbClr val="FF0000"/>
              </a:solidFill>
            </a:endParaRPr>
          </a:p>
          <a:p>
            <a:pPr marL="285750" indent="-285750">
              <a:buClr>
                <a:srgbClr val="4696D2"/>
              </a:buClr>
              <a:buFont typeface="Arial" panose="020B0604020202020204" pitchFamily="34" charset="0"/>
              <a:buChar char="•"/>
            </a:pPr>
            <a:r>
              <a:rPr lang="en-US" sz="1200" dirty="0">
                <a:solidFill>
                  <a:srgbClr val="FF0000"/>
                </a:solidFill>
                <a:hlinkClick r:id="rId4"/>
              </a:rPr>
              <a:t>APHL/CDC Public Health Laboratory Fellowship</a:t>
            </a:r>
            <a:endParaRPr lang="en-US" sz="1200" dirty="0">
              <a:solidFill>
                <a:srgbClr val="FF0000"/>
              </a:solidFill>
            </a:endParaRPr>
          </a:p>
        </p:txBody>
      </p:sp>
      <p:sp>
        <p:nvSpPr>
          <p:cNvPr id="30" name="TextBox 29">
            <a:extLst>
              <a:ext uri="{FF2B5EF4-FFF2-40B4-BE49-F238E27FC236}">
                <a16:creationId xmlns:a16="http://schemas.microsoft.com/office/drawing/2014/main" id="{236EC1AD-432D-436B-DD49-647A8D275F2C}"/>
              </a:ext>
            </a:extLst>
          </p:cNvPr>
          <p:cNvSpPr txBox="1"/>
          <p:nvPr/>
        </p:nvSpPr>
        <p:spPr>
          <a:xfrm>
            <a:off x="6096000" y="5724169"/>
            <a:ext cx="3360491"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a:t>
            </a:r>
          </a:p>
          <a:p>
            <a:pPr marL="285750" indent="-285750">
              <a:buClr>
                <a:srgbClr val="4696D2"/>
              </a:buClr>
              <a:buFont typeface="Arial" panose="020B0604020202020204" pitchFamily="34" charset="0"/>
              <a:buChar char="•"/>
            </a:pPr>
            <a:r>
              <a:rPr lang="en-US" sz="1200" dirty="0"/>
              <a:t>Emotional Intelligence</a:t>
            </a:r>
          </a:p>
          <a:p>
            <a:pPr marL="285750" indent="-285750">
              <a:buClr>
                <a:srgbClr val="4696D2"/>
              </a:buClr>
              <a:buFont typeface="Arial" panose="020B0604020202020204" pitchFamily="34" charset="0"/>
              <a:buChar char="•"/>
            </a:pPr>
            <a:r>
              <a:rPr lang="en-US" sz="1200" dirty="0"/>
              <a:t>Data Analysis</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5">
            <a:alphaModFix/>
          </a:blip>
          <a:srcRect/>
          <a:stretch/>
        </p:blipFill>
        <p:spPr>
          <a:xfrm>
            <a:off x="9816750" y="6082301"/>
            <a:ext cx="2014988" cy="482176"/>
          </a:xfrm>
          <a:prstGeom prst="rect">
            <a:avLst/>
          </a:prstGeom>
          <a:noFill/>
          <a:ln>
            <a:noFill/>
          </a:ln>
        </p:spPr>
      </p:pic>
      <p:pic>
        <p:nvPicPr>
          <p:cNvPr id="13" name="Picture 12" descr="A person smiling for the camera&#10;&#10;">
            <a:extLst>
              <a:ext uri="{FF2B5EF4-FFF2-40B4-BE49-F238E27FC236}">
                <a16:creationId xmlns:a16="http://schemas.microsoft.com/office/drawing/2014/main" id="{BBEA3C5D-34F6-558F-AF94-FDB7BE0ECBB4}"/>
              </a:ext>
            </a:extLst>
          </p:cNvPr>
          <p:cNvPicPr>
            <a:picLocks noChangeAspect="1"/>
          </p:cNvPicPr>
          <p:nvPr/>
        </p:nvPicPr>
        <p:blipFill>
          <a:blip r:embed="rId6" cstate="print">
            <a:extLst>
              <a:ext uri="{28A0092B-C50C-407E-A947-70E740481C1C}">
                <a14:useLocalDpi xmlns:a14="http://schemas.microsoft.com/office/drawing/2010/main" val="0"/>
              </a:ext>
            </a:extLst>
          </a:blip>
          <a:srcRect r="14800"/>
          <a:stretch/>
        </p:blipFill>
        <p:spPr>
          <a:xfrm rot="16200000">
            <a:off x="9622322" y="406838"/>
            <a:ext cx="2529387" cy="1981808"/>
          </a:xfrm>
          <a:prstGeom prst="rect">
            <a:avLst/>
          </a:prstGeom>
        </p:spPr>
      </p:pic>
    </p:spTree>
    <p:extLst>
      <p:ext uri="{BB962C8B-B14F-4D97-AF65-F5344CB8AC3E}">
        <p14:creationId xmlns:p14="http://schemas.microsoft.com/office/powerpoint/2010/main" val="6054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725DE2-F52B-4CB9-9FB3-FAD4B7EC2AC0}">
  <ds:schemaRefs>
    <ds:schemaRef ds:uri="http://purl.org/dc/dcmitype/"/>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e3c4afd0-9773-4f1f-9ff3-4da1b4bc66ab"/>
    <ds:schemaRef ds:uri="6ba615c7-e36f-41d7-bc8f-37344f0ff16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03C16CF-4702-4FF3-AF53-347FB564A694}">
  <ds:schemaRefs>
    <ds:schemaRef ds:uri="http://schemas.microsoft.com/sharepoint/v3/contenttype/forms"/>
  </ds:schemaRefs>
</ds:datastoreItem>
</file>

<file path=customXml/itemProps3.xml><?xml version="1.0" encoding="utf-8"?>
<ds:datastoreItem xmlns:ds="http://schemas.openxmlformats.org/officeDocument/2006/customXml" ds:itemID="{346C2BEE-3A45-4B5A-999F-8DFDECA9AD6C}">
  <ds:schemaRefs>
    <ds:schemaRef ds:uri="6ba615c7-e36f-41d7-bc8f-37344f0ff168"/>
    <ds:schemaRef ds:uri="e3c4afd0-9773-4f1f-9ff3-4da1b4bc6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7249</TotalTime>
  <Words>2565</Words>
  <Application>Microsoft Office PowerPoint</Application>
  <PresentationFormat>Widescreen</PresentationFormat>
  <Paragraphs>363</Paragraphs>
  <Slides>20</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Aptos</vt:lpstr>
      <vt:lpstr>Arial</vt:lpstr>
      <vt:lpstr>Calibri</vt:lpstr>
      <vt:lpstr>Georgia</vt:lpstr>
      <vt:lpstr>Helvetica</vt:lpstr>
      <vt:lpstr>Times New Roman</vt:lpstr>
      <vt:lpstr>23-210340-MT_Executive_Board Meeting_Volunteer Program [54]  -  Read-Only</vt:lpstr>
      <vt:lpstr>23-210340-MT_Executive_Board Meeting_Volunteer Program [54]  -  Read-Only</vt:lpstr>
      <vt:lpstr>In-the-Field/Surveillance Mary Rodgers, Hans Desale, Travelle Mason, Keron Liverpool,  W. Gunnar Conrow        </vt:lpstr>
      <vt:lpstr>ASCP is proud to support CDC OneLabTM</vt:lpstr>
      <vt:lpstr>Funding Statement</vt:lpstr>
      <vt:lpstr>Format of Today’s Session</vt:lpstr>
      <vt:lpstr>Name</vt:lpstr>
      <vt:lpstr>Mary Rodgers, PhD  Associate Research Fellow  Abbott Pandemic Defense Coalition </vt:lpstr>
      <vt:lpstr>Mary Rodgers</vt:lpstr>
      <vt:lpstr>Hans Desale PhD, MPH CDC Laboratory Leadership Service Fellow, Dengue Branch  Centers for Disease Control and Prevention (Puerto Rico) </vt:lpstr>
      <vt:lpstr>Hans Desale</vt:lpstr>
      <vt:lpstr>Travelle Mason BS, MLS(ASCP)CM, MPH, CPH  Commissioned Corps US Public Health Services  Centers for Disease Control and Prevention    </vt:lpstr>
      <vt:lpstr>Travelle Mason</vt:lpstr>
      <vt:lpstr>  Keron Liverpool MBA, MLS(ASCP)CM  Medical Laboratory Scientist  United States Navy </vt:lpstr>
      <vt:lpstr>Keron Liverpool</vt:lpstr>
      <vt:lpstr>W. Gunnar Conrow Col, USAF, BSC, MLS(ASCP)CM  Chief of Laboratory Operations and Air Force Director, Center for Laboratory Medicine Services  Defense Health Agency </vt:lpstr>
      <vt:lpstr>W. Gunnar Conrow,  Col, USAF</vt:lpstr>
      <vt:lpstr>Rodney Rohde PhD, MS, SM(ASCP)CMSVCM,MBCM,FASCc University Distinguished Chair, MLS Program Texas State University </vt:lpstr>
      <vt:lpstr>Rodney E. Rohde</vt:lpstr>
      <vt:lpstr>Q&amp;A</vt:lpstr>
      <vt:lpstr>Next Month’s Webinar:  July 9, 11 am – 12:30 pm CT  International Lab Scientists Practicing in the US  </vt:lpstr>
      <vt:lpstr>Thank you for attending!</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33</cp:revision>
  <cp:lastPrinted>2021-05-22T14:22:41Z</cp:lastPrinted>
  <dcterms:created xsi:type="dcterms:W3CDTF">2021-05-10T16:15:42Z</dcterms:created>
  <dcterms:modified xsi:type="dcterms:W3CDTF">2025-06-16T17:17:48Z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y fmtid="{D5CDD505-2E9C-101B-9397-08002B2CF9AE}" pid="3" name="MediaServiceImageTags">
    <vt:lpwstr/>
  </property>
</Properties>
</file>