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0" r:id="rId4"/>
    <p:sldMasterId id="2147483660" r:id="rId5"/>
  </p:sldMasterIdLst>
  <p:notesMasterIdLst>
    <p:notesMasterId r:id="rId24"/>
  </p:notesMasterIdLst>
  <p:handoutMasterIdLst>
    <p:handoutMasterId r:id="rId25"/>
  </p:handoutMasterIdLst>
  <p:sldIdLst>
    <p:sldId id="514" r:id="rId6"/>
    <p:sldId id="547" r:id="rId7"/>
    <p:sldId id="524" r:id="rId8"/>
    <p:sldId id="515" r:id="rId9"/>
    <p:sldId id="516" r:id="rId10"/>
    <p:sldId id="529" r:id="rId11"/>
    <p:sldId id="522" r:id="rId12"/>
    <p:sldId id="549" r:id="rId13"/>
    <p:sldId id="523" r:id="rId14"/>
    <p:sldId id="550" r:id="rId15"/>
    <p:sldId id="521" r:id="rId16"/>
    <p:sldId id="551" r:id="rId17"/>
    <p:sldId id="519" r:id="rId18"/>
    <p:sldId id="548" r:id="rId19"/>
    <p:sldId id="513" r:id="rId20"/>
    <p:sldId id="510" r:id="rId21"/>
    <p:sldId id="533" r:id="rId22"/>
    <p:sldId id="51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01C377-0952-E593-CD61-FB34A0D95A08}" name="Jackson, Danielle" initials="JD" userId="S::danielle.jackson@ascp.org::3647c53c-ed83-45a6-a5b6-506ebd778c67" providerId="AD"/>
  <p188:author id="{E1293790-DA1C-ABD7-63E3-B5B35392F26C}" name="Basu, Debby" initials="BD" userId="S::debby.basu@ascp.org::5b36a3be-4818-4b0b-a196-fc97d23aab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3"/>
    <a:srgbClr val="004B83"/>
    <a:srgbClr val="25408F"/>
    <a:srgbClr val="4696D2"/>
    <a:srgbClr val="CDB268"/>
    <a:srgbClr val="08132D"/>
    <a:srgbClr val="C8815A"/>
    <a:srgbClr val="452F80"/>
    <a:srgbClr val="C66653"/>
    <a:srgbClr val="403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8161D8-2A86-9D93-72D7-DB129543B9D9}" v="4" dt="2025-05-06T15:12:55.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28"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A5CDA-A554-914E-BE5C-C1A39AF9E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562B01-CDF7-8C4A-B277-3BB7D1E2FC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0CCAC-4CB4-8D4F-B1AE-4081F521E008}" type="datetimeFigureOut">
              <a:rPr lang="en-US" smtClean="0"/>
              <a:t>5/15/2025</a:t>
            </a:fld>
            <a:endParaRPr lang="en-US"/>
          </a:p>
        </p:txBody>
      </p:sp>
      <p:sp>
        <p:nvSpPr>
          <p:cNvPr id="4" name="Footer Placeholder 3">
            <a:extLst>
              <a:ext uri="{FF2B5EF4-FFF2-40B4-BE49-F238E27FC236}">
                <a16:creationId xmlns:a16="http://schemas.microsoft.com/office/drawing/2014/main" id="{ECAD0675-C19C-3648-B382-CC09190E8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DF235E-9E16-5B42-BE01-C28D21CBB8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59E0D-E769-E54E-819D-F794D892BB8B}" type="slidenum">
              <a:rPr lang="en-US" smtClean="0"/>
              <a:t>‹#›</a:t>
            </a:fld>
            <a:endParaRPr lang="en-US"/>
          </a:p>
        </p:txBody>
      </p:sp>
    </p:spTree>
    <p:extLst>
      <p:ext uri="{BB962C8B-B14F-4D97-AF65-F5344CB8AC3E}">
        <p14:creationId xmlns:p14="http://schemas.microsoft.com/office/powerpoint/2010/main" val="1333189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0A615-FD4F-5E4F-8791-76A937FE4C89}"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63100-FC19-A249-8E65-94EC721B5364}" type="slidenum">
              <a:rPr lang="en-US" smtClean="0"/>
              <a:t>‹#›</a:t>
            </a:fld>
            <a:endParaRPr lang="en-US"/>
          </a:p>
        </p:txBody>
      </p:sp>
    </p:spTree>
    <p:extLst>
      <p:ext uri="{BB962C8B-B14F-4D97-AF65-F5344CB8AC3E}">
        <p14:creationId xmlns:p14="http://schemas.microsoft.com/office/powerpoint/2010/main" val="222861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latin typeface="Aptos" panose="020B0004020202020204" pitchFamily="34" charset="0"/>
              </a:rPr>
              <a:t> Pre-Webinar Slide Deck Runs: 10:55 – 11:01 am [~6 min]</a:t>
            </a:r>
          </a:p>
          <a:p>
            <a:pPr algn="l" fontAlgn="base"/>
            <a:r>
              <a:rPr lang="en-US" sz="1800" b="0" i="0">
                <a:solidFill>
                  <a:srgbClr val="000000"/>
                </a:solidFill>
                <a:effectLst/>
                <a:latin typeface="Aptos" panose="020B0004020202020204" pitchFamily="34" charset="0"/>
              </a:rPr>
              <a:t>Moderator(s) Introduce Session: 11:01 - 11:05 [~4 min]</a:t>
            </a:r>
          </a:p>
          <a:p>
            <a:pPr algn="l" fontAlgn="base"/>
            <a:r>
              <a:rPr lang="en-US" sz="1800" b="0" i="0">
                <a:solidFill>
                  <a:srgbClr val="000000"/>
                </a:solidFill>
                <a:effectLst/>
                <a:latin typeface="Aptos" panose="020B0004020202020204" pitchFamily="34" charset="0"/>
              </a:rPr>
              <a:t>Career Map Presentations (10-12 min/panelist): 11:05 am- 12:05 pm [~1 hr]</a:t>
            </a:r>
          </a:p>
          <a:p>
            <a:pPr algn="l" fontAlgn="base"/>
            <a:r>
              <a:rPr lang="en-US" sz="1800" b="0" i="0">
                <a:solidFill>
                  <a:srgbClr val="000000"/>
                </a:solidFill>
                <a:effectLst/>
                <a:latin typeface="Aptos" panose="020B0004020202020204" pitchFamily="34" charset="0"/>
              </a:rPr>
              <a:t>Q &amp; A Session: 12:05 - 12:25 pm  [~20 min]</a:t>
            </a:r>
          </a:p>
          <a:p>
            <a:pPr algn="l" fontAlgn="base"/>
            <a:r>
              <a:rPr lang="en-US" sz="1800" b="0" i="0">
                <a:solidFill>
                  <a:srgbClr val="000000"/>
                </a:solidFill>
                <a:effectLst/>
                <a:latin typeface="Aptos" panose="020B0004020202020204" pitchFamily="34" charset="0"/>
              </a:rPr>
              <a:t>Wrap-up: 12:25 – 12:30 pm [~5 min]</a:t>
            </a:r>
          </a:p>
          <a:p>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5</a:t>
            </a:fld>
            <a:endParaRPr lang="en-US"/>
          </a:p>
        </p:txBody>
      </p:sp>
    </p:spTree>
    <p:extLst>
      <p:ext uri="{BB962C8B-B14F-4D97-AF65-F5344CB8AC3E}">
        <p14:creationId xmlns:p14="http://schemas.microsoft.com/office/powerpoint/2010/main" val="27228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6</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8</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10</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12</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14</a:t>
            </a:fld>
            <a:endParaRPr lang="en-US"/>
          </a:p>
        </p:txBody>
      </p:sp>
    </p:spTree>
    <p:extLst>
      <p:ext uri="{BB962C8B-B14F-4D97-AF65-F5344CB8AC3E}">
        <p14:creationId xmlns:p14="http://schemas.microsoft.com/office/powerpoint/2010/main" val="1704721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31185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1932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5"/>
            <a:ext cx="10515600" cy="3904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212883"/>
      </p:ext>
    </p:extLst>
  </p:cSld>
  <p:clrMap bg1="lt1" tx1="dk1" bg2="lt2" tx2="dk2" accent1="accent1" accent2="accent2" accent3="accent3" accent4="accent4" accent5="accent5" accent6="accent6" hlink="hlink" folHlink="folHlink"/>
  <p:sldLayoutIdLst>
    <p:sldLayoutId id="2147484746" r:id="rId1"/>
    <p:sldLayoutId id="2147484745" r:id="rId2"/>
    <p:sldLayoutId id="2147484869" r:id="rId3"/>
    <p:sldLayoutId id="2147484868" r:id="rId4"/>
    <p:sldLayoutId id="2147483692" r:id="rId5"/>
    <p:sldLayoutId id="2147483661" r:id="rId6"/>
    <p:sldLayoutId id="2147483662" r:id="rId7"/>
    <p:sldLayoutId id="2147483663" r:id="rId8"/>
    <p:sldLayoutId id="2147483691" r:id="rId9"/>
    <p:sldLayoutId id="2147483690" r:id="rId10"/>
    <p:sldLayoutId id="2147483664" r:id="rId11"/>
    <p:sldLayoutId id="2147483665" r:id="rId12"/>
    <p:sldLayoutId id="2147483666" r:id="rId13"/>
    <p:sldLayoutId id="2147483667" r:id="rId14"/>
    <p:sldLayoutId id="2147483669" r:id="rId15"/>
    <p:sldLayoutId id="2147483668" r:id="rId16"/>
    <p:sldLayoutId id="2147483670" r:id="rId17"/>
    <p:sldLayoutId id="214748487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408F"/>
              </a:buClr>
              <a:buSzPts val="3600"/>
              <a:buFont typeface="Arial"/>
              <a:buNone/>
              <a:defRPr sz="3600" b="1" i="0" u="none" strike="noStrike" cap="none">
                <a:solidFill>
                  <a:srgbClr val="25408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390461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10000"/>
              </a:lnSpc>
              <a:spcBef>
                <a:spcPts val="600"/>
              </a:spcBef>
              <a:spcAft>
                <a:spcPts val="0"/>
              </a:spcAft>
              <a:buClr>
                <a:srgbClr val="4696D2"/>
              </a:buClr>
              <a:buSzPts val="1920"/>
              <a:buFont typeface="Arial"/>
              <a:buChar char="•"/>
              <a:defRPr sz="2400" b="0" i="0" u="none" strike="noStrike" cap="none">
                <a:solidFill>
                  <a:srgbClr val="0C0C0C"/>
                </a:solidFill>
                <a:latin typeface="Arial"/>
                <a:ea typeface="Arial"/>
                <a:cs typeface="Arial"/>
                <a:sym typeface="Arial"/>
              </a:defRPr>
            </a:lvl1pPr>
            <a:lvl2pPr marL="914400" marR="0" lvl="1" indent="-330200" algn="l" rtl="0">
              <a:lnSpc>
                <a:spcPct val="110000"/>
              </a:lnSpc>
              <a:spcBef>
                <a:spcPts val="600"/>
              </a:spcBef>
              <a:spcAft>
                <a:spcPts val="0"/>
              </a:spcAft>
              <a:buClr>
                <a:srgbClr val="4696D2"/>
              </a:buClr>
              <a:buSzPts val="1600"/>
              <a:buFont typeface="Arial"/>
              <a:buChar char="•"/>
              <a:defRPr sz="2000" b="0" i="0" u="none" strike="noStrike" cap="none">
                <a:solidFill>
                  <a:srgbClr val="0C0C0C"/>
                </a:solidFill>
                <a:latin typeface="Arial"/>
                <a:ea typeface="Arial"/>
                <a:cs typeface="Arial"/>
                <a:sym typeface="Arial"/>
              </a:defRPr>
            </a:lvl2pPr>
            <a:lvl3pPr marL="1371600" marR="0" lvl="2" indent="-320039" algn="l" rtl="0">
              <a:lnSpc>
                <a:spcPct val="110000"/>
              </a:lnSpc>
              <a:spcBef>
                <a:spcPts val="600"/>
              </a:spcBef>
              <a:spcAft>
                <a:spcPts val="0"/>
              </a:spcAft>
              <a:buClr>
                <a:srgbClr val="4696D2"/>
              </a:buClr>
              <a:buSzPts val="1440"/>
              <a:buFont typeface="Arial"/>
              <a:buChar char="•"/>
              <a:defRPr sz="1800" b="0" i="0" u="none" strike="noStrike" cap="none">
                <a:solidFill>
                  <a:srgbClr val="0C0C0C"/>
                </a:solidFill>
                <a:latin typeface="Arial"/>
                <a:ea typeface="Arial"/>
                <a:cs typeface="Arial"/>
                <a:sym typeface="Arial"/>
              </a:defRPr>
            </a:lvl3pPr>
            <a:lvl4pPr marL="1828800" marR="0" lvl="3" indent="-309880"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4pPr>
            <a:lvl5pPr marL="2286000" marR="0" lvl="4" indent="-309879"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3"/>
          <p:cNvPicPr preferRelativeResize="0"/>
          <p:nvPr/>
        </p:nvPicPr>
        <p:blipFill rotWithShape="1">
          <a:blip r:embed="rId4">
            <a:alphaModFix amt="50000"/>
          </a:blip>
          <a:srcRect/>
          <a:stretch/>
        </p:blipFill>
        <p:spPr>
          <a:xfrm>
            <a:off x="3057285" y="6010292"/>
            <a:ext cx="579995" cy="579995"/>
          </a:xfrm>
          <a:prstGeom prst="rect">
            <a:avLst/>
          </a:prstGeom>
          <a:noFill/>
          <a:ln>
            <a:noFill/>
          </a:ln>
        </p:spPr>
      </p:pic>
      <p:pic>
        <p:nvPicPr>
          <p:cNvPr id="13" name="Google Shape;13;p33"/>
          <p:cNvPicPr preferRelativeResize="0"/>
          <p:nvPr/>
        </p:nvPicPr>
        <p:blipFill rotWithShape="1">
          <a:blip r:embed="rId5">
            <a:alphaModFix amt="70000"/>
          </a:blip>
          <a:srcRect/>
          <a:stretch/>
        </p:blipFill>
        <p:spPr>
          <a:xfrm>
            <a:off x="838200" y="6010292"/>
            <a:ext cx="1867925" cy="579995"/>
          </a:xfrm>
          <a:prstGeom prst="rect">
            <a:avLst/>
          </a:prstGeom>
          <a:noFill/>
          <a:ln>
            <a:noFill/>
          </a:ln>
        </p:spPr>
      </p:pic>
    </p:spTree>
    <p:extLst>
      <p:ext uri="{BB962C8B-B14F-4D97-AF65-F5344CB8AC3E}">
        <p14:creationId xmlns:p14="http://schemas.microsoft.com/office/powerpoint/2010/main" val="3627873264"/>
      </p:ext>
    </p:extLst>
  </p:cSld>
  <p:clrMap bg1="lt1" tx1="dk1" bg2="dk2" tx2="lt2" accent1="accent1" accent2="accent2" accent3="accent3" accent4="accent4" accent5="accent5" accent6="accent6" hlink="hlink" folHlink="folHlink"/>
  <p:sldLayoutIdLst>
    <p:sldLayoutId id="2147483681" r:id="rId1"/>
    <p:sldLayoutId id="214748368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health.usf.edu/publichealth/apply/doctoral/drph" TargetMode="External"/><Relationship Id="rId3" Type="http://schemas.openxmlformats.org/officeDocument/2006/relationships/hyperlink" Target="https://www.aphl.org/leadership/pages/committees.aspx" TargetMode="External"/><Relationship Id="rId7" Type="http://schemas.openxmlformats.org/officeDocument/2006/relationships/hyperlink" Target="https://www.snomed.org/education"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hyperlink" Target="https://loinc.org/learn/" TargetMode="External"/><Relationship Id="rId5" Type="http://schemas.openxmlformats.org/officeDocument/2006/relationships/hyperlink" Target="https://www.cdc.gov/lab-training/php/courses/introduction-lab-informatics.html" TargetMode="External"/><Relationship Id="rId10" Type="http://schemas.openxmlformats.org/officeDocument/2006/relationships/image" Target="../media/image18.jpeg"/><Relationship Id="rId4" Type="http://schemas.openxmlformats.org/officeDocument/2006/relationships/hyperlink" Target="https://www.aphl.org/conferences/Pages/default.aspx" TargetMode="Externa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aphl.org/Career-Pathways/Leadership/Pages/ELP.aspx" TargetMode="External"/><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s://www.aphl.org/leadership/pages/committees.aspx" TargetMode="External"/><Relationship Id="rId5" Type="http://schemas.openxmlformats.org/officeDocument/2006/relationships/hyperlink" Target="https://www.aphl.org/Career-Pathways/Leadership/Pages/Laboratory-Leaders-of-Today.aspx#:~:text=%E2%80%8BAPHL's%20Laboratory%20Leaders%20of%20Today%20Program&amp;text=Its%20mission%20is%20to%20immerse,and%20encourages%20forward%2Dthinking%20discourse." TargetMode="External"/><Relationship Id="rId10" Type="http://schemas.openxmlformats.org/officeDocument/2006/relationships/image" Target="../media/image20.jpeg"/><Relationship Id="rId4" Type="http://schemas.openxmlformats.org/officeDocument/2006/relationships/hyperlink" Target="https://www.aab.org/aab/PHLD.asp" TargetMode="External"/><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aphl.org/Career-Pathways/Pages/default.aspx" TargetMode="External"/><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hyperlink" Target="https://www.wahmr.com/" TargetMode="External"/><Relationship Id="rId5" Type="http://schemas.openxmlformats.org/officeDocument/2006/relationships/hyperlink" Target="https://www.aphl.org/training/Pages/default.aspx" TargetMode="External"/><Relationship Id="rId4" Type="http://schemas.openxmlformats.org/officeDocument/2006/relationships/hyperlink" Target="https://www.aphl.org/programs/environmental_health/Pages/Emergency-Response.aspx"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hyperlink" Target="https://www.eagleson.org/" TargetMode="External"/><Relationship Id="rId5" Type="http://schemas.openxmlformats.org/officeDocument/2006/relationships/hyperlink" Target="https://www.aphl.org/programs/preparedness/Pages/Biosafety-Biosecurity-Resources.aspx" TargetMode="External"/><Relationship Id="rId10" Type="http://schemas.openxmlformats.org/officeDocument/2006/relationships/image" Target="../media/image15.jpg"/><Relationship Id="rId4" Type="http://schemas.openxmlformats.org/officeDocument/2006/relationships/hyperlink" Target="https://absa.org/professional-development/" TargetMode="External"/><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0628" y="3216029"/>
            <a:ext cx="9237552" cy="1873775"/>
          </a:xfrm>
        </p:spPr>
        <p:txBody>
          <a:bodyPr anchor="ctr">
            <a:noAutofit/>
          </a:bodyPr>
          <a:lstStyle/>
          <a:p>
            <a:pPr>
              <a:lnSpc>
                <a:spcPct val="100000"/>
              </a:lnSpc>
            </a:pPr>
            <a:r>
              <a:rPr lang="en-US" sz="4800" dirty="0">
                <a:latin typeface="Arial"/>
                <a:cs typeface="Arial"/>
              </a:rPr>
              <a:t>At-the-Bench: Public Health Laboratories Feature</a:t>
            </a:r>
            <a:br>
              <a:rPr lang="en-US" sz="3600" dirty="0">
                <a:latin typeface="Arial"/>
                <a:cs typeface="Arial"/>
              </a:rPr>
            </a:br>
            <a:r>
              <a:rPr lang="en-US" sz="2400" b="0" dirty="0">
                <a:latin typeface="Arial"/>
                <a:cs typeface="Arial"/>
              </a:rPr>
              <a:t>Anna Liddicoat, Susanne Crowe, Christopher Benton, </a:t>
            </a:r>
            <a:br>
              <a:rPr lang="en-US" sz="2400" b="0" dirty="0">
                <a:latin typeface="Arial"/>
                <a:cs typeface="Arial"/>
              </a:rPr>
            </a:br>
            <a:r>
              <a:rPr lang="en-US" sz="2400" b="0" dirty="0">
                <a:latin typeface="Arial"/>
                <a:cs typeface="Arial"/>
              </a:rPr>
              <a:t>Meshel Lange</a:t>
            </a:r>
            <a:br>
              <a:rPr lang="en-US" sz="2400" b="0" dirty="0"/>
            </a:br>
            <a:br>
              <a:rPr lang="en-US" sz="2400" b="0" dirty="0">
                <a:latin typeface="Arial"/>
                <a:cs typeface="Arial"/>
              </a:rPr>
            </a:br>
            <a:r>
              <a:rPr lang="en-US" sz="2000" b="0" dirty="0">
                <a:latin typeface="Arial"/>
                <a:cs typeface="Arial"/>
              </a:rPr>
              <a:t>      </a:t>
            </a:r>
          </a:p>
        </p:txBody>
      </p:sp>
      <p:sp>
        <p:nvSpPr>
          <p:cNvPr id="3" name="Content Placeholder 2"/>
          <p:cNvSpPr>
            <a:spLocks noGrp="1"/>
          </p:cNvSpPr>
          <p:nvPr>
            <p:ph type="subTitle" idx="1"/>
          </p:nvPr>
        </p:nvSpPr>
        <p:spPr>
          <a:xfrm>
            <a:off x="2286000" y="5715000"/>
            <a:ext cx="8476966" cy="746760"/>
          </a:xfrm>
        </p:spPr>
        <p:txBody>
          <a:bodyPr>
            <a:noAutofit/>
          </a:bodyPr>
          <a:lstStyle/>
          <a:p>
            <a:r>
              <a:rPr lang="en-US" sz="1800" b="1" dirty="0">
                <a:latin typeface="Arial"/>
                <a:cs typeface="Arial"/>
              </a:rPr>
              <a:t>Building Bridges Across the Laboratory Community – May 14, 2025</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25788" y="348284"/>
            <a:ext cx="369583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Susanne Crowe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830997"/>
          </a:xfrm>
          <a:prstGeom prst="rect">
            <a:avLst/>
          </a:prstGeom>
          <a:noFill/>
          <a:ln>
            <a:noFill/>
          </a:ln>
        </p:spPr>
        <p:txBody>
          <a:bodyPr wrap="square" rtlCol="0">
            <a:spAutoFit/>
          </a:bodyPr>
          <a:lstStyle/>
          <a:p>
            <a:r>
              <a:rPr lang="en-US" sz="1600" i="1" dirty="0">
                <a:solidFill>
                  <a:schemeClr val="bg1"/>
                </a:solidFill>
              </a:rPr>
              <a:t>Never pass up an opportunity to learn something new.</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1015663"/>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Assistant Bureau Chief</a:t>
            </a:r>
          </a:p>
          <a:p>
            <a:pPr marL="285750" indent="-285750">
              <a:buClr>
                <a:srgbClr val="4696D2"/>
              </a:buClr>
              <a:buFont typeface="Arial" panose="020B0604020202020204" pitchFamily="34" charset="0"/>
              <a:buChar char="•"/>
            </a:pPr>
            <a:r>
              <a:rPr lang="en-US" sz="1200" dirty="0">
                <a:solidFill>
                  <a:schemeClr val="tx1"/>
                </a:solidFill>
                <a:latin typeface="+mj-lt"/>
              </a:rPr>
              <a:t>Oversight of Jacksonville Laboratory </a:t>
            </a:r>
          </a:p>
          <a:p>
            <a:pPr marL="285750" indent="-285750">
              <a:buClr>
                <a:srgbClr val="4696D2"/>
              </a:buClr>
              <a:buFont typeface="Arial" panose="020B0604020202020204" pitchFamily="34" charset="0"/>
              <a:buChar char="•"/>
            </a:pPr>
            <a:r>
              <a:rPr lang="en-US" sz="1200" dirty="0">
                <a:solidFill>
                  <a:schemeClr val="tx1"/>
                </a:solidFill>
                <a:latin typeface="+mj-lt"/>
              </a:rPr>
              <a:t>Laboratory Information System (LIMS) projects</a:t>
            </a:r>
          </a:p>
          <a:p>
            <a:pPr>
              <a:buClr>
                <a:srgbClr val="4696D2"/>
              </a:buClr>
            </a:pPr>
            <a:endParaRPr lang="en-US" sz="1200" dirty="0">
              <a:solidFill>
                <a:schemeClr val="tx1"/>
              </a:solidFill>
              <a:latin typeface="+mj-lt"/>
            </a:endParaRPr>
          </a:p>
        </p:txBody>
      </p:sp>
      <p:sp>
        <p:nvSpPr>
          <p:cNvPr id="24" name="TextBox 23">
            <a:extLst>
              <a:ext uri="{FF2B5EF4-FFF2-40B4-BE49-F238E27FC236}">
                <a16:creationId xmlns:a16="http://schemas.microsoft.com/office/drawing/2014/main" id="{0C83EFAD-B2D5-4FA5-A219-CDA5C3862EBB}"/>
              </a:ext>
            </a:extLst>
          </p:cNvPr>
          <p:cNvSpPr txBox="1"/>
          <p:nvPr/>
        </p:nvSpPr>
        <p:spPr>
          <a:xfrm>
            <a:off x="444091" y="1765758"/>
            <a:ext cx="4057222" cy="1015663"/>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DrPH, Public Health and Clinical Laboratory Science &amp;</a:t>
            </a:r>
          </a:p>
          <a:p>
            <a:r>
              <a:rPr lang="en-US" sz="1200" dirty="0">
                <a:solidFill>
                  <a:schemeClr val="tx1"/>
                </a:solidFill>
                <a:latin typeface="+mj-lt"/>
              </a:rPr>
              <a:t>Practice, University of South Florida </a:t>
            </a:r>
          </a:p>
          <a:p>
            <a:r>
              <a:rPr lang="en-US" sz="1200" dirty="0">
                <a:solidFill>
                  <a:schemeClr val="tx1"/>
                </a:solidFill>
                <a:latin typeface="+mj-lt"/>
              </a:rPr>
              <a:t>MHA,  Health Administration, University of North Florida</a:t>
            </a:r>
          </a:p>
          <a:p>
            <a:r>
              <a:rPr lang="en-US" sz="1200" dirty="0">
                <a:solidFill>
                  <a:schemeClr val="tx1"/>
                </a:solidFill>
                <a:latin typeface="+mj-lt"/>
              </a:rPr>
              <a:t>BS,  Biology, Berry College</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25788" y="887265"/>
            <a:ext cx="3677536" cy="400110"/>
          </a:xfrm>
          <a:prstGeom prst="rect">
            <a:avLst/>
          </a:prstGeom>
          <a:noFill/>
          <a:ln>
            <a:noFill/>
          </a:ln>
        </p:spPr>
        <p:txBody>
          <a:bodyPr wrap="square" rtlCol="0">
            <a:spAutoFit/>
          </a:bodyPr>
          <a:lstStyle/>
          <a:p>
            <a:r>
              <a:rPr lang="en-US" sz="2000" dirty="0">
                <a:solidFill>
                  <a:schemeClr val="bg1"/>
                </a:solidFill>
              </a:rPr>
              <a:t>DrPH, MHA, HCLD(ABB)</a:t>
            </a:r>
          </a:p>
        </p:txBody>
      </p:sp>
      <p:grpSp>
        <p:nvGrpSpPr>
          <p:cNvPr id="26" name="Group 25" descr="work history timeline">
            <a:extLst>
              <a:ext uri="{FF2B5EF4-FFF2-40B4-BE49-F238E27FC236}">
                <a16:creationId xmlns:a16="http://schemas.microsoft.com/office/drawing/2014/main" id="{6C0C79BE-01EE-BEAF-B593-0CB649D3DF78}"/>
              </a:ext>
            </a:extLst>
          </p:cNvPr>
          <p:cNvGrpSpPr/>
          <p:nvPr/>
        </p:nvGrpSpPr>
        <p:grpSpPr>
          <a:xfrm>
            <a:off x="-22829" y="2889056"/>
            <a:ext cx="4347152" cy="2370260"/>
            <a:chOff x="423355" y="2510601"/>
            <a:chExt cx="434715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283318" cy="646331"/>
            </a:xfrm>
            <a:prstGeom prst="rect">
              <a:avLst/>
            </a:prstGeom>
            <a:noFill/>
            <a:ln>
              <a:noFill/>
            </a:ln>
          </p:spPr>
          <p:txBody>
            <a:bodyPr wrap="square" rtlCol="0">
              <a:spAutoFit/>
            </a:bodyPr>
            <a:lstStyle/>
            <a:p>
              <a:r>
                <a:rPr lang="en-US" sz="1200" b="1" dirty="0">
                  <a:solidFill>
                    <a:schemeClr val="bg1"/>
                  </a:solidFill>
                  <a:latin typeface="+mj-lt"/>
                </a:rPr>
                <a:t>Laboratory Director</a:t>
              </a:r>
            </a:p>
            <a:p>
              <a:r>
                <a:rPr lang="en-US" sz="1200" dirty="0">
                  <a:solidFill>
                    <a:schemeClr val="bg1"/>
                  </a:solidFill>
                  <a:latin typeface="+mj-lt"/>
                </a:rPr>
                <a:t>Florida Bureau of Public Health Laboratories</a:t>
              </a:r>
            </a:p>
            <a:p>
              <a:r>
                <a:rPr lang="en-US" sz="1200" dirty="0">
                  <a:solidFill>
                    <a:schemeClr val="bg1"/>
                  </a:solidFill>
                  <a:latin typeface="+mj-lt"/>
                </a:rPr>
                <a:t>(FL DOH)</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dirty="0">
                  <a:solidFill>
                    <a:schemeClr val="bg1"/>
                  </a:solidFill>
                  <a:latin typeface="+mj-lt"/>
                </a:rPr>
                <a:t>Supervisor</a:t>
              </a:r>
            </a:p>
            <a:p>
              <a:r>
                <a:rPr lang="en-US" sz="1200" dirty="0">
                  <a:solidFill>
                    <a:schemeClr val="bg1"/>
                  </a:solidFill>
                  <a:latin typeface="+mj-lt"/>
                </a:rPr>
                <a:t>Serology, FL DOH</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dirty="0">
                  <a:solidFill>
                    <a:schemeClr val="bg1"/>
                  </a:solidFill>
                  <a:latin typeface="+mj-lt"/>
                </a:rPr>
                <a:t>Bench Scientist</a:t>
              </a:r>
            </a:p>
            <a:p>
              <a:r>
                <a:rPr lang="en-US" sz="1200" dirty="0">
                  <a:solidFill>
                    <a:schemeClr val="bg1"/>
                  </a:solidFill>
                  <a:latin typeface="+mj-lt"/>
                </a:rPr>
                <a:t>Microbiology, Serology, FL DOH</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dirty="0">
                  <a:solidFill>
                    <a:schemeClr val="bg1"/>
                  </a:solidFill>
                  <a:latin typeface="+mj-lt"/>
                </a:rPr>
                <a:t>2012</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dirty="0">
                  <a:solidFill>
                    <a:schemeClr val="bg1"/>
                  </a:solidFill>
                  <a:latin typeface="+mj-lt"/>
                </a:rPr>
                <a:t>1994</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dirty="0">
                  <a:solidFill>
                    <a:schemeClr val="bg1"/>
                  </a:solidFill>
                  <a:latin typeface="+mj-lt"/>
                </a:rPr>
                <a:t>1991</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304498" cy="461665"/>
            </a:xfrm>
            <a:prstGeom prst="rect">
              <a:avLst/>
            </a:prstGeom>
            <a:noFill/>
            <a:ln>
              <a:noFill/>
            </a:ln>
          </p:spPr>
          <p:txBody>
            <a:bodyPr wrap="square" rtlCol="0">
              <a:spAutoFit/>
            </a:bodyPr>
            <a:lstStyle/>
            <a:p>
              <a:r>
                <a:rPr lang="en-US" sz="1200" b="1" dirty="0">
                  <a:solidFill>
                    <a:schemeClr val="bg1"/>
                  </a:solidFill>
                  <a:latin typeface="+mj-lt"/>
                </a:rPr>
                <a:t>Administrator </a:t>
              </a:r>
            </a:p>
            <a:p>
              <a:r>
                <a:rPr lang="en-US" sz="1200" b="1" dirty="0">
                  <a:solidFill>
                    <a:schemeClr val="bg1"/>
                  </a:solidFill>
                  <a:latin typeface="+mj-lt"/>
                </a:rPr>
                <a:t>Serology/Virology/Retrovirology</a:t>
              </a:r>
              <a:r>
                <a:rPr lang="en-US" sz="1200" dirty="0">
                  <a:solidFill>
                    <a:schemeClr val="bg1"/>
                  </a:solidFill>
                  <a:latin typeface="+mj-lt"/>
                </a:rPr>
                <a:t>, FL DOH</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dirty="0">
                  <a:solidFill>
                    <a:schemeClr val="bg1"/>
                  </a:solidFill>
                  <a:latin typeface="+mj-lt"/>
                </a:rPr>
                <a:t>1999</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Acting supervisor in 1992</a:t>
            </a:r>
          </a:p>
          <a:p>
            <a:pPr marL="285750" indent="-285750">
              <a:buClr>
                <a:srgbClr val="4696D2"/>
              </a:buClr>
              <a:buFont typeface="Arial" panose="020B0604020202020204" pitchFamily="34" charset="0"/>
              <a:buChar char="•"/>
            </a:pPr>
            <a:r>
              <a:rPr lang="en-US" sz="1200" dirty="0"/>
              <a:t>Billing department special project</a:t>
            </a:r>
          </a:p>
          <a:p>
            <a:pPr marL="285750" indent="-285750">
              <a:buClr>
                <a:srgbClr val="4696D2"/>
              </a:buClr>
              <a:buFont typeface="Arial" panose="020B0604020202020204" pitchFamily="34" charset="0"/>
              <a:buChar char="•"/>
            </a:pPr>
            <a:r>
              <a:rPr lang="en-US" sz="1200" dirty="0"/>
              <a:t>LIMS Administrator </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2910429"/>
            <a:ext cx="2761397"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3"/>
              </a:rPr>
              <a:t>Association of Public Health Laboratories (APHL) committees </a:t>
            </a:r>
            <a:r>
              <a:rPr lang="en-US" sz="1200" dirty="0"/>
              <a:t>and </a:t>
            </a:r>
            <a:r>
              <a:rPr lang="en-US" sz="1200" dirty="0">
                <a:hlinkClick r:id="rId4"/>
              </a:rPr>
              <a:t>meetings</a:t>
            </a:r>
            <a:endParaRPr lang="en-US" sz="1200" dirty="0"/>
          </a:p>
          <a:p>
            <a:pPr marL="285750" indent="-285750">
              <a:buClr>
                <a:srgbClr val="4696D2"/>
              </a:buClr>
              <a:buFont typeface="Arial" panose="020B0604020202020204" pitchFamily="34" charset="0"/>
              <a:buChar char="•"/>
            </a:pPr>
            <a:r>
              <a:rPr lang="en-US" sz="1200" dirty="0"/>
              <a:t>Mentor new supervisors and staff</a:t>
            </a:r>
          </a:p>
          <a:p>
            <a:pPr marL="285750" indent="-285750">
              <a:buClr>
                <a:srgbClr val="4696D2"/>
              </a:buClr>
              <a:buFont typeface="Arial" panose="020B0604020202020204" pitchFamily="34" charset="0"/>
              <a:buChar char="•"/>
            </a:pPr>
            <a:r>
              <a:rPr lang="en-US" sz="1200" dirty="0"/>
              <a:t>Tours to student groups- volunteer opportunities!</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5" y="4433924"/>
            <a:ext cx="2884336"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5"/>
              </a:rPr>
              <a:t>LIMS training</a:t>
            </a:r>
            <a:r>
              <a:rPr lang="en-US" sz="1200" dirty="0"/>
              <a:t>, </a:t>
            </a:r>
            <a:r>
              <a:rPr lang="en-US" sz="1200" dirty="0">
                <a:hlinkClick r:id="rId6"/>
              </a:rPr>
              <a:t>LOINC</a:t>
            </a:r>
            <a:r>
              <a:rPr lang="en-US" sz="1200" dirty="0"/>
              <a:t> and </a:t>
            </a:r>
            <a:r>
              <a:rPr lang="en-US" sz="1200" dirty="0">
                <a:hlinkClick r:id="rId7"/>
              </a:rPr>
              <a:t>SNOMED</a:t>
            </a:r>
            <a:r>
              <a:rPr lang="en-US" sz="1200" dirty="0"/>
              <a:t> Trainings</a:t>
            </a:r>
          </a:p>
          <a:p>
            <a:pPr marL="285750" indent="-285750">
              <a:buClr>
                <a:srgbClr val="4696D2"/>
              </a:buClr>
              <a:buFont typeface="Arial" panose="020B0604020202020204" pitchFamily="34" charset="0"/>
              <a:buChar char="•"/>
            </a:pPr>
            <a:r>
              <a:rPr lang="en-US" sz="1200" dirty="0">
                <a:hlinkClick r:id="rId8"/>
              </a:rPr>
              <a:t>DrPH program -USF</a:t>
            </a:r>
            <a:endParaRPr lang="en-US" sz="1200" dirty="0"/>
          </a:p>
          <a:p>
            <a:pPr marL="285750" indent="-285750">
              <a:buClr>
                <a:srgbClr val="4696D2"/>
              </a:buClr>
              <a:buFont typeface="Arial" panose="020B0604020202020204" pitchFamily="34" charset="0"/>
              <a:buChar char="•"/>
            </a:pPr>
            <a:r>
              <a:rPr lang="en-US" sz="1200" dirty="0"/>
              <a:t>Networking and committee work</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830997"/>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Listening</a:t>
            </a:r>
          </a:p>
          <a:p>
            <a:pPr marL="285750" indent="-285750">
              <a:buClr>
                <a:srgbClr val="4696D2"/>
              </a:buClr>
              <a:buFont typeface="Arial" panose="020B0604020202020204" pitchFamily="34" charset="0"/>
              <a:buChar char="•"/>
            </a:pPr>
            <a:r>
              <a:rPr lang="en-US" sz="1200" dirty="0"/>
              <a:t>Empathy</a:t>
            </a:r>
          </a:p>
          <a:p>
            <a:pPr marL="285750" indent="-285750">
              <a:buClr>
                <a:srgbClr val="4696D2"/>
              </a:buClr>
              <a:buFont typeface="Arial" panose="020B0604020202020204" pitchFamily="34" charset="0"/>
              <a:buChar char="•"/>
            </a:pPr>
            <a:r>
              <a:rPr lang="en-US" sz="1200" dirty="0"/>
              <a:t>Self awareness</a:t>
            </a:r>
          </a:p>
          <a:p>
            <a:pPr marL="285750" indent="-285750">
              <a:buClr>
                <a:srgbClr val="4696D2"/>
              </a:buClr>
              <a:buFont typeface="Arial" panose="020B0604020202020204" pitchFamily="34" charset="0"/>
              <a:buChar char="•"/>
            </a:pPr>
            <a:endParaRPr lang="en-US" sz="1200" dirty="0"/>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9">
            <a:alphaModFix/>
          </a:blip>
          <a:srcRect/>
          <a:stretch/>
        </p:blipFill>
        <p:spPr>
          <a:xfrm>
            <a:off x="9816750" y="6082301"/>
            <a:ext cx="2014988" cy="482176"/>
          </a:xfrm>
          <a:prstGeom prst="rect">
            <a:avLst/>
          </a:prstGeom>
          <a:noFill/>
          <a:ln>
            <a:noFill/>
          </a:ln>
        </p:spPr>
      </p:pic>
      <p:pic>
        <p:nvPicPr>
          <p:cNvPr id="16" name="Picture 15" descr="A woman headshot photo">
            <a:extLst>
              <a:ext uri="{FF2B5EF4-FFF2-40B4-BE49-F238E27FC236}">
                <a16:creationId xmlns:a16="http://schemas.microsoft.com/office/drawing/2014/main" id="{0D57630F-1C6D-193F-D1D2-231E52FC65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1591" y="204078"/>
            <a:ext cx="1920458" cy="2400572"/>
          </a:xfrm>
          <a:prstGeom prst="rect">
            <a:avLst/>
          </a:prstGeom>
        </p:spPr>
      </p:pic>
    </p:spTree>
    <p:extLst>
      <p:ext uri="{BB962C8B-B14F-4D97-AF65-F5344CB8AC3E}">
        <p14:creationId xmlns:p14="http://schemas.microsoft.com/office/powerpoint/2010/main" val="36955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10;">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1282"/>
            <a:ext cx="12191980" cy="6856718"/>
          </a:xfrm>
          <a:prstGeom prst="rect">
            <a:avLst/>
          </a:prstGeom>
        </p:spPr>
      </p:pic>
      <p:sp>
        <p:nvSpPr>
          <p:cNvPr id="7" name="Title 6">
            <a:extLst>
              <a:ext uri="{FF2B5EF4-FFF2-40B4-BE49-F238E27FC236}">
                <a16:creationId xmlns:a16="http://schemas.microsoft.com/office/drawing/2014/main" id="{0061E198-951B-E360-1E37-EDBA02537D2E}"/>
              </a:ext>
            </a:extLst>
          </p:cNvPr>
          <p:cNvSpPr txBox="1">
            <a:spLocks noGrp="1"/>
          </p:cNvSpPr>
          <p:nvPr>
            <p:ph type="title" idx="4294967295"/>
          </p:nvPr>
        </p:nvSpPr>
        <p:spPr>
          <a:xfrm>
            <a:off x="530077" y="4120312"/>
            <a:ext cx="11131826" cy="27392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a:ea typeface="+mn-ea"/>
                <a:cs typeface="Arial"/>
              </a:rPr>
              <a:t>Christopher Benton</a:t>
            </a:r>
            <a:br>
              <a:rPr kumimoji="0" lang="en-US" sz="4800" b="1" i="0" u="none" strike="noStrike" kern="1200" cap="none" spc="0" normalizeH="0" baseline="0" noProof="0" dirty="0">
                <a:ln>
                  <a:noFill/>
                </a:ln>
                <a:solidFill>
                  <a:schemeClr val="bg1"/>
                </a:solidFill>
                <a:effectLst/>
                <a:uLnTx/>
                <a:uFillTx/>
                <a:latin typeface="Arial"/>
                <a:ea typeface="+mn-ea"/>
                <a:cs typeface="Arial"/>
              </a:rPr>
            </a:br>
            <a:r>
              <a:rPr lang="en-US" sz="3200" b="0" i="0" dirty="0">
                <a:solidFill>
                  <a:schemeClr val="bg1"/>
                </a:solidFill>
                <a:effectLst/>
              </a:rPr>
              <a:t>PhD, MB(ASCP)</a:t>
            </a:r>
            <a:r>
              <a:rPr lang="en-US" sz="3200" b="0" i="0" baseline="30000" dirty="0">
                <a:solidFill>
                  <a:schemeClr val="bg1"/>
                </a:solidFill>
                <a:effectLst/>
              </a:rPr>
              <a:t>CM</a:t>
            </a:r>
            <a:r>
              <a:rPr lang="en-US" sz="3200" b="0" i="0" dirty="0">
                <a:solidFill>
                  <a:schemeClr val="bg1"/>
                </a:solidFill>
                <a:effectLst/>
              </a:rPr>
              <a:t>, PHLD(ABB) </a:t>
            </a:r>
            <a:b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br>
            <a:r>
              <a:rPr kumimoji="0" lang="en-US" sz="2400" b="0" i="0" u="none" strike="noStrike" kern="1200" cap="none" spc="0" normalizeH="0" baseline="0" noProof="0" dirty="0">
                <a:ln>
                  <a:noFill/>
                </a:ln>
                <a:solidFill>
                  <a:schemeClr val="bg1"/>
                </a:solidFill>
                <a:effectLst/>
                <a:uLnTx/>
                <a:uFillTx/>
                <a:latin typeface="Arial"/>
                <a:ea typeface="+mn-ea"/>
                <a:cs typeface="Arial"/>
              </a:rPr>
              <a:t>Virology Program Manager </a:t>
            </a:r>
            <a:br>
              <a:rPr kumimoji="0" lang="en-US" sz="2400" b="0" i="0" u="none" strike="noStrike" kern="1200" cap="none" spc="0" normalizeH="0" baseline="0" noProof="0" dirty="0">
                <a:ln>
                  <a:noFill/>
                </a:ln>
                <a:solidFill>
                  <a:schemeClr val="bg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NH Department of Health &amp; Human Services </a:t>
            </a:r>
            <a:br>
              <a:rPr kumimoji="0" lang="en-US" sz="2400" b="0" i="0" u="none" strike="noStrike" kern="1200" cap="none" spc="0" normalizeH="0" baseline="0" noProof="0" dirty="0">
                <a:ln>
                  <a:noFill/>
                </a:ln>
                <a:solidFill>
                  <a:schemeClr val="tx1"/>
                </a:solidFill>
                <a:effectLst/>
                <a:highlight>
                  <a:srgbClr val="00FF00"/>
                </a:highlight>
                <a:uLnTx/>
                <a:uFillTx/>
                <a:latin typeface="Arial"/>
                <a:ea typeface="+mn-ea"/>
                <a:cs typeface="Arial"/>
              </a:rPr>
            </a:br>
            <a:r>
              <a:rPr kumimoji="0" lang="en-US" sz="2400" b="0" i="0" u="none" strike="noStrike" kern="1200" cap="none" spc="0" normalizeH="0" baseline="0" noProof="0" dirty="0">
                <a:ln>
                  <a:noFill/>
                </a:ln>
                <a:solidFill>
                  <a:schemeClr val="bg1"/>
                </a:solidFill>
                <a:effectLst/>
                <a:highlight>
                  <a:srgbClr val="00FF00"/>
                </a:highligh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highlight>
                <a:srgbClr val="00FF00"/>
              </a:highligh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p:txBody>
      </p:sp>
      <p:pic>
        <p:nvPicPr>
          <p:cNvPr id="2" name="Picture 1" descr="A man smiling for a headshot photo">
            <a:extLst>
              <a:ext uri="{FF2B5EF4-FFF2-40B4-BE49-F238E27FC236}">
                <a16:creationId xmlns:a16="http://schemas.microsoft.com/office/drawing/2014/main" id="{E336BB52-04D9-EB88-730D-45972E9F6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435" y="788595"/>
            <a:ext cx="2779110" cy="3333240"/>
          </a:xfrm>
          <a:prstGeom prst="rect">
            <a:avLst/>
          </a:prstGeom>
        </p:spPr>
      </p:pic>
    </p:spTree>
    <p:extLst>
      <p:ext uri="{BB962C8B-B14F-4D97-AF65-F5344CB8AC3E}">
        <p14:creationId xmlns:p14="http://schemas.microsoft.com/office/powerpoint/2010/main" val="412359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85725" y="76200"/>
            <a:ext cx="42091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Christopher Benton</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323439"/>
          </a:xfrm>
          <a:prstGeom prst="rect">
            <a:avLst/>
          </a:prstGeom>
          <a:noFill/>
          <a:ln>
            <a:noFill/>
          </a:ln>
        </p:spPr>
        <p:txBody>
          <a:bodyPr wrap="square" rtlCol="0">
            <a:spAutoFit/>
          </a:bodyPr>
          <a:lstStyle/>
          <a:p>
            <a:r>
              <a:rPr lang="en-US" sz="1600" i="1" dirty="0">
                <a:solidFill>
                  <a:schemeClr val="bg1"/>
                </a:solidFill>
              </a:rPr>
              <a:t>If you’re the smartest person in the room, you’re probably in the wrong room.</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830997"/>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Virology Program Manager</a:t>
            </a:r>
          </a:p>
          <a:p>
            <a:pPr marL="285750" indent="-285750">
              <a:buClr>
                <a:srgbClr val="4696D2"/>
              </a:buClr>
              <a:buFont typeface="Arial" panose="020B0604020202020204" pitchFamily="34" charset="0"/>
              <a:buChar char="•"/>
            </a:pPr>
            <a:r>
              <a:rPr lang="en-US" sz="1200" dirty="0">
                <a:solidFill>
                  <a:schemeClr val="tx1"/>
                </a:solidFill>
                <a:latin typeface="+mj-lt"/>
              </a:rPr>
              <a:t>Biothreat Program Principal investigator</a:t>
            </a:r>
          </a:p>
          <a:p>
            <a:pPr marL="285750" indent="-285750">
              <a:buClr>
                <a:srgbClr val="4696D2"/>
              </a:buClr>
              <a:buFont typeface="Arial" panose="020B0604020202020204" pitchFamily="34" charset="0"/>
              <a:buChar char="•"/>
            </a:pPr>
            <a:r>
              <a:rPr lang="en-US" sz="1200" dirty="0">
                <a:solidFill>
                  <a:schemeClr val="tx1"/>
                </a:solidFill>
                <a:latin typeface="+mj-lt"/>
              </a:rPr>
              <a:t>CLIA Laboratory Director (July 2025)</a:t>
            </a:r>
          </a:p>
        </p:txBody>
      </p:sp>
      <p:sp>
        <p:nvSpPr>
          <p:cNvPr id="24" name="TextBox 23">
            <a:extLst>
              <a:ext uri="{FF2B5EF4-FFF2-40B4-BE49-F238E27FC236}">
                <a16:creationId xmlns:a16="http://schemas.microsoft.com/office/drawing/2014/main" id="{0C83EFAD-B2D5-4FA5-A219-CDA5C3862EBB}"/>
              </a:ext>
            </a:extLst>
          </p:cNvPr>
          <p:cNvSpPr txBox="1"/>
          <p:nvPr/>
        </p:nvSpPr>
        <p:spPr>
          <a:xfrm>
            <a:off x="375729" y="1758482"/>
            <a:ext cx="4303143" cy="1200329"/>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PhD., Biochemistry, University of New Hampshire</a:t>
            </a:r>
          </a:p>
          <a:p>
            <a:r>
              <a:rPr lang="en-US" sz="1200" dirty="0">
                <a:solidFill>
                  <a:schemeClr val="tx1"/>
                </a:solidFill>
                <a:latin typeface="+mj-lt"/>
              </a:rPr>
              <a:t>MS, Microbiology, University of New Hampshire</a:t>
            </a:r>
          </a:p>
          <a:p>
            <a:r>
              <a:rPr lang="en-US" sz="1200" dirty="0">
                <a:solidFill>
                  <a:schemeClr val="tx1"/>
                </a:solidFill>
                <a:latin typeface="+mj-lt"/>
              </a:rPr>
              <a:t>BS, Biochemistry, University of New Hampshire</a:t>
            </a:r>
          </a:p>
          <a:p>
            <a:r>
              <a:rPr lang="en-US" sz="1200" dirty="0">
                <a:solidFill>
                  <a:schemeClr val="tx1"/>
                </a:solidFill>
                <a:latin typeface="+mj-lt"/>
              </a:rPr>
              <a:t>BA, Spanish, University of New Hampshire</a:t>
            </a:r>
          </a:p>
          <a:p>
            <a:endParaRPr lang="en-US" sz="1200" dirty="0">
              <a:solidFill>
                <a:schemeClr val="tx1"/>
              </a:solidFill>
              <a:latin typeface="+mj-lt"/>
            </a:endParaRPr>
          </a:p>
        </p:txBody>
      </p:sp>
      <p:sp>
        <p:nvSpPr>
          <p:cNvPr id="21" name="TextBox 20">
            <a:extLst>
              <a:ext uri="{FF2B5EF4-FFF2-40B4-BE49-F238E27FC236}">
                <a16:creationId xmlns:a16="http://schemas.microsoft.com/office/drawing/2014/main" id="{61555369-85C1-9D62-BCEA-99D762074209}"/>
              </a:ext>
            </a:extLst>
          </p:cNvPr>
          <p:cNvSpPr txBox="1"/>
          <p:nvPr/>
        </p:nvSpPr>
        <p:spPr>
          <a:xfrm>
            <a:off x="381201" y="850033"/>
            <a:ext cx="3677536" cy="400110"/>
          </a:xfrm>
          <a:prstGeom prst="rect">
            <a:avLst/>
          </a:prstGeom>
          <a:noFill/>
          <a:ln>
            <a:noFill/>
          </a:ln>
        </p:spPr>
        <p:txBody>
          <a:bodyPr wrap="square" rtlCol="0">
            <a:spAutoFit/>
          </a:bodyPr>
          <a:lstStyle/>
          <a:p>
            <a:r>
              <a:rPr lang="en-US" sz="2000" dirty="0">
                <a:solidFill>
                  <a:schemeClr val="bg1"/>
                </a:solidFill>
                <a:effectLst/>
                <a:latin typeface="Calibri" panose="020F0502020204030204" pitchFamily="34" charset="0"/>
                <a:ea typeface="Arial Unicode MS"/>
              </a:rPr>
              <a:t>PhD, MB (ASCP)</a:t>
            </a:r>
            <a:r>
              <a:rPr lang="en-US" sz="2000" baseline="30000" dirty="0">
                <a:solidFill>
                  <a:schemeClr val="bg1"/>
                </a:solidFill>
                <a:effectLst/>
                <a:latin typeface="Calibri" panose="020F0502020204030204" pitchFamily="34" charset="0"/>
                <a:ea typeface="Arial Unicode MS"/>
              </a:rPr>
              <a:t> CM</a:t>
            </a:r>
            <a:r>
              <a:rPr lang="en-US" sz="2000" dirty="0">
                <a:solidFill>
                  <a:schemeClr val="bg1"/>
                </a:solidFill>
                <a:effectLst/>
                <a:latin typeface="Calibri" panose="020F0502020204030204" pitchFamily="34" charset="0"/>
                <a:ea typeface="Arial Unicode MS"/>
              </a:rPr>
              <a:t>, PHLD (ABB)</a:t>
            </a:r>
            <a:endParaRPr lang="en-US" sz="2000" dirty="0">
              <a:solidFill>
                <a:schemeClr val="bg1"/>
              </a:solidFill>
            </a:endParaRPr>
          </a:p>
        </p:txBody>
      </p:sp>
      <p:grpSp>
        <p:nvGrpSpPr>
          <p:cNvPr id="26" name="Group 25" descr="work history timeline">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646331"/>
            </a:xfrm>
            <a:prstGeom prst="rect">
              <a:avLst/>
            </a:prstGeom>
            <a:noFill/>
            <a:ln>
              <a:noFill/>
            </a:ln>
          </p:spPr>
          <p:txBody>
            <a:bodyPr wrap="square" rtlCol="0">
              <a:spAutoFit/>
            </a:bodyPr>
            <a:lstStyle/>
            <a:p>
              <a:r>
                <a:rPr lang="en-US" sz="1200" b="1" dirty="0">
                  <a:solidFill>
                    <a:schemeClr val="bg1"/>
                  </a:solidFill>
                  <a:latin typeface="+mj-lt"/>
                </a:rPr>
                <a:t>Virology Program Manager</a:t>
              </a:r>
            </a:p>
            <a:p>
              <a:r>
                <a:rPr lang="en-US" sz="1200" dirty="0">
                  <a:solidFill>
                    <a:schemeClr val="bg1"/>
                  </a:solidFill>
                  <a:latin typeface="+mj-lt"/>
                </a:rPr>
                <a:t>State of New Hampshire Public Health Laboratories</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646331"/>
            </a:xfrm>
            <a:prstGeom prst="rect">
              <a:avLst/>
            </a:prstGeom>
            <a:noFill/>
            <a:ln>
              <a:noFill/>
            </a:ln>
          </p:spPr>
          <p:txBody>
            <a:bodyPr wrap="square" rtlCol="0">
              <a:spAutoFit/>
            </a:bodyPr>
            <a:lstStyle/>
            <a:p>
              <a:r>
                <a:rPr lang="en-US" sz="1200" b="1" dirty="0">
                  <a:solidFill>
                    <a:schemeClr val="bg1"/>
                  </a:solidFill>
                  <a:latin typeface="+mj-lt"/>
                </a:rPr>
                <a:t>Molecular Diagnostics Supervisor</a:t>
              </a:r>
            </a:p>
            <a:p>
              <a:r>
                <a:rPr lang="en-US" sz="1200" dirty="0">
                  <a:solidFill>
                    <a:schemeClr val="bg1"/>
                  </a:solidFill>
                  <a:latin typeface="+mj-lt"/>
                </a:rPr>
                <a:t>Virology Program, State of New Hampshire Public Health Laboratories</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646331"/>
            </a:xfrm>
            <a:prstGeom prst="rect">
              <a:avLst/>
            </a:prstGeom>
            <a:noFill/>
            <a:ln>
              <a:noFill/>
            </a:ln>
          </p:spPr>
          <p:txBody>
            <a:bodyPr wrap="square" rtlCol="0">
              <a:spAutoFit/>
            </a:bodyPr>
            <a:lstStyle/>
            <a:p>
              <a:r>
                <a:rPr lang="en-US" sz="1200" b="1" dirty="0">
                  <a:solidFill>
                    <a:schemeClr val="bg1"/>
                  </a:solidFill>
                  <a:latin typeface="+mj-lt"/>
                </a:rPr>
                <a:t>Laboratory Scientist</a:t>
              </a:r>
            </a:p>
            <a:p>
              <a:r>
                <a:rPr lang="en-US" sz="1200" dirty="0">
                  <a:solidFill>
                    <a:schemeClr val="bg1"/>
                  </a:solidFill>
                  <a:latin typeface="+mj-lt"/>
                </a:rPr>
                <a:t>Molecular Diagnostics Unit, State of New Hampshire Public Health Laboratories</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dirty="0">
                  <a:solidFill>
                    <a:schemeClr val="bg1"/>
                  </a:solidFill>
                  <a:latin typeface="+mj-lt"/>
                </a:rPr>
                <a:t>2023</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dirty="0">
                  <a:solidFill>
                    <a:schemeClr val="bg1"/>
                  </a:solidFill>
                  <a:latin typeface="+mj-lt"/>
                </a:rPr>
                <a:t>2015</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dirty="0">
                  <a:solidFill>
                    <a:schemeClr val="bg1"/>
                  </a:solidFill>
                  <a:latin typeface="+mj-lt"/>
                </a:rPr>
                <a:t>2007</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646331"/>
            </a:xfrm>
            <a:prstGeom prst="rect">
              <a:avLst/>
            </a:prstGeom>
            <a:noFill/>
            <a:ln>
              <a:noFill/>
            </a:ln>
          </p:spPr>
          <p:txBody>
            <a:bodyPr wrap="square" rtlCol="0">
              <a:spAutoFit/>
            </a:bodyPr>
            <a:lstStyle/>
            <a:p>
              <a:r>
                <a:rPr lang="en-US" sz="1200" b="1" dirty="0">
                  <a:solidFill>
                    <a:schemeClr val="bg1"/>
                  </a:solidFill>
                  <a:latin typeface="+mj-lt"/>
                </a:rPr>
                <a:t>Microbiology Program Manager</a:t>
              </a:r>
            </a:p>
            <a:p>
              <a:r>
                <a:rPr lang="en-US" sz="1200" dirty="0">
                  <a:solidFill>
                    <a:schemeClr val="bg1"/>
                  </a:solidFill>
                  <a:latin typeface="+mj-lt"/>
                </a:rPr>
                <a:t>State of New Hampshire Public Health Laboratories</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dirty="0">
                  <a:solidFill>
                    <a:schemeClr val="bg1"/>
                  </a:solidFill>
                  <a:latin typeface="+mj-lt"/>
                </a:rPr>
                <a:t>2022</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COVID-19 Pandemic</a:t>
            </a:r>
          </a:p>
          <a:p>
            <a:pPr marL="285750" indent="-285750">
              <a:buClr>
                <a:srgbClr val="4696D2"/>
              </a:buClr>
              <a:buFont typeface="Arial" panose="020B0604020202020204" pitchFamily="34" charset="0"/>
              <a:buChar char="•"/>
            </a:pPr>
            <a:r>
              <a:rPr lang="en-US" sz="1200" dirty="0">
                <a:hlinkClick r:id="rId3"/>
              </a:rPr>
              <a:t>APHL Emerging Leader Program</a:t>
            </a:r>
            <a:endParaRPr lang="en-US" sz="1200" dirty="0"/>
          </a:p>
          <a:p>
            <a:pPr marL="285750" indent="-285750">
              <a:buClr>
                <a:srgbClr val="4696D2"/>
              </a:buClr>
              <a:buFont typeface="Arial" panose="020B0604020202020204" pitchFamily="34" charset="0"/>
              <a:buChar char="•"/>
            </a:pPr>
            <a:r>
              <a:rPr lang="en-US" sz="1200" dirty="0">
                <a:hlinkClick r:id="rId4"/>
              </a:rPr>
              <a:t>ABB PHLD Board Certification</a:t>
            </a:r>
            <a:endParaRPr lang="en-US" sz="1200" dirty="0"/>
          </a:p>
        </p:txBody>
      </p:sp>
      <p:sp>
        <p:nvSpPr>
          <p:cNvPr id="28" name="TextBox 27">
            <a:extLst>
              <a:ext uri="{FF2B5EF4-FFF2-40B4-BE49-F238E27FC236}">
                <a16:creationId xmlns:a16="http://schemas.microsoft.com/office/drawing/2014/main" id="{F5D7E556-80AC-54E5-B500-08FEFF78BADD}"/>
              </a:ext>
            </a:extLst>
          </p:cNvPr>
          <p:cNvSpPr txBox="1"/>
          <p:nvPr/>
        </p:nvSpPr>
        <p:spPr>
          <a:xfrm>
            <a:off x="6346728" y="3048452"/>
            <a:ext cx="2761397"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Seek Opportunities to improve as a leader</a:t>
            </a:r>
          </a:p>
          <a:p>
            <a:pPr marL="285750" indent="-285750">
              <a:buClr>
                <a:srgbClr val="4696D2"/>
              </a:buClr>
              <a:buFont typeface="Arial" panose="020B0604020202020204" pitchFamily="34" charset="0"/>
              <a:buChar char="•"/>
            </a:pPr>
            <a:r>
              <a:rPr lang="en-US" sz="1200" dirty="0"/>
              <a:t>Look for opportunities to improve morale</a:t>
            </a:r>
          </a:p>
          <a:p>
            <a:pPr marL="285750" indent="-285750">
              <a:buClr>
                <a:srgbClr val="4696D2"/>
              </a:buClr>
              <a:buFont typeface="Arial" panose="020B0604020202020204" pitchFamily="34" charset="0"/>
              <a:buChar char="•"/>
            </a:pPr>
            <a:r>
              <a:rPr lang="en-US" sz="1200" dirty="0"/>
              <a:t>Participate in as much as possible</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5"/>
              </a:rPr>
              <a:t>APHL </a:t>
            </a:r>
            <a:r>
              <a:rPr lang="en-US" sz="1200" dirty="0" err="1">
                <a:hlinkClick r:id="rId5"/>
              </a:rPr>
              <a:t>LLoT</a:t>
            </a:r>
            <a:endParaRPr lang="en-US" sz="1200" dirty="0"/>
          </a:p>
          <a:p>
            <a:pPr marL="285750" indent="-285750">
              <a:buClr>
                <a:srgbClr val="4696D2"/>
              </a:buClr>
              <a:buFont typeface="Arial" panose="020B0604020202020204" pitchFamily="34" charset="0"/>
              <a:buChar char="•"/>
            </a:pPr>
            <a:r>
              <a:rPr lang="en-US" sz="1200" dirty="0">
                <a:hlinkClick r:id="rId6"/>
              </a:rPr>
              <a:t>APHL Foodborne Disease Committee</a:t>
            </a:r>
            <a:endParaRPr lang="en-US" sz="1200" dirty="0"/>
          </a:p>
          <a:p>
            <a:pPr marL="285750" indent="-285750">
              <a:buClr>
                <a:srgbClr val="4696D2"/>
              </a:buClr>
              <a:buFont typeface="Arial" panose="020B0604020202020204" pitchFamily="34" charset="0"/>
              <a:buChar char="•"/>
            </a:pPr>
            <a:r>
              <a:rPr lang="en-US" sz="1200" dirty="0">
                <a:hlinkClick r:id="rId3"/>
              </a:rPr>
              <a:t>APHL ELP</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Communication with staff</a:t>
            </a:r>
          </a:p>
          <a:p>
            <a:pPr marL="285750" indent="-285750">
              <a:buClr>
                <a:srgbClr val="4696D2"/>
              </a:buClr>
              <a:buFont typeface="Arial" panose="020B0604020202020204" pitchFamily="34" charset="0"/>
              <a:buChar char="•"/>
            </a:pPr>
            <a:r>
              <a:rPr lang="en-US" sz="1200" dirty="0"/>
              <a:t>Active Listening</a:t>
            </a:r>
          </a:p>
          <a:p>
            <a:pPr marL="285750" indent="-285750">
              <a:buClr>
                <a:srgbClr val="4696D2"/>
              </a:buClr>
              <a:buFont typeface="Arial" panose="020B0604020202020204" pitchFamily="34" charset="0"/>
              <a:buChar char="•"/>
            </a:pPr>
            <a:r>
              <a:rPr lang="en-US" sz="1200" dirty="0"/>
              <a:t>Empathy</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7">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0961" y="-17152"/>
            <a:ext cx="1726949" cy="1726949"/>
          </a:xfrm>
          <a:prstGeom prst="rect">
            <a:avLst/>
          </a:prstGeom>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dirty="0">
                <a:solidFill>
                  <a:schemeClr val="accent1"/>
                </a:solidFill>
              </a:rPr>
              <a:t>Insert</a:t>
            </a:r>
          </a:p>
          <a:p>
            <a:pPr algn="ctr"/>
            <a:r>
              <a:rPr lang="en-US" sz="1800" i="1" dirty="0">
                <a:solidFill>
                  <a:schemeClr val="accent1"/>
                </a:solidFill>
              </a:rPr>
              <a:t>photo </a:t>
            </a:r>
          </a:p>
          <a:p>
            <a:pPr algn="ctr"/>
            <a:r>
              <a:rPr lang="en-US" sz="1800" i="1" dirty="0">
                <a:solidFill>
                  <a:schemeClr val="accent1"/>
                </a:solidFill>
              </a:rPr>
              <a:t>here</a:t>
            </a:r>
          </a:p>
        </p:txBody>
      </p:sp>
      <p:pic>
        <p:nvPicPr>
          <p:cNvPr id="13" name="Picture 12" descr="A man smiling for his heashot photo">
            <a:extLst>
              <a:ext uri="{FF2B5EF4-FFF2-40B4-BE49-F238E27FC236}">
                <a16:creationId xmlns:a16="http://schemas.microsoft.com/office/drawing/2014/main" id="{78C50A70-2613-2C7D-C5AB-73BFF7F5C2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16750" y="-150451"/>
            <a:ext cx="2069670" cy="2482344"/>
          </a:xfrm>
          <a:prstGeom prst="rect">
            <a:avLst/>
          </a:prstGeom>
        </p:spPr>
      </p:pic>
    </p:spTree>
    <p:extLst>
      <p:ext uri="{BB962C8B-B14F-4D97-AF65-F5344CB8AC3E}">
        <p14:creationId xmlns:p14="http://schemas.microsoft.com/office/powerpoint/2010/main" val="360131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in lab coats looking at a tablet&#10;&#10;">
            <a:extLst>
              <a:ext uri="{FF2B5EF4-FFF2-40B4-BE49-F238E27FC236}">
                <a16:creationId xmlns:a16="http://schemas.microsoft.com/office/drawing/2014/main" id="{50AB0380-0FB2-09B5-EB85-09E30E8399AE}"/>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0" y="-108048"/>
            <a:ext cx="12191980" cy="6856718"/>
          </a:xfrm>
          <a:prstGeom prst="rect">
            <a:avLst/>
          </a:prstGeom>
        </p:spPr>
      </p:pic>
      <p:sp>
        <p:nvSpPr>
          <p:cNvPr id="2" name="Title 1">
            <a:extLst>
              <a:ext uri="{FF2B5EF4-FFF2-40B4-BE49-F238E27FC236}">
                <a16:creationId xmlns:a16="http://schemas.microsoft.com/office/drawing/2014/main" id="{25525BAF-2C81-2978-92DC-56BB1605D1FF}"/>
              </a:ext>
            </a:extLst>
          </p:cNvPr>
          <p:cNvSpPr txBox="1">
            <a:spLocks noGrp="1"/>
          </p:cNvSpPr>
          <p:nvPr>
            <p:ph type="title" idx="4294967295"/>
          </p:nvPr>
        </p:nvSpPr>
        <p:spPr>
          <a:xfrm>
            <a:off x="1450511" y="3244184"/>
            <a:ext cx="9290957" cy="29238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ea typeface="+mn-ea"/>
                <a:cs typeface="Arial"/>
              </a:rPr>
              <a:t> </a:t>
            </a:r>
            <a:br>
              <a:rPr kumimoji="0" lang="en-US" sz="4400" b="1" i="0" u="none" strike="noStrike" kern="1200" cap="none" spc="0" normalizeH="0" baseline="0" noProof="0" dirty="0">
                <a:ln>
                  <a:noFill/>
                </a:ln>
                <a:solidFill>
                  <a:prstClr val="white"/>
                </a:solidFill>
                <a:effectLst/>
                <a:uLnTx/>
                <a:uFillTx/>
                <a:latin typeface="Arial"/>
                <a:ea typeface="+mn-ea"/>
                <a:cs typeface="Arial"/>
              </a:rPr>
            </a:br>
            <a:r>
              <a:rPr kumimoji="0" lang="en-US" sz="4400" b="0" i="0" u="none" strike="noStrike" kern="1200" cap="none" spc="0" normalizeH="0" baseline="0" noProof="0" dirty="0">
                <a:ln>
                  <a:noFill/>
                </a:ln>
                <a:solidFill>
                  <a:prstClr val="white"/>
                </a:solidFill>
                <a:effectLst/>
                <a:uLnTx/>
                <a:uFillTx/>
                <a:latin typeface="Arial"/>
                <a:ea typeface="+mn-ea"/>
                <a:cs typeface="Arial"/>
              </a:rPr>
              <a:t>Meshel A. Lange</a:t>
            </a:r>
            <a:r>
              <a:rPr lang="en-US" sz="4400" b="0" dirty="0">
                <a:solidFill>
                  <a:prstClr val="white"/>
                </a:solidFill>
                <a:latin typeface="Arial"/>
                <a:ea typeface="+mn-ea"/>
                <a:cs typeface="Arial"/>
              </a:rPr>
              <a:t>, MS</a:t>
            </a:r>
            <a:br>
              <a:rPr kumimoji="0" lang="en-US" sz="3200" b="0" i="0" u="none" strike="noStrike" kern="1200" cap="none" spc="0" normalizeH="0" baseline="0" noProof="0" dirty="0">
                <a:ln>
                  <a:noFill/>
                </a:ln>
                <a:solidFill>
                  <a:prstClr val="white"/>
                </a:solidFill>
                <a:effectLst/>
                <a:uLnTx/>
                <a:uFillTx/>
                <a:latin typeface="Arial"/>
                <a:ea typeface="Times New Roman" panose="02020603050405020304" pitchFamily="18" charset="0"/>
                <a:cs typeface="Times New Roman"/>
              </a:rPr>
            </a:br>
            <a:r>
              <a:rPr kumimoji="0" lang="en-US" sz="2400" b="0" i="0" u="none" strike="noStrike" kern="1200" cap="none" spc="0" normalizeH="0" baseline="0" noProof="0" dirty="0">
                <a:ln>
                  <a:noFill/>
                </a:ln>
                <a:solidFill>
                  <a:prstClr val="white"/>
                </a:solidFill>
                <a:effectLst/>
                <a:uLnTx/>
                <a:uFillTx/>
                <a:latin typeface="Arial"/>
                <a:ea typeface="+mn-ea"/>
                <a:cs typeface="Arial"/>
              </a:rPr>
              <a:t>Chemical Emergency Response Coordinator,  </a:t>
            </a:r>
            <a:br>
              <a:rPr kumimoji="0" lang="en-US" sz="2400" b="0"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Chemical Emergency Response Laboratory, </a:t>
            </a:r>
            <a:br>
              <a:rPr kumimoji="0" lang="en-US" sz="2400" b="0"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WI State Laboratory of Hygiene </a:t>
            </a:r>
            <a:endParaRPr kumimoji="0" lang="en-US" sz="2000" b="0" i="0" u="none" strike="noStrike" kern="1200" cap="none" spc="0" normalizeH="0" baseline="0" noProof="0" dirty="0">
              <a:ln>
                <a:noFill/>
              </a:ln>
              <a:solidFill>
                <a:prstClr val="white"/>
              </a:solidFill>
              <a:effectLst/>
              <a:uLnTx/>
              <a:uFillTx/>
              <a:latin typeface="Arial"/>
              <a:ea typeface="Calibri" panose="020F0502020204030204"/>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highlight>
                <a:srgbClr val="00FF00"/>
              </a:highlight>
              <a:uLnTx/>
              <a:uFillTx/>
              <a:latin typeface="Arial"/>
              <a:ea typeface="+mn-ea"/>
              <a:cs typeface="Arial"/>
            </a:endParaRPr>
          </a:p>
        </p:txBody>
      </p:sp>
      <p:pic>
        <p:nvPicPr>
          <p:cNvPr id="5" name="Picture 4" descr="A woman smiling in her headshot photo">
            <a:extLst>
              <a:ext uri="{FF2B5EF4-FFF2-40B4-BE49-F238E27FC236}">
                <a16:creationId xmlns:a16="http://schemas.microsoft.com/office/drawing/2014/main" id="{37952543-A0FF-24A8-6627-E643C99176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0894" y="507674"/>
            <a:ext cx="3370212" cy="2921326"/>
          </a:xfrm>
          <a:prstGeom prst="rect">
            <a:avLst/>
          </a:prstGeom>
        </p:spPr>
      </p:pic>
    </p:spTree>
    <p:extLst>
      <p:ext uri="{BB962C8B-B14F-4D97-AF65-F5344CB8AC3E}">
        <p14:creationId xmlns:p14="http://schemas.microsoft.com/office/powerpoint/2010/main" val="287047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523783" y="2792512"/>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Meshel Lange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10075633" y="3065995"/>
            <a:ext cx="1868010" cy="3293209"/>
          </a:xfrm>
          <a:prstGeom prst="rect">
            <a:avLst/>
          </a:prstGeom>
          <a:noFill/>
          <a:ln>
            <a:noFill/>
          </a:ln>
        </p:spPr>
        <p:txBody>
          <a:bodyPr wrap="square" rtlCol="0">
            <a:spAutoFit/>
          </a:bodyPr>
          <a:lstStyle/>
          <a:p>
            <a:r>
              <a:rPr lang="en-US" sz="1600" i="1" dirty="0">
                <a:solidFill>
                  <a:schemeClr val="bg1"/>
                </a:solidFill>
              </a:rPr>
              <a:t>Science is the art of failure. We fail until we figure it out.</a:t>
            </a:r>
          </a:p>
          <a:p>
            <a:endParaRPr lang="en-US" sz="1600" i="1" dirty="0">
              <a:solidFill>
                <a:schemeClr val="bg1"/>
              </a:solidFill>
            </a:endParaRPr>
          </a:p>
          <a:p>
            <a:r>
              <a:rPr lang="en-US" sz="1600" i="1" dirty="0">
                <a:solidFill>
                  <a:schemeClr val="bg1"/>
                </a:solidFill>
              </a:rPr>
              <a:t>Please don’t sniff the threat sample.</a:t>
            </a:r>
          </a:p>
          <a:p>
            <a:endParaRPr lang="en-US" sz="1600" i="1" dirty="0">
              <a:solidFill>
                <a:schemeClr val="bg1"/>
              </a:solidFill>
            </a:endParaRPr>
          </a:p>
          <a:p>
            <a:r>
              <a:rPr lang="en-US" sz="1600" i="1" dirty="0">
                <a:solidFill>
                  <a:schemeClr val="bg1"/>
                </a:solidFill>
              </a:rPr>
              <a:t>Be the best partner you can be and others will meet you there.</a:t>
            </a:r>
          </a:p>
          <a:p>
            <a:endParaRPr lang="en-US" sz="1600" i="1" dirty="0">
              <a:solidFill>
                <a:schemeClr val="bg1"/>
              </a:solidFill>
            </a:endParaRP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1015663"/>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LRN-C Level 1 Chemical Threats Coordinator</a:t>
            </a:r>
          </a:p>
          <a:p>
            <a:pPr marL="285750" indent="-285750">
              <a:buClr>
                <a:srgbClr val="4696D2"/>
              </a:buClr>
              <a:buFont typeface="Arial" panose="020B0604020202020204" pitchFamily="34" charset="0"/>
              <a:buChar char="•"/>
            </a:pPr>
            <a:r>
              <a:rPr lang="en-US" sz="1200" dirty="0">
                <a:solidFill>
                  <a:schemeClr val="tx1"/>
                </a:solidFill>
                <a:latin typeface="+mj-lt"/>
              </a:rPr>
              <a:t>Clinical regulatory compliance</a:t>
            </a:r>
          </a:p>
          <a:p>
            <a:pPr marL="285750" indent="-285750">
              <a:buClr>
                <a:srgbClr val="4696D2"/>
              </a:buClr>
              <a:buFont typeface="Arial" panose="020B0604020202020204" pitchFamily="34" charset="0"/>
              <a:buChar char="•"/>
            </a:pPr>
            <a:r>
              <a:rPr lang="en-US" sz="1200" dirty="0">
                <a:solidFill>
                  <a:schemeClr val="tx1"/>
                </a:solidFill>
                <a:latin typeface="+mj-lt"/>
              </a:rPr>
              <a:t>Outreach &amp; training</a:t>
            </a:r>
          </a:p>
          <a:p>
            <a:pPr marL="285750" indent="-285750">
              <a:buClr>
                <a:srgbClr val="4696D2"/>
              </a:buClr>
              <a:buFont typeface="Arial" panose="020B0604020202020204" pitchFamily="34" charset="0"/>
              <a:buChar char="•"/>
            </a:pPr>
            <a:r>
              <a:rPr lang="en-US" sz="1200" dirty="0">
                <a:solidFill>
                  <a:schemeClr val="tx1"/>
                </a:solidFill>
                <a:latin typeface="+mj-lt"/>
              </a:rPr>
              <a:t>Unknown substance response expert</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1" y="1777873"/>
            <a:ext cx="3715106" cy="830997"/>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BS, Chemistry &amp; Broad Field Natural Science, Edgewood College</a:t>
            </a:r>
          </a:p>
          <a:p>
            <a:r>
              <a:rPr lang="en-US" sz="1200" dirty="0">
                <a:solidFill>
                  <a:schemeClr val="tx1"/>
                </a:solidFill>
                <a:latin typeface="+mj-lt"/>
              </a:rPr>
              <a:t>MS, Safety, University of Wisconsin - Whitewater</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dirty="0">
                <a:solidFill>
                  <a:schemeClr val="bg1"/>
                </a:solidFill>
              </a:rPr>
              <a:t>MS</a:t>
            </a:r>
          </a:p>
        </p:txBody>
      </p:sp>
      <p:grpSp>
        <p:nvGrpSpPr>
          <p:cNvPr id="26" name="Group 25" descr="work history timeline">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10" y="2599621"/>
              <a:ext cx="3181562" cy="646331"/>
            </a:xfrm>
            <a:prstGeom prst="rect">
              <a:avLst/>
            </a:prstGeom>
            <a:noFill/>
            <a:ln>
              <a:noFill/>
            </a:ln>
          </p:spPr>
          <p:txBody>
            <a:bodyPr wrap="square" rtlCol="0">
              <a:spAutoFit/>
            </a:bodyPr>
            <a:lstStyle/>
            <a:p>
              <a:r>
                <a:rPr lang="en-US" sz="1200" b="1" dirty="0">
                  <a:solidFill>
                    <a:schemeClr val="bg1"/>
                  </a:solidFill>
                  <a:latin typeface="+mj-lt"/>
                </a:rPr>
                <a:t>Laboratory Manager</a:t>
              </a:r>
            </a:p>
            <a:p>
              <a:r>
                <a:rPr lang="en-US" sz="1200" dirty="0">
                  <a:solidFill>
                    <a:schemeClr val="bg1"/>
                  </a:solidFill>
                  <a:latin typeface="+mj-lt"/>
                </a:rPr>
                <a:t>Chemical Emergency Response, Wisconsin State Laboratory of Hygiene (WSLH)</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dirty="0">
                  <a:solidFill>
                    <a:schemeClr val="bg1"/>
                  </a:solidFill>
                  <a:latin typeface="+mj-lt"/>
                </a:rPr>
                <a:t>Senior Chemist</a:t>
              </a:r>
            </a:p>
            <a:p>
              <a:r>
                <a:rPr lang="en-US" sz="1200" dirty="0">
                  <a:solidFill>
                    <a:schemeClr val="bg1"/>
                  </a:solidFill>
                  <a:latin typeface="+mj-lt"/>
                </a:rPr>
                <a:t>Chemical Emergency Response, WSLH</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dirty="0">
                  <a:solidFill>
                    <a:schemeClr val="bg1"/>
                  </a:solidFill>
                  <a:latin typeface="+mj-lt"/>
                </a:rPr>
                <a:t>Senior Chemist - Project</a:t>
              </a:r>
            </a:p>
            <a:p>
              <a:r>
                <a:rPr lang="en-US" sz="1200" dirty="0">
                  <a:solidFill>
                    <a:schemeClr val="bg1"/>
                  </a:solidFill>
                  <a:latin typeface="+mj-lt"/>
                </a:rPr>
                <a:t>Chemical Emergency Response, WSLH</a:t>
              </a:r>
            </a:p>
          </p:txBody>
        </p:sp>
        <p:sp>
          <p:nvSpPr>
            <p:cNvPr id="14" name="TextBox 13">
              <a:extLst>
                <a:ext uri="{FF2B5EF4-FFF2-40B4-BE49-F238E27FC236}">
                  <a16:creationId xmlns:a16="http://schemas.microsoft.com/office/drawing/2014/main" id="{6D373975-B778-9CB9-0ACF-6C3036FD16EE}"/>
                </a:ext>
              </a:extLst>
            </p:cNvPr>
            <p:cNvSpPr txBox="1"/>
            <p:nvPr/>
          </p:nvSpPr>
          <p:spPr>
            <a:xfrm>
              <a:off x="694541" y="2606865"/>
              <a:ext cx="869604" cy="461665"/>
            </a:xfrm>
            <a:prstGeom prst="rect">
              <a:avLst/>
            </a:prstGeom>
            <a:noFill/>
            <a:ln>
              <a:noFill/>
            </a:ln>
          </p:spPr>
          <p:txBody>
            <a:bodyPr wrap="square" rtlCol="0">
              <a:spAutoFit/>
            </a:bodyPr>
            <a:lstStyle/>
            <a:p>
              <a:r>
                <a:rPr lang="en-US" sz="1200" b="1" dirty="0">
                  <a:solidFill>
                    <a:schemeClr val="bg1"/>
                  </a:solidFill>
                  <a:latin typeface="+mj-lt"/>
                </a:rPr>
                <a:t>2023-Present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461665"/>
            </a:xfrm>
            <a:prstGeom prst="rect">
              <a:avLst/>
            </a:prstGeom>
            <a:noFill/>
            <a:ln>
              <a:noFill/>
            </a:ln>
          </p:spPr>
          <p:txBody>
            <a:bodyPr wrap="square" rtlCol="0">
              <a:spAutoFit/>
            </a:bodyPr>
            <a:lstStyle/>
            <a:p>
              <a:r>
                <a:rPr lang="en-US" sz="1200" b="1" dirty="0">
                  <a:solidFill>
                    <a:schemeClr val="bg1"/>
                  </a:solidFill>
                  <a:latin typeface="+mj-lt"/>
                </a:rPr>
                <a:t>2013-2019</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461665"/>
            </a:xfrm>
            <a:prstGeom prst="rect">
              <a:avLst/>
            </a:prstGeom>
            <a:noFill/>
            <a:ln>
              <a:noFill/>
            </a:ln>
          </p:spPr>
          <p:txBody>
            <a:bodyPr wrap="square" rtlCol="0">
              <a:spAutoFit/>
            </a:bodyPr>
            <a:lstStyle/>
            <a:p>
              <a:r>
                <a:rPr lang="en-US" sz="1200" b="1" dirty="0">
                  <a:solidFill>
                    <a:schemeClr val="bg1"/>
                  </a:solidFill>
                  <a:latin typeface="+mj-lt"/>
                </a:rPr>
                <a:t>2010-2013</a:t>
              </a:r>
            </a:p>
          </p:txBody>
        </p:sp>
        <p:sp>
          <p:nvSpPr>
            <p:cNvPr id="6" name="TextBox 5">
              <a:extLst>
                <a:ext uri="{FF2B5EF4-FFF2-40B4-BE49-F238E27FC236}">
                  <a16:creationId xmlns:a16="http://schemas.microsoft.com/office/drawing/2014/main" id="{5C0B6D20-F74A-82BF-5B91-EC18B778C01A}"/>
                </a:ext>
              </a:extLst>
            </p:cNvPr>
            <p:cNvSpPr txBox="1"/>
            <p:nvPr/>
          </p:nvSpPr>
          <p:spPr>
            <a:xfrm>
              <a:off x="1431817" y="3253196"/>
              <a:ext cx="3101801" cy="461665"/>
            </a:xfrm>
            <a:prstGeom prst="rect">
              <a:avLst/>
            </a:prstGeom>
            <a:noFill/>
            <a:ln>
              <a:noFill/>
            </a:ln>
          </p:spPr>
          <p:txBody>
            <a:bodyPr wrap="square" rtlCol="0">
              <a:spAutoFit/>
            </a:bodyPr>
            <a:lstStyle/>
            <a:p>
              <a:r>
                <a:rPr lang="en-US" sz="1200" b="1" dirty="0">
                  <a:solidFill>
                    <a:schemeClr val="bg1"/>
                  </a:solidFill>
                  <a:latin typeface="+mj-lt"/>
                </a:rPr>
                <a:t>Chemist Supervisor</a:t>
              </a:r>
            </a:p>
            <a:p>
              <a:r>
                <a:rPr lang="en-US" sz="1200" dirty="0">
                  <a:solidFill>
                    <a:schemeClr val="bg1"/>
                  </a:solidFill>
                  <a:latin typeface="+mj-lt"/>
                </a:rPr>
                <a:t>Chemical Emergency Response, WSLH</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461665"/>
            </a:xfrm>
            <a:prstGeom prst="rect">
              <a:avLst/>
            </a:prstGeom>
            <a:noFill/>
            <a:ln>
              <a:noFill/>
            </a:ln>
          </p:spPr>
          <p:txBody>
            <a:bodyPr wrap="square" rtlCol="0">
              <a:spAutoFit/>
            </a:bodyPr>
            <a:lstStyle/>
            <a:p>
              <a:r>
                <a:rPr lang="en-US" sz="1200" b="1" dirty="0">
                  <a:solidFill>
                    <a:schemeClr val="bg1"/>
                  </a:solidFill>
                  <a:latin typeface="+mj-lt"/>
                </a:rPr>
                <a:t>2019-2023</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806150"/>
            <a:ext cx="2761397"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Coffee, no seriously</a:t>
            </a:r>
          </a:p>
          <a:p>
            <a:pPr marL="285750" indent="-285750">
              <a:buClr>
                <a:srgbClr val="4696D2"/>
              </a:buClr>
              <a:buFont typeface="Arial" panose="020B0604020202020204" pitchFamily="34" charset="0"/>
              <a:buChar char="•"/>
            </a:pPr>
            <a:r>
              <a:rPr lang="en-US" sz="1200" dirty="0"/>
              <a:t>First responder outreach</a:t>
            </a:r>
          </a:p>
          <a:p>
            <a:pPr marL="285750" indent="-285750">
              <a:buClr>
                <a:srgbClr val="4696D2"/>
              </a:buClr>
              <a:buFont typeface="Arial" panose="020B0604020202020204" pitchFamily="34" charset="0"/>
              <a:buChar char="•"/>
            </a:pPr>
            <a:r>
              <a:rPr lang="en-US" sz="1200" dirty="0"/>
              <a:t>Emerging threat responses</a:t>
            </a:r>
          </a:p>
          <a:p>
            <a:pPr marL="285750" indent="-285750">
              <a:buClr>
                <a:srgbClr val="4696D2"/>
              </a:buClr>
              <a:buFont typeface="Arial" panose="020B0604020202020204" pitchFamily="34" charset="0"/>
              <a:buChar char="•"/>
            </a:pPr>
            <a:r>
              <a:rPr lang="en-US" sz="1200" dirty="0"/>
              <a:t>Participate in workgroups</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3117207"/>
            <a:ext cx="2761397"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Be the student</a:t>
            </a:r>
          </a:p>
          <a:p>
            <a:pPr marL="285750" indent="-285750">
              <a:buClr>
                <a:srgbClr val="4696D2"/>
              </a:buClr>
              <a:buFont typeface="Arial" panose="020B0604020202020204" pitchFamily="34" charset="0"/>
              <a:buChar char="•"/>
            </a:pPr>
            <a:r>
              <a:rPr lang="en-US" sz="1200" dirty="0"/>
              <a:t>Partner to solve problems</a:t>
            </a:r>
          </a:p>
          <a:p>
            <a:pPr marL="285750" indent="-285750">
              <a:buClr>
                <a:srgbClr val="4696D2"/>
              </a:buClr>
              <a:buFont typeface="Arial" panose="020B0604020202020204" pitchFamily="34" charset="0"/>
              <a:buChar char="•"/>
            </a:pPr>
            <a:r>
              <a:rPr lang="en-US" sz="1200" dirty="0"/>
              <a:t>Participate in conferences</a:t>
            </a:r>
          </a:p>
          <a:p>
            <a:pPr marL="285750" indent="-285750">
              <a:buClr>
                <a:srgbClr val="4696D2"/>
              </a:buClr>
              <a:buFont typeface="Arial" panose="020B0604020202020204" pitchFamily="34" charset="0"/>
              <a:buChar char="•"/>
            </a:pPr>
            <a:r>
              <a:rPr lang="en-US" sz="1200" dirty="0"/>
              <a:t>Provide mentorship &amp; guidance</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56458" y="4364866"/>
            <a:ext cx="2884336"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3"/>
              </a:rPr>
              <a:t>APHL Career Pathways</a:t>
            </a:r>
            <a:endParaRPr lang="en-US" sz="1200" dirty="0"/>
          </a:p>
          <a:p>
            <a:pPr marL="285750" indent="-285750">
              <a:buClr>
                <a:srgbClr val="4696D2"/>
              </a:buClr>
              <a:buFont typeface="Arial" panose="020B0604020202020204" pitchFamily="34" charset="0"/>
              <a:buChar char="•"/>
            </a:pPr>
            <a:r>
              <a:rPr lang="en-US" sz="1200" dirty="0">
                <a:hlinkClick r:id="rId4"/>
              </a:rPr>
              <a:t>APHL Emergency Response</a:t>
            </a:r>
            <a:endParaRPr lang="en-US" sz="1200" dirty="0"/>
          </a:p>
          <a:p>
            <a:pPr marL="285750" indent="-285750">
              <a:buClr>
                <a:srgbClr val="4696D2"/>
              </a:buClr>
              <a:buFont typeface="Arial" panose="020B0604020202020204" pitchFamily="34" charset="0"/>
              <a:buChar char="•"/>
            </a:pPr>
            <a:r>
              <a:rPr lang="en-US" sz="1200" dirty="0">
                <a:hlinkClick r:id="rId5"/>
              </a:rPr>
              <a:t>APHL Training Resources</a:t>
            </a:r>
            <a:endParaRPr lang="en-US" sz="1200" dirty="0"/>
          </a:p>
          <a:p>
            <a:pPr marL="285750" indent="-285750">
              <a:buClr>
                <a:srgbClr val="4696D2"/>
              </a:buClr>
              <a:buFont typeface="Arial" panose="020B0604020202020204" pitchFamily="34" charset="0"/>
              <a:buChar char="•"/>
            </a:pPr>
            <a:r>
              <a:rPr lang="en-US" sz="1200" dirty="0">
                <a:hlinkClick r:id="rId6"/>
              </a:rPr>
              <a:t>WAHMR Conference</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Technical competency</a:t>
            </a:r>
          </a:p>
          <a:p>
            <a:pPr marL="285750" indent="-285750">
              <a:buClr>
                <a:srgbClr val="4696D2"/>
              </a:buClr>
              <a:buFont typeface="Arial" panose="020B0604020202020204" pitchFamily="34" charset="0"/>
              <a:buChar char="•"/>
            </a:pPr>
            <a:r>
              <a:rPr lang="en-US" sz="1200" dirty="0"/>
              <a:t>Collaboration</a:t>
            </a:r>
          </a:p>
          <a:p>
            <a:pPr marL="285750" indent="-285750">
              <a:buClr>
                <a:srgbClr val="4696D2"/>
              </a:buClr>
              <a:buFont typeface="Arial" panose="020B0604020202020204" pitchFamily="34" charset="0"/>
              <a:buChar char="•"/>
            </a:pPr>
            <a:r>
              <a:rPr lang="en-US" sz="1200" dirty="0"/>
              <a:t>Management soft skills</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7">
            <a:alphaModFix/>
          </a:blip>
          <a:srcRect/>
          <a:stretch/>
        </p:blipFill>
        <p:spPr>
          <a:xfrm>
            <a:off x="9816750" y="6082301"/>
            <a:ext cx="2014988" cy="482176"/>
          </a:xfrm>
          <a:prstGeom prst="rect">
            <a:avLst/>
          </a:prstGeom>
          <a:noFill/>
          <a:ln>
            <a:noFill/>
          </a:ln>
        </p:spPr>
      </p:pic>
      <p:pic>
        <p:nvPicPr>
          <p:cNvPr id="13" name="Picture 12" descr="A woman smiling for her headshot">
            <a:extLst>
              <a:ext uri="{FF2B5EF4-FFF2-40B4-BE49-F238E27FC236}">
                <a16:creationId xmlns:a16="http://schemas.microsoft.com/office/drawing/2014/main" id="{1000EA30-180E-4D1D-B6F1-A080680C94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6623" y="19093"/>
            <a:ext cx="2715242" cy="2353593"/>
          </a:xfrm>
          <a:prstGeom prst="rect">
            <a:avLst/>
          </a:prstGeom>
        </p:spPr>
      </p:pic>
    </p:spTree>
    <p:extLst>
      <p:ext uri="{BB962C8B-B14F-4D97-AF65-F5344CB8AC3E}">
        <p14:creationId xmlns:p14="http://schemas.microsoft.com/office/powerpoint/2010/main" val="15990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1166243" y="2640386"/>
            <a:ext cx="9854383" cy="2743200"/>
          </a:xfrm>
        </p:spPr>
        <p:txBody>
          <a:bodyPr>
            <a:normAutofit fontScale="90000"/>
          </a:bodyPr>
          <a:lstStyle/>
          <a:p>
            <a:r>
              <a:rPr lang="en-US" sz="4000" dirty="0">
                <a:latin typeface="Arial"/>
                <a:cs typeface="Arial"/>
              </a:rPr>
              <a:t>Next Month’s Webinar:</a:t>
            </a:r>
            <a:br>
              <a:rPr lang="en-US" sz="4000" dirty="0"/>
            </a:br>
            <a:br>
              <a:rPr lang="en-US" sz="4000" dirty="0"/>
            </a:br>
            <a:r>
              <a:rPr lang="en-US" sz="4000" dirty="0">
                <a:latin typeface="Arial"/>
                <a:cs typeface="Arial"/>
              </a:rPr>
              <a:t>June 11, 11 am – 12:30 pm CT</a:t>
            </a:r>
            <a:br>
              <a:rPr lang="en-US" sz="4000" dirty="0">
                <a:latin typeface="Arial"/>
                <a:cs typeface="Arial"/>
              </a:rPr>
            </a:br>
            <a:br>
              <a:rPr lang="en-US" sz="4000" dirty="0"/>
            </a:br>
            <a:r>
              <a:rPr lang="en-US" sz="4000" dirty="0"/>
              <a:t>In-the-Field/Surveillance</a:t>
            </a:r>
            <a:br>
              <a:rPr lang="en-US" sz="3000" dirty="0"/>
            </a:br>
            <a:endParaRPr lang="en-US" sz="3000" dirty="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yer with a group of people on it that talks about the ASCP RING Scholoarship  ">
            <a:extLst>
              <a:ext uri="{FF2B5EF4-FFF2-40B4-BE49-F238E27FC236}">
                <a16:creationId xmlns:a16="http://schemas.microsoft.com/office/drawing/2014/main" id="{A5F047A1-7C9D-5659-DB85-113DB171E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19" y="409168"/>
            <a:ext cx="4194350" cy="5431430"/>
          </a:xfrm>
          <a:prstGeom prst="rect">
            <a:avLst/>
          </a:prstGeom>
        </p:spPr>
      </p:pic>
      <p:sp>
        <p:nvSpPr>
          <p:cNvPr id="5" name="Title 4">
            <a:extLst>
              <a:ext uri="{FF2B5EF4-FFF2-40B4-BE49-F238E27FC236}">
                <a16:creationId xmlns:a16="http://schemas.microsoft.com/office/drawing/2014/main" id="{48D9A47E-6ECB-5E27-E185-9976AD21A855}"/>
              </a:ext>
            </a:extLst>
          </p:cNvPr>
          <p:cNvSpPr txBox="1">
            <a:spLocks noGrp="1"/>
          </p:cNvSpPr>
          <p:nvPr>
            <p:ph type="title" idx="4294967295"/>
          </p:nvPr>
        </p:nvSpPr>
        <p:spPr>
          <a:xfrm>
            <a:off x="5564555" y="166568"/>
            <a:ext cx="6338109" cy="65248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Ring Scholarship closes in </a:t>
            </a:r>
            <a:b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3600" b="1" i="1" u="sng" strike="noStrike" kern="1200" cap="none" spc="0" normalizeH="0" baseline="0" noProof="0" dirty="0">
                <a:ln>
                  <a:noFill/>
                </a:ln>
                <a:solidFill>
                  <a:srgbClr val="00A493"/>
                </a:solidFill>
                <a:effectLst/>
                <a:uLnTx/>
                <a:uFillTx/>
                <a:latin typeface="Arial" panose="020B0604020202020204" pitchFamily="34" charset="0"/>
                <a:ea typeface="+mj-ea"/>
                <a:cs typeface="Arial" panose="020B0604020202020204" pitchFamily="34" charset="0"/>
              </a:rPr>
              <a:t>two weeks</a:t>
            </a: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This scholarship is for students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interested in pursuing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laboratory science education.</a:t>
            </a:r>
            <a:b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b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800" b="1" i="1" u="sng" strike="noStrike" kern="1200" cap="none" spc="0" normalizeH="0" baseline="0" noProof="0" dirty="0">
                <a:ln>
                  <a:noFill/>
                </a:ln>
                <a:solidFill>
                  <a:srgbClr val="00A493"/>
                </a:solidFill>
                <a:effectLst/>
                <a:uLnTx/>
                <a:uFillTx/>
                <a:latin typeface="Helvetica"/>
                <a:ea typeface="+mn-ea"/>
                <a:cs typeface="Helvetica"/>
              </a:rPr>
              <a:t>Encourage</a:t>
            </a:r>
            <a:r>
              <a:rPr kumimoji="0" lang="en-US" sz="2800" b="1" i="1" u="none" strike="noStrike" kern="1200" cap="none" spc="0" normalizeH="0" baseline="0" noProof="0" dirty="0">
                <a:ln>
                  <a:noFill/>
                </a:ln>
                <a:solidFill>
                  <a:srgbClr val="00A493"/>
                </a:solidFill>
                <a:effectLst/>
                <a:uLnTx/>
                <a:uFillTx/>
                <a:latin typeface="Helvetica"/>
                <a:ea typeface="+mn-ea"/>
                <a:cs typeface="Helvetica"/>
              </a:rPr>
              <a:t> a student to APPLY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A493"/>
                </a:solidFill>
                <a:effectLst/>
                <a:uLnTx/>
                <a:uFillTx/>
                <a:latin typeface="Helvetica"/>
                <a:ea typeface="+mn-ea"/>
                <a:cs typeface="Helvetica"/>
              </a:rPr>
              <a:t>today and share widely within your NETWORK!</a:t>
            </a:r>
            <a:b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F51BABDC-9F31-9A80-8657-3D2261801F12}"/>
              </a:ext>
            </a:extLst>
          </p:cNvPr>
          <p:cNvSpPr txBox="1"/>
          <p:nvPr/>
        </p:nvSpPr>
        <p:spPr>
          <a:xfrm>
            <a:off x="5564555" y="5984630"/>
            <a:ext cx="4433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cs typeface="Arial"/>
              </a:rPr>
              <a:t>https://bit.ly/ASCPRingScholarship</a:t>
            </a:r>
            <a:endParaRPr lang="en-US" sz="2000" b="1">
              <a:solidFill>
                <a:schemeClr val="bg1"/>
              </a:solidFill>
              <a:latin typeface="Arial"/>
              <a:ea typeface="Calibri"/>
              <a:cs typeface="Arial"/>
            </a:endParaRPr>
          </a:p>
        </p:txBody>
      </p:sp>
      <p:pic>
        <p:nvPicPr>
          <p:cNvPr id="4" name="Picture 3" descr="A qr code with the ASCP logo&#10;">
            <a:extLst>
              <a:ext uri="{FF2B5EF4-FFF2-40B4-BE49-F238E27FC236}">
                <a16:creationId xmlns:a16="http://schemas.microsoft.com/office/drawing/2014/main" id="{3695D3AB-E003-CE5A-C2FC-AFD5AFEF7807}"/>
              </a:ext>
            </a:extLst>
          </p:cNvPr>
          <p:cNvPicPr>
            <a:picLocks noChangeAspect="1"/>
          </p:cNvPicPr>
          <p:nvPr/>
        </p:nvPicPr>
        <p:blipFill>
          <a:blip r:embed="rId3"/>
          <a:stretch>
            <a:fillRect/>
          </a:stretch>
        </p:blipFill>
        <p:spPr>
          <a:xfrm>
            <a:off x="3582010" y="4606804"/>
            <a:ext cx="1872517" cy="1786548"/>
          </a:xfrm>
          <a:prstGeom prst="rect">
            <a:avLst/>
          </a:prstGeom>
        </p:spPr>
      </p:pic>
    </p:spTree>
    <p:extLst>
      <p:ext uri="{BB962C8B-B14F-4D97-AF65-F5344CB8AC3E}">
        <p14:creationId xmlns:p14="http://schemas.microsoft.com/office/powerpoint/2010/main" val="30184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411842" y="3870512"/>
            <a:ext cx="9144000" cy="1937766"/>
          </a:xfrm>
        </p:spPr>
        <p:txBody>
          <a:bodyPr vert="horz" lIns="91440" tIns="45720" rIns="91440" bIns="45720" rtlCol="0" anchor="ctr">
            <a:noAutofit/>
          </a:bodyPr>
          <a:lstStyle/>
          <a:p>
            <a:r>
              <a:rPr lang="en-US" sz="4000" i="1" dirty="0">
                <a:latin typeface="Arial"/>
                <a:cs typeface="Calibri"/>
              </a:rPr>
              <a:t> At-the-Bench: Public Health Laboratories Feature</a:t>
            </a: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621230" cy="1200329"/>
          </a:xfrm>
          <a:prstGeom prst="rect">
            <a:avLst/>
          </a:prstGeom>
          <a:noFill/>
        </p:spPr>
        <p:txBody>
          <a:bodyPr wrap="none" lIns="91440" tIns="45720" rIns="91440" bIns="45720" rtlCol="0" anchor="t">
            <a:spAutoFit/>
          </a:bodyPr>
          <a:lstStyle/>
          <a:p>
            <a:r>
              <a:rPr lang="en-US" b="1">
                <a:solidFill>
                  <a:srgbClr val="00A493"/>
                </a:solidFill>
                <a:latin typeface="Arial"/>
                <a:cs typeface="Arial"/>
              </a:rPr>
              <a:t>More info at: </a:t>
            </a:r>
            <a:br>
              <a:rPr lang="en-US" b="1">
                <a:latin typeface="Arial"/>
              </a:rPr>
            </a:br>
            <a:r>
              <a:rPr lang="en-US" b="1">
                <a:solidFill>
                  <a:srgbClr val="00A493"/>
                </a:solidFill>
                <a:latin typeface="Arial"/>
                <a:cs typeface="Arial"/>
              </a:rPr>
              <a:t>supportcdconelab.org</a:t>
            </a:r>
            <a:br>
              <a:rPr lang="en-US" b="1">
                <a:latin typeface="Arial"/>
              </a:rPr>
            </a:br>
            <a:r>
              <a:rPr lang="en-US" b="1">
                <a:solidFill>
                  <a:srgbClr val="00A493"/>
                </a:solidFill>
                <a:latin typeface="Arial"/>
                <a:cs typeface="Arial"/>
              </a:rPr>
              <a:t>Or email us at:</a:t>
            </a:r>
          </a:p>
          <a:p>
            <a:r>
              <a:rPr lang="en-US" b="1">
                <a:solidFill>
                  <a:srgbClr val="00A493"/>
                </a:solidFill>
                <a:latin typeface="Arial"/>
                <a:cs typeface="Arial"/>
              </a:rPr>
              <a:t>grants@ascp.org</a:t>
            </a: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5415-C84F-0A61-A53F-BACD3F765CE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CE0A7A6-7D69-DE61-FB1C-0846345D316C}"/>
              </a:ext>
            </a:extLst>
          </p:cNvPr>
          <p:cNvSpPr txBox="1">
            <a:spLocks noGrp="1"/>
          </p:cNvSpPr>
          <p:nvPr>
            <p:ph type="title" idx="4294967295"/>
          </p:nvPr>
        </p:nvSpPr>
        <p:spPr>
          <a:xfrm>
            <a:off x="1382486" y="3877674"/>
            <a:ext cx="9427028" cy="2492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a:ea typeface="+mn-ea"/>
                <a:cs typeface="Arial"/>
              </a:rPr>
              <a:t>Christine Bean</a:t>
            </a:r>
            <a:br>
              <a:rPr kumimoji="0" lang="en-US" sz="4400" b="1" i="0" u="none" strike="noStrike" kern="1200" cap="none" spc="0" normalizeH="0" baseline="0" noProof="0" dirty="0">
                <a:ln>
                  <a:noFill/>
                </a:ln>
                <a:solidFill>
                  <a:prstClr val="white"/>
                </a:solidFill>
                <a:effectLst/>
                <a:uLnTx/>
                <a:uFillTx/>
                <a:latin typeface="Arial"/>
                <a:ea typeface="+mn-ea"/>
                <a:cs typeface="Arial"/>
              </a:rPr>
            </a:br>
            <a:r>
              <a:rPr kumimoji="0" lang="en-US" sz="3200" b="0" i="0" u="none" strike="noStrike" kern="1200" cap="none" spc="0" normalizeH="0" baseline="0" noProof="0" dirty="0">
                <a:ln>
                  <a:noFill/>
                </a:ln>
                <a:solidFill>
                  <a:schemeClr val="bg1"/>
                </a:solidFill>
                <a:effectLst/>
                <a:uLnTx/>
                <a:uFillTx/>
                <a:latin typeface="Arial"/>
                <a:ea typeface="+mn-ea"/>
                <a:cs typeface="Arial"/>
              </a:rPr>
              <a:t>PhD, MBA, MLS(ASCP)</a:t>
            </a:r>
            <a:br>
              <a:rPr kumimoji="0" lang="en-US" altLang="en-US" sz="3200" b="0" i="0" u="none" strike="noStrike" kern="1200" cap="none" spc="0" normalizeH="0" baseline="0" noProof="0" dirty="0">
                <a:ln>
                  <a:noFill/>
                </a:ln>
                <a:solidFill>
                  <a:schemeClr val="tx1"/>
                </a:solidFill>
                <a:effectLst/>
                <a:uLnTx/>
                <a:uFillTx/>
                <a:latin typeface="Arial"/>
                <a:ea typeface="Aptos" panose="020B0004020202020204" pitchFamily="34" charset="0"/>
                <a:cs typeface="Aptos" panose="020B0004020202020204" pitchFamily="34" charset="0"/>
              </a:rPr>
            </a:br>
            <a:r>
              <a:rPr kumimoji="0" lang="en-US" altLang="en-US" sz="2400" b="0" i="0" u="none" strike="noStrike" kern="1200" cap="none" spc="0" normalizeH="0" baseline="0" noProof="0" dirty="0">
                <a:ln>
                  <a:noFill/>
                </a:ln>
                <a:solidFill>
                  <a:schemeClr val="bg1"/>
                </a:solidFill>
                <a:effectLst/>
                <a:uLnTx/>
                <a:uFillTx/>
                <a:latin typeface="Arial"/>
                <a:ea typeface="Aptos" panose="020B0004020202020204" pitchFamily="34" charset="0"/>
                <a:cs typeface="Aptos" panose="020B0004020202020204" pitchFamily="34" charset="0"/>
              </a:rPr>
              <a:t>Association of Public Health Laboratories</a:t>
            </a:r>
            <a:br>
              <a:rPr kumimoji="0" lang="en-US" altLang="en-US" sz="2400" b="0" i="0" u="none" strike="noStrike" kern="1200" cap="none" spc="0" normalizeH="0" baseline="0" noProof="0" dirty="0">
                <a:ln>
                  <a:noFill/>
                </a:ln>
                <a:solidFill>
                  <a:schemeClr val="bg1"/>
                </a:solidFill>
                <a:effectLst/>
                <a:uLnTx/>
                <a:uFillTx/>
                <a:latin typeface="Arial"/>
                <a:ea typeface="Aptos" panose="020B0004020202020204" pitchFamily="34" charset="0"/>
                <a:cs typeface="Aptos" panose="020B0004020202020204" pitchFamily="34" charset="0"/>
              </a:rPr>
            </a:br>
            <a:r>
              <a:rPr kumimoji="0" lang="en-US" altLang="en-US" sz="2400" b="0" i="0" u="none" strike="noStrike" kern="1200" cap="none" spc="0" normalizeH="0" baseline="0" noProof="0" dirty="0">
                <a:ln>
                  <a:noFill/>
                </a:ln>
                <a:solidFill>
                  <a:schemeClr val="bg1"/>
                </a:solidFill>
                <a:effectLst/>
                <a:uLnTx/>
                <a:uFillTx/>
                <a:latin typeface="Arial"/>
                <a:ea typeface="Aptos" panose="020B0004020202020204" pitchFamily="34" charset="0"/>
                <a:cs typeface="Aptos" panose="020B0004020202020204" pitchFamily="34" charset="0"/>
              </a:rPr>
              <a:t>Chief Learning Officer</a:t>
            </a:r>
            <a:endParaRPr kumimoji="0" lang="en-US" altLang="en-US" sz="2400" b="0" i="0" u="none" strike="noStrike" kern="1200" cap="none" spc="0" normalizeH="0" baseline="0" noProof="0" dirty="0">
              <a:ln>
                <a:noFill/>
              </a:ln>
              <a:solidFill>
                <a:schemeClr val="bg1"/>
              </a:solidFill>
              <a:effectLst/>
              <a:highlight>
                <a:srgbClr val="00FF00"/>
              </a:highlight>
              <a:uLnTx/>
              <a:uFillTx/>
              <a:latin typeface="Arial"/>
              <a:ea typeface="Aptos" panose="020B0004020202020204" pitchFamily="34"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Rectangle 3">
            <a:extLst>
              <a:ext uri="{FF2B5EF4-FFF2-40B4-BE49-F238E27FC236}">
                <a16:creationId xmlns:a16="http://schemas.microsoft.com/office/drawing/2014/main" id="{0CF132D5-899F-DB15-537C-AEB79E82E440}"/>
              </a:ext>
              <a:ext uri="{C183D7F6-B498-43B3-948B-1728B52AA6E4}">
                <adec:decorative xmlns:adec="http://schemas.microsoft.com/office/drawing/2017/decorative" val="1"/>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A woman smiling in a room for a headshot photo">
            <a:extLst>
              <a:ext uri="{FF2B5EF4-FFF2-40B4-BE49-F238E27FC236}">
                <a16:creationId xmlns:a16="http://schemas.microsoft.com/office/drawing/2014/main" id="{134E56FC-CCDC-7195-E8B1-267FA34672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112" y="744978"/>
            <a:ext cx="4469775" cy="2979529"/>
          </a:xfrm>
          <a:prstGeom prst="rect">
            <a:avLst/>
          </a:prstGeom>
        </p:spPr>
      </p:pic>
    </p:spTree>
    <p:extLst>
      <p:ext uri="{BB962C8B-B14F-4D97-AF65-F5344CB8AC3E}">
        <p14:creationId xmlns:p14="http://schemas.microsoft.com/office/powerpoint/2010/main" val="383811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F5AB-B8E8-3887-6519-9EB0524C29B8}"/>
              </a:ext>
            </a:extLst>
          </p:cNvPr>
          <p:cNvSpPr>
            <a:spLocks noGrp="1"/>
          </p:cNvSpPr>
          <p:nvPr>
            <p:ph type="title"/>
          </p:nvPr>
        </p:nvSpPr>
        <p:spPr>
          <a:xfrm>
            <a:off x="838200" y="203129"/>
            <a:ext cx="7472889" cy="1167046"/>
          </a:xfrm>
        </p:spPr>
        <p:txBody>
          <a:bodyPr/>
          <a:lstStyle/>
          <a:p>
            <a:r>
              <a:rPr lang="en-US">
                <a:latin typeface="Arial"/>
                <a:cs typeface="Arial"/>
              </a:rPr>
              <a:t>ASCP is proud to support CDC OneLab</a:t>
            </a:r>
            <a:r>
              <a:rPr lang="en-US" baseline="30000">
                <a:latin typeface="Arial"/>
                <a:cs typeface="Arial"/>
              </a:rPr>
              <a:t>TM</a:t>
            </a:r>
            <a:endParaRPr lang="en-US" baseline="30000"/>
          </a:p>
        </p:txBody>
      </p:sp>
      <p:pic>
        <p:nvPicPr>
          <p:cNvPr id="5" name="Picture Placeholder 4" descr="A qr code with black squares">
            <a:extLst>
              <a:ext uri="{FF2B5EF4-FFF2-40B4-BE49-F238E27FC236}">
                <a16:creationId xmlns:a16="http://schemas.microsoft.com/office/drawing/2014/main" id="{0CCFE4E0-354A-1FC2-2DAD-ADDE75BB593B}"/>
              </a:ext>
            </a:extLst>
          </p:cNvPr>
          <p:cNvPicPr>
            <a:picLocks noGrp="1" noChangeAspect="1"/>
          </p:cNvPicPr>
          <p:nvPr>
            <p:ph type="pic" idx="10"/>
          </p:nvPr>
        </p:nvPicPr>
        <p:blipFill>
          <a:blip r:embed="rId2"/>
          <a:srcRect l="28" r="28"/>
          <a:stretch/>
        </p:blipFill>
        <p:spPr>
          <a:xfrm>
            <a:off x="7747210" y="2363087"/>
            <a:ext cx="2396770" cy="2307387"/>
          </a:xfrm>
        </p:spPr>
      </p:pic>
      <p:sp>
        <p:nvSpPr>
          <p:cNvPr id="6" name="Content Placeholder 4">
            <a:extLst>
              <a:ext uri="{FF2B5EF4-FFF2-40B4-BE49-F238E27FC236}">
                <a16:creationId xmlns:a16="http://schemas.microsoft.com/office/drawing/2014/main" id="{32F517F7-602F-C59A-6AA8-207C9BAD0A07}"/>
              </a:ext>
            </a:extLst>
          </p:cNvPr>
          <p:cNvSpPr txBox="1">
            <a:spLocks/>
          </p:cNvSpPr>
          <p:nvPr/>
        </p:nvSpPr>
        <p:spPr>
          <a:xfrm>
            <a:off x="1024653" y="1942995"/>
            <a:ext cx="6264730" cy="3129889"/>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b="1">
              <a:solidFill>
                <a:srgbClr val="00A493"/>
              </a:solidFill>
            </a:endParaRPr>
          </a:p>
          <a:p>
            <a:r>
              <a:rPr lang="en-US" sz="2000">
                <a:solidFill>
                  <a:schemeClr val="tx1"/>
                </a:solidFill>
                <a:latin typeface="Arial"/>
                <a:cs typeface="Arial"/>
              </a:rPr>
              <a:t>Learn more about the</a:t>
            </a:r>
            <a:r>
              <a:rPr lang="en-US" sz="2000" b="1">
                <a:solidFill>
                  <a:srgbClr val="25408F"/>
                </a:solidFill>
                <a:latin typeface="Arial"/>
                <a:cs typeface="Arial"/>
              </a:rPr>
              <a:t> CDC OneLab Initiative</a:t>
            </a:r>
          </a:p>
          <a:p>
            <a:r>
              <a:rPr lang="en-US" sz="2000">
                <a:solidFill>
                  <a:schemeClr val="tx1"/>
                </a:solidFill>
                <a:latin typeface="Arial"/>
                <a:cs typeface="Arial"/>
              </a:rPr>
              <a:t>Sign up for CDC’s free learning management system, </a:t>
            </a:r>
            <a:r>
              <a:rPr lang="en-US" sz="2000" b="1">
                <a:solidFill>
                  <a:srgbClr val="25408F"/>
                </a:solidFill>
                <a:latin typeface="Arial"/>
                <a:cs typeface="Arial"/>
              </a:rPr>
              <a:t>OneLab REACH™</a:t>
            </a:r>
            <a:endParaRPr lang="en-US" sz="2000">
              <a:solidFill>
                <a:srgbClr val="25408F"/>
              </a:solidFill>
            </a:endParaRPr>
          </a:p>
          <a:p>
            <a:r>
              <a:rPr lang="en-US" sz="2000">
                <a:solidFill>
                  <a:schemeClr val="tx1"/>
                </a:solidFill>
                <a:latin typeface="Arial"/>
                <a:cs typeface="Arial"/>
              </a:rPr>
              <a:t>Access </a:t>
            </a:r>
            <a:r>
              <a:rPr lang="en-US" sz="2000" b="1">
                <a:solidFill>
                  <a:srgbClr val="25408F"/>
                </a:solidFill>
                <a:latin typeface="Arial"/>
                <a:cs typeface="Arial"/>
              </a:rPr>
              <a:t>free ASCP lab training resources</a:t>
            </a:r>
            <a:endParaRPr lang="en-US" sz="2000" b="1">
              <a:solidFill>
                <a:srgbClr val="25408F"/>
              </a:solidFill>
            </a:endParaRPr>
          </a:p>
          <a:p>
            <a:r>
              <a:rPr lang="en-US" sz="2000">
                <a:solidFill>
                  <a:schemeClr val="tx1"/>
                </a:solidFill>
                <a:latin typeface="Arial"/>
                <a:cs typeface="Arial"/>
              </a:rPr>
              <a:t>Find out about </a:t>
            </a:r>
            <a:r>
              <a:rPr lang="en-US" sz="2000" b="1">
                <a:solidFill>
                  <a:srgbClr val="25408F"/>
                </a:solidFill>
                <a:latin typeface="Arial"/>
                <a:cs typeface="Arial"/>
              </a:rPr>
              <a:t>Workforce Events &amp; Scholarships</a:t>
            </a:r>
          </a:p>
          <a:p>
            <a:r>
              <a:rPr lang="en-US" sz="2000">
                <a:solidFill>
                  <a:schemeClr val="tx1"/>
                </a:solidFill>
                <a:latin typeface="Arial"/>
                <a:cs typeface="Arial"/>
              </a:rPr>
              <a:t>Catch-up on </a:t>
            </a:r>
            <a:r>
              <a:rPr lang="en-US" sz="2000" b="1" i="1">
                <a:solidFill>
                  <a:srgbClr val="25408F"/>
                </a:solidFill>
                <a:latin typeface="Arial"/>
                <a:cs typeface="Arial"/>
              </a:rPr>
              <a:t>Building Bridges</a:t>
            </a:r>
            <a:r>
              <a:rPr lang="en-US" sz="2000" b="1">
                <a:solidFill>
                  <a:srgbClr val="25408F"/>
                </a:solidFill>
                <a:latin typeface="Arial"/>
                <a:cs typeface="Arial"/>
              </a:rPr>
              <a:t> webinars </a:t>
            </a:r>
          </a:p>
          <a:p>
            <a:pPr marL="0" indent="0">
              <a:buNone/>
            </a:pPr>
            <a:endParaRPr lang="en-US" sz="1800" strike="sngStrike">
              <a:solidFill>
                <a:srgbClr val="0D0D0D"/>
              </a:solidFill>
              <a:latin typeface="Helvetica"/>
              <a:cs typeface="Helvetica"/>
            </a:endParaRPr>
          </a:p>
        </p:txBody>
      </p:sp>
    </p:spTree>
    <p:extLst>
      <p:ext uri="{BB962C8B-B14F-4D97-AF65-F5344CB8AC3E}">
        <p14:creationId xmlns:p14="http://schemas.microsoft.com/office/powerpoint/2010/main" val="25230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normAutofit/>
          </a:bodyPr>
          <a:lstStyle/>
          <a:p>
            <a:r>
              <a:rPr lang="en-US" sz="2800">
                <a:latin typeface="Arial"/>
                <a:cs typeface="Arial"/>
              </a:rPr>
              <a:t>Funding Statement</a:t>
            </a:r>
          </a:p>
        </p:txBody>
      </p:sp>
      <p:sp>
        <p:nvSpPr>
          <p:cNvPr id="7" name="TextBox 6">
            <a:extLst>
              <a:ext uri="{FF2B5EF4-FFF2-40B4-BE49-F238E27FC236}">
                <a16:creationId xmlns:a16="http://schemas.microsoft.com/office/drawing/2014/main" id="{32704131-5FAB-5FF4-1EAC-EC973C3F4AD9}"/>
              </a:ext>
            </a:extLst>
          </p:cNvPr>
          <p:cNvSpPr txBox="1"/>
          <p:nvPr/>
        </p:nvSpPr>
        <p:spPr>
          <a:xfrm>
            <a:off x="2154115" y="2066704"/>
            <a:ext cx="7886700" cy="3139321"/>
          </a:xfrm>
          <a:prstGeom prst="rect">
            <a:avLst/>
          </a:prstGeom>
          <a:noFill/>
        </p:spPr>
        <p:txBody>
          <a:bodyPr wrap="square" lIns="91440" tIns="45720" rIns="91440" bIns="45720" anchor="t">
            <a:spAutoFit/>
          </a:bodyPr>
          <a:lstStyle/>
          <a:p>
            <a:r>
              <a:rPr lang="en-US" sz="2200" i="1">
                <a:latin typeface="Arial"/>
                <a:cs typeface="Arial"/>
              </a:rPr>
              <a:t>This project is supported by Cooperative Agreement number CDC-RFA-OE22-2202 (CFDA No. 93.322), funded by the Centers for Disease Control and Prevention. Its contents are solely the responsibility of the American Society for Clinical Pathology and do not necessarily represent the official views of the Centers for Disease Control and Prevention or the Department of Health and Human Services. This project was 100% funded with federal funds to the American Society for Clinical Pathology (NU47OE000107).</a:t>
            </a: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normAutofit/>
          </a:bodyPr>
          <a:lstStyle/>
          <a:p>
            <a:r>
              <a:rPr lang="en-US" sz="2800">
                <a:latin typeface="Arial"/>
                <a:cs typeface="Arial"/>
              </a:rPr>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838200" y="1711325"/>
            <a:ext cx="5591175" cy="4444063"/>
          </a:xfrm>
        </p:spPr>
        <p:txBody>
          <a:bodyPr vert="horz" lIns="91440" tIns="45720" rIns="91440" bIns="45720" rtlCol="0" anchor="t">
            <a:noAutofit/>
          </a:bodyPr>
          <a:lstStyle/>
          <a:p>
            <a:pPr marL="342900" indent="-342900">
              <a:buFont typeface="+mj-lt"/>
              <a:buAutoNum type="arabicPeriod"/>
            </a:pPr>
            <a:r>
              <a:rPr lang="en-US" sz="2200" dirty="0">
                <a:latin typeface="Arial"/>
                <a:cs typeface="Arial"/>
              </a:rPr>
              <a:t>Introduction of Panelists</a:t>
            </a:r>
          </a:p>
          <a:p>
            <a:pPr lvl="1" indent="-342900">
              <a:buFont typeface="+mj-lt"/>
              <a:buAutoNum type="arabicPeriod"/>
            </a:pPr>
            <a:r>
              <a:rPr lang="en-US" sz="2200" dirty="0">
                <a:solidFill>
                  <a:schemeClr val="tx1"/>
                </a:solidFill>
                <a:latin typeface="Arial"/>
                <a:cs typeface="Arial"/>
              </a:rPr>
              <a:t>Anna Liddicoat</a:t>
            </a:r>
          </a:p>
          <a:p>
            <a:pPr lvl="1" indent="-342900">
              <a:buFont typeface="+mj-lt"/>
              <a:buAutoNum type="arabicPeriod"/>
            </a:pPr>
            <a:r>
              <a:rPr lang="en-US" sz="2200" dirty="0">
                <a:solidFill>
                  <a:schemeClr val="tx1"/>
                </a:solidFill>
                <a:latin typeface="Arial"/>
                <a:cs typeface="Arial"/>
              </a:rPr>
              <a:t>Susanne Crowe</a:t>
            </a:r>
          </a:p>
          <a:p>
            <a:pPr lvl="1" indent="-342900">
              <a:buAutoNum type="arabicPeriod"/>
            </a:pPr>
            <a:r>
              <a:rPr lang="en-US" sz="2200" dirty="0">
                <a:solidFill>
                  <a:schemeClr val="tx1"/>
                </a:solidFill>
                <a:latin typeface="Arial"/>
                <a:cs typeface="Arial"/>
              </a:rPr>
              <a:t>Christopher Benton</a:t>
            </a:r>
          </a:p>
          <a:p>
            <a:pPr lvl="1" indent="-342900">
              <a:buFont typeface="+mj-lt"/>
              <a:buAutoNum type="arabicPeriod"/>
            </a:pPr>
            <a:r>
              <a:rPr lang="en-US" sz="2200" dirty="0">
                <a:solidFill>
                  <a:schemeClr val="tx1"/>
                </a:solidFill>
                <a:latin typeface="Arial"/>
                <a:cs typeface="Arial"/>
              </a:rPr>
              <a:t>Meshel A. Lange</a:t>
            </a:r>
          </a:p>
          <a:p>
            <a:pPr marL="342900" indent="-342900">
              <a:buFont typeface="+mj-lt"/>
              <a:buAutoNum type="arabicPeriod"/>
            </a:pPr>
            <a:r>
              <a:rPr lang="en-US" sz="2200" dirty="0">
                <a:latin typeface="Arial"/>
                <a:cs typeface="Arial"/>
              </a:rPr>
              <a:t>Q &amp; A Session</a:t>
            </a:r>
          </a:p>
          <a:p>
            <a:pPr marL="342900" indent="-342900">
              <a:buFont typeface="+mj-lt"/>
              <a:buAutoNum type="arabicPeriod"/>
            </a:pPr>
            <a:r>
              <a:rPr lang="en-US" sz="2200" dirty="0">
                <a:latin typeface="Arial"/>
                <a:cs typeface="Arial"/>
              </a:rPr>
              <a:t>Session Wrap-Up</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algn="ctr"/>
            <a:endParaRPr lang="en-US" sz="2400">
              <a:solidFill>
                <a:srgbClr val="FFFFFF"/>
              </a:solidFill>
              <a:ea typeface="Calibri"/>
              <a:cs typeface="Arial"/>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Name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10387491" y="3405904"/>
            <a:ext cx="1950847" cy="584775"/>
          </a:xfrm>
          <a:prstGeom prst="rect">
            <a:avLst/>
          </a:prstGeom>
          <a:noFill/>
          <a:ln>
            <a:noFill/>
          </a:ln>
        </p:spPr>
        <p:txBody>
          <a:bodyPr wrap="square" rtlCol="0">
            <a:spAutoFit/>
          </a:bodyPr>
          <a:lstStyle/>
          <a:p>
            <a:r>
              <a:rPr lang="en-US" sz="1600" i="1">
                <a:solidFill>
                  <a:schemeClr val="bg1"/>
                </a:solidFill>
              </a:rPr>
              <a:t>Career advice quote</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830997"/>
          </a:xfrm>
          <a:prstGeom prst="rect">
            <a:avLst/>
          </a:prstGeom>
          <a:noFill/>
          <a:ln>
            <a:noFill/>
          </a:ln>
        </p:spPr>
        <p:txBody>
          <a:bodyPr wrap="square" rtlCol="0">
            <a:spAutoFit/>
          </a:bodyPr>
          <a:lstStyle/>
          <a:p>
            <a:r>
              <a:rPr lang="en-US" sz="1200" b="1">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a:solidFill>
                  <a:schemeClr val="tx1"/>
                </a:solidFill>
                <a:latin typeface="+mj-lt"/>
              </a:rPr>
              <a:t>Responsibility 1</a:t>
            </a:r>
          </a:p>
          <a:p>
            <a:pPr marL="285750" indent="-285750">
              <a:buClr>
                <a:srgbClr val="4696D2"/>
              </a:buClr>
              <a:buFont typeface="Arial" panose="020B0604020202020204" pitchFamily="34" charset="0"/>
              <a:buChar char="•"/>
            </a:pPr>
            <a:r>
              <a:rPr lang="en-US" sz="1200">
                <a:solidFill>
                  <a:schemeClr val="tx1"/>
                </a:solidFill>
                <a:latin typeface="+mj-lt"/>
              </a:rPr>
              <a:t>Responsibility 2</a:t>
            </a:r>
          </a:p>
          <a:p>
            <a:pPr marL="285750" indent="-285750">
              <a:buClr>
                <a:srgbClr val="4696D2"/>
              </a:buClr>
              <a:buFont typeface="Arial" panose="020B0604020202020204" pitchFamily="34" charset="0"/>
              <a:buChar char="•"/>
            </a:pPr>
            <a:r>
              <a:rPr lang="en-US" sz="1200">
                <a:solidFill>
                  <a:schemeClr val="tx1"/>
                </a:solidFill>
                <a:latin typeface="+mj-lt"/>
              </a:rPr>
              <a:t>Responsibility 3</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777873"/>
            <a:ext cx="4303143" cy="830997"/>
          </a:xfrm>
          <a:prstGeom prst="rect">
            <a:avLst/>
          </a:prstGeom>
          <a:noFill/>
          <a:ln>
            <a:noFill/>
          </a:ln>
        </p:spPr>
        <p:txBody>
          <a:bodyPr wrap="square" rtlCol="0">
            <a:spAutoFit/>
          </a:bodyPr>
          <a:lstStyle/>
          <a:p>
            <a:r>
              <a:rPr lang="en-US" sz="1200" b="1">
                <a:solidFill>
                  <a:srgbClr val="00A996"/>
                </a:solidFill>
                <a:latin typeface="+mj-lt"/>
              </a:rPr>
              <a:t>EDUCATION</a:t>
            </a:r>
          </a:p>
          <a:p>
            <a:r>
              <a:rPr lang="en-US" sz="1200">
                <a:solidFill>
                  <a:schemeClr val="tx1"/>
                </a:solidFill>
                <a:latin typeface="+mj-lt"/>
              </a:rPr>
              <a:t>Degree, Program University/College</a:t>
            </a:r>
          </a:p>
          <a:p>
            <a:r>
              <a:rPr lang="en-US" sz="1200">
                <a:solidFill>
                  <a:schemeClr val="tx1"/>
                </a:solidFill>
                <a:latin typeface="+mj-lt"/>
              </a:rPr>
              <a:t>Degree, Program University/College</a:t>
            </a:r>
          </a:p>
          <a:p>
            <a:r>
              <a:rPr lang="en-US" sz="1200">
                <a:solidFill>
                  <a:schemeClr val="tx1"/>
                </a:solidFill>
                <a:latin typeface="+mj-lt"/>
              </a:rPr>
              <a:t>Degree, Program University/College</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a:solidFill>
                  <a:schemeClr val="bg1"/>
                </a:solidFill>
              </a:rPr>
              <a:t>Credentials</a:t>
            </a:r>
          </a:p>
        </p:txBody>
      </p:sp>
      <p:grpSp>
        <p:nvGrpSpPr>
          <p:cNvPr id="26" name="Group 25" descr="Sample current positions">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a:solidFill>
                    <a:schemeClr val="bg1"/>
                  </a:solidFill>
                  <a:latin typeface="+mj-lt"/>
                </a:rPr>
                <a:t>Current position</a:t>
              </a:r>
            </a:p>
            <a:p>
              <a:r>
                <a:rPr lang="en-US" sz="1200">
                  <a:solidFill>
                    <a:schemeClr val="bg1"/>
                  </a:solidFill>
                  <a:latin typeface="+mj-lt"/>
                </a:rPr>
                <a:t>Team or Department,  Company</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Opportunity 1</a:t>
            </a:r>
          </a:p>
          <a:p>
            <a:pPr marL="285750" indent="-285750">
              <a:buClr>
                <a:srgbClr val="4696D2"/>
              </a:buClr>
              <a:buFont typeface="Arial" panose="020B0604020202020204" pitchFamily="34" charset="0"/>
              <a:buChar char="•"/>
            </a:pPr>
            <a:r>
              <a:rPr lang="en-US" sz="1200"/>
              <a:t>Opportunity 2</a:t>
            </a:r>
          </a:p>
          <a:p>
            <a:pPr marL="285750" indent="-285750">
              <a:buClr>
                <a:srgbClr val="4696D2"/>
              </a:buClr>
              <a:buFont typeface="Arial" panose="020B0604020202020204" pitchFamily="34" charset="0"/>
              <a:buChar char="•"/>
            </a:pPr>
            <a:r>
              <a:rPr lang="en-US" sz="1200"/>
              <a:t>Opportunity 3</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3217762"/>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Response 1</a:t>
            </a:r>
          </a:p>
          <a:p>
            <a:pPr marL="285750" indent="-285750">
              <a:buClr>
                <a:srgbClr val="4696D2"/>
              </a:buClr>
              <a:buFont typeface="Arial" panose="020B0604020202020204" pitchFamily="34" charset="0"/>
              <a:buChar char="•"/>
            </a:pPr>
            <a:r>
              <a:rPr lang="en-US" sz="1200"/>
              <a:t>Response 2</a:t>
            </a:r>
          </a:p>
          <a:p>
            <a:pPr marL="285750" indent="-285750">
              <a:buClr>
                <a:srgbClr val="4696D2"/>
              </a:buClr>
              <a:buFont typeface="Arial" panose="020B0604020202020204" pitchFamily="34" charset="0"/>
              <a:buChar char="•"/>
            </a:pPr>
            <a:r>
              <a:rPr lang="en-US" sz="1200"/>
              <a:t>Response 3</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Training/Career Opportunity 1</a:t>
            </a:r>
          </a:p>
          <a:p>
            <a:pPr marL="285750" indent="-285750">
              <a:buClr>
                <a:srgbClr val="4696D2"/>
              </a:buClr>
              <a:buFont typeface="Arial" panose="020B0604020202020204" pitchFamily="34" charset="0"/>
              <a:buChar char="•"/>
            </a:pPr>
            <a:r>
              <a:rPr lang="en-US" sz="1200"/>
              <a:t>Training /Career Opportunity 2</a:t>
            </a:r>
          </a:p>
          <a:p>
            <a:pPr marL="285750" indent="-285750">
              <a:buClr>
                <a:srgbClr val="4696D2"/>
              </a:buClr>
              <a:buFont typeface="Arial" panose="020B0604020202020204" pitchFamily="34" charset="0"/>
              <a:buChar char="•"/>
            </a:pPr>
            <a:r>
              <a:rPr lang="en-US" sz="1200"/>
              <a:t>Training /Career Opportunity 3</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t>Skill 1</a:t>
            </a:r>
          </a:p>
          <a:p>
            <a:pPr marL="285750" indent="-285750">
              <a:buClr>
                <a:srgbClr val="4696D2"/>
              </a:buClr>
              <a:buFont typeface="Arial" panose="020B0604020202020204" pitchFamily="34" charset="0"/>
              <a:buChar char="•"/>
            </a:pPr>
            <a:r>
              <a:rPr lang="en-US" sz="1200"/>
              <a:t>Skill 2</a:t>
            </a:r>
          </a:p>
          <a:p>
            <a:pPr marL="285750" indent="-285750">
              <a:buClr>
                <a:srgbClr val="4696D2"/>
              </a:buClr>
              <a:buFont typeface="Arial" panose="020B0604020202020204" pitchFamily="34" charset="0"/>
              <a:buChar char="•"/>
            </a:pPr>
            <a:r>
              <a:rPr lang="en-US" sz="1200"/>
              <a:t>Skill 3</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3">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0961" y="-17152"/>
            <a:ext cx="1726949" cy="1726949"/>
          </a:xfrm>
          <a:prstGeom prst="rect">
            <a:avLst/>
          </a:prstGeom>
        </p:spPr>
      </p:pic>
    </p:spTree>
    <p:extLst>
      <p:ext uri="{BB962C8B-B14F-4D97-AF65-F5344CB8AC3E}">
        <p14:creationId xmlns:p14="http://schemas.microsoft.com/office/powerpoint/2010/main" val="15115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women in lab coats looking at a computer">
            <a:extLst>
              <a:ext uri="{FF2B5EF4-FFF2-40B4-BE49-F238E27FC236}">
                <a16:creationId xmlns:a16="http://schemas.microsoft.com/office/drawing/2014/main" id="{CA7E4437-09AC-7A8B-5BEC-A77479EA705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7" name="Title 6">
            <a:extLst>
              <a:ext uri="{FF2B5EF4-FFF2-40B4-BE49-F238E27FC236}">
                <a16:creationId xmlns:a16="http://schemas.microsoft.com/office/drawing/2014/main" id="{B737F732-6FA9-A9CD-8BA1-E50AD70E4E0B}"/>
              </a:ext>
            </a:extLst>
          </p:cNvPr>
          <p:cNvSpPr txBox="1">
            <a:spLocks noGrp="1"/>
          </p:cNvSpPr>
          <p:nvPr>
            <p:ph type="title" idx="4294967295"/>
          </p:nvPr>
        </p:nvSpPr>
        <p:spPr>
          <a:xfrm>
            <a:off x="1074338" y="4247354"/>
            <a:ext cx="9797878"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a:ea typeface="+mn-ea"/>
                <a:cs typeface="Arial"/>
              </a:rPr>
              <a:t>Anna Liddicoat </a:t>
            </a:r>
            <a:br>
              <a:rPr kumimoji="0" lang="en-US" sz="4400" b="1" i="0" u="none" strike="noStrike" kern="1200" cap="none" spc="0" normalizeH="0" baseline="0" noProof="0" dirty="0">
                <a:ln>
                  <a:noFill/>
                </a:ln>
                <a:solidFill>
                  <a:prstClr val="white"/>
                </a:solidFill>
                <a:effectLst/>
                <a:uLnTx/>
                <a:uFillTx/>
                <a:latin typeface="Arial"/>
                <a:ea typeface="+mn-ea"/>
                <a:cs typeface="Arial"/>
              </a:rPr>
            </a:br>
            <a:r>
              <a:rPr kumimoji="0" lang="en-US" sz="3200" b="0" i="0" u="none" strike="noStrike" kern="1200" cap="none" spc="0" normalizeH="0" baseline="0" noProof="0" dirty="0">
                <a:ln>
                  <a:noFill/>
                </a:ln>
                <a:solidFill>
                  <a:prstClr val="white"/>
                </a:solidFill>
                <a:effectLst/>
                <a:uLnTx/>
                <a:uFillTx/>
                <a:latin typeface="Arial"/>
                <a:ea typeface="+mn-ea"/>
                <a:cs typeface="Arial"/>
              </a:rPr>
              <a:t>MPH, RBP (ABSA)</a:t>
            </a:r>
            <a:br>
              <a:rPr kumimoji="0" lang="en-US" b="0"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Biosecurity/Biosafety Officer, Department of Public Health</a:t>
            </a:r>
            <a:br>
              <a:rPr kumimoji="0" lang="en-US" sz="2400" b="0"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NC State Laboratory of Public Health </a:t>
            </a:r>
          </a:p>
        </p:txBody>
      </p:sp>
      <p:pic>
        <p:nvPicPr>
          <p:cNvPr id="2" name="Picture 1" descr="A family posing for a photo">
            <a:extLst>
              <a:ext uri="{FF2B5EF4-FFF2-40B4-BE49-F238E27FC236}">
                <a16:creationId xmlns:a16="http://schemas.microsoft.com/office/drawing/2014/main" id="{7C0B5DD0-7FDF-1B71-92E5-D3BBDC816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435" y="821332"/>
            <a:ext cx="2550670" cy="3400893"/>
          </a:xfrm>
          <a:prstGeom prst="rect">
            <a:avLst/>
          </a:prstGeom>
        </p:spPr>
      </p:pic>
    </p:spTree>
    <p:extLst>
      <p:ext uri="{BB962C8B-B14F-4D97-AF65-F5344CB8AC3E}">
        <p14:creationId xmlns:p14="http://schemas.microsoft.com/office/powerpoint/2010/main" val="55208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Anna Liddicoat</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96110" y="3917584"/>
            <a:ext cx="1950847" cy="2062103"/>
          </a:xfrm>
          <a:prstGeom prst="rect">
            <a:avLst/>
          </a:prstGeom>
          <a:noFill/>
          <a:ln>
            <a:noFill/>
          </a:ln>
        </p:spPr>
        <p:txBody>
          <a:bodyPr wrap="square" rtlCol="0">
            <a:spAutoFit/>
          </a:bodyPr>
          <a:lstStyle/>
          <a:p>
            <a:r>
              <a:rPr lang="en-US" sz="1600" i="1" dirty="0">
                <a:solidFill>
                  <a:schemeClr val="bg1"/>
                </a:solidFill>
              </a:rPr>
              <a:t>It’s okay to say no to something if you don’t have the bandwidth, don’t say no to an opportunity though just because you’re scared”</a:t>
            </a:r>
          </a:p>
        </p:txBody>
      </p:sp>
      <p:sp>
        <p:nvSpPr>
          <p:cNvPr id="10" name="TextBox 9">
            <a:extLst>
              <a:ext uri="{FF2B5EF4-FFF2-40B4-BE49-F238E27FC236}">
                <a16:creationId xmlns:a16="http://schemas.microsoft.com/office/drawing/2014/main" id="{F931428C-64DD-E657-8543-9476B40CAB09}"/>
              </a:ext>
            </a:extLst>
          </p:cNvPr>
          <p:cNvSpPr txBox="1"/>
          <p:nvPr/>
        </p:nvSpPr>
        <p:spPr>
          <a:xfrm>
            <a:off x="109728" y="5539503"/>
            <a:ext cx="4137779" cy="1200329"/>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Managing NCSLPH’s Biosafety &amp; Biosecurity Program</a:t>
            </a:r>
          </a:p>
          <a:p>
            <a:pPr marL="285750" indent="-285750">
              <a:buClr>
                <a:srgbClr val="4696D2"/>
              </a:buClr>
              <a:buFont typeface="Arial" panose="020B0604020202020204" pitchFamily="34" charset="0"/>
              <a:buChar char="•"/>
            </a:pPr>
            <a:r>
              <a:rPr lang="en-US" sz="1200" dirty="0">
                <a:solidFill>
                  <a:schemeClr val="tx1"/>
                </a:solidFill>
                <a:latin typeface="+mj-lt"/>
              </a:rPr>
              <a:t>Serve as RO for internal Federal Select Agent Program</a:t>
            </a:r>
          </a:p>
          <a:p>
            <a:pPr marL="285750" indent="-285750">
              <a:buClr>
                <a:srgbClr val="4696D2"/>
              </a:buClr>
              <a:buFont typeface="Arial" panose="020B0604020202020204" pitchFamily="34" charset="0"/>
              <a:buChar char="•"/>
            </a:pPr>
            <a:r>
              <a:rPr lang="en-US" sz="1200" dirty="0">
                <a:solidFill>
                  <a:schemeClr val="tx1"/>
                </a:solidFill>
                <a:latin typeface="+mj-lt"/>
              </a:rPr>
              <a:t>Safety team lead: Oversee Chem Hygiene Officer, and Occupational Health Coordinator </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777873"/>
            <a:ext cx="4303143" cy="830997"/>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BS, Biology, George Mason University</a:t>
            </a:r>
          </a:p>
          <a:p>
            <a:r>
              <a:rPr lang="en-US" sz="1200" dirty="0">
                <a:solidFill>
                  <a:schemeClr val="tx1"/>
                </a:solidFill>
                <a:latin typeface="+mj-lt"/>
              </a:rPr>
              <a:t>MPH, Env &amp; Occ Health, Biosecurity &amp; Disaster Preparedness, Saint Louis University </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dirty="0">
                <a:solidFill>
                  <a:schemeClr val="bg1"/>
                </a:solidFill>
              </a:rPr>
              <a:t>BS, MPH, RBP(ABSA)</a:t>
            </a:r>
          </a:p>
        </p:txBody>
      </p:sp>
      <p:grpSp>
        <p:nvGrpSpPr>
          <p:cNvPr id="26" name="Group 25" descr="work history timeline">
            <a:extLst>
              <a:ext uri="{FF2B5EF4-FFF2-40B4-BE49-F238E27FC236}">
                <a16:creationId xmlns:a16="http://schemas.microsoft.com/office/drawing/2014/main" id="{6C0C79BE-01EE-BEAF-B593-0CB649D3DF78}"/>
              </a:ext>
            </a:extLst>
          </p:cNvPr>
          <p:cNvGrpSpPr/>
          <p:nvPr/>
        </p:nvGrpSpPr>
        <p:grpSpPr>
          <a:xfrm>
            <a:off x="-22829" y="2734889"/>
            <a:ext cx="4380638" cy="2695558"/>
            <a:chOff x="423355" y="2510601"/>
            <a:chExt cx="4380638"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316331" y="2576096"/>
              <a:ext cx="3487662" cy="568332"/>
            </a:xfrm>
            <a:prstGeom prst="rect">
              <a:avLst/>
            </a:prstGeom>
            <a:noFill/>
            <a:ln>
              <a:noFill/>
            </a:ln>
          </p:spPr>
          <p:txBody>
            <a:bodyPr wrap="square" rtlCol="0">
              <a:spAutoFit/>
            </a:bodyPr>
            <a:lstStyle/>
            <a:p>
              <a:r>
                <a:rPr lang="en-US" sz="1200" b="1" dirty="0">
                  <a:solidFill>
                    <a:schemeClr val="bg1"/>
                  </a:solidFill>
                  <a:latin typeface="+mj-lt"/>
                </a:rPr>
                <a:t>Biosafety/Biosecurity Officer (BSO), Responsible Official (RO)</a:t>
              </a:r>
            </a:p>
            <a:p>
              <a:r>
                <a:rPr lang="en-US" sz="1200" dirty="0">
                  <a:solidFill>
                    <a:schemeClr val="bg1"/>
                  </a:solidFill>
                  <a:latin typeface="+mj-lt"/>
                </a:rPr>
                <a:t>NC State Laboratory of Public Health (NCSLPH)</a:t>
              </a:r>
            </a:p>
          </p:txBody>
        </p:sp>
        <p:sp>
          <p:nvSpPr>
            <p:cNvPr id="8" name="TextBox 7">
              <a:extLst>
                <a:ext uri="{FF2B5EF4-FFF2-40B4-BE49-F238E27FC236}">
                  <a16:creationId xmlns:a16="http://schemas.microsoft.com/office/drawing/2014/main" id="{4F9B1A0C-0D9C-3E50-4C31-49A6FCBB7CEA}"/>
                </a:ext>
              </a:extLst>
            </p:cNvPr>
            <p:cNvSpPr txBox="1"/>
            <p:nvPr/>
          </p:nvSpPr>
          <p:spPr>
            <a:xfrm>
              <a:off x="1316947" y="3646622"/>
              <a:ext cx="3229077" cy="568332"/>
            </a:xfrm>
            <a:prstGeom prst="rect">
              <a:avLst/>
            </a:prstGeom>
            <a:noFill/>
            <a:ln>
              <a:noFill/>
            </a:ln>
          </p:spPr>
          <p:txBody>
            <a:bodyPr wrap="square" rtlCol="0">
              <a:spAutoFit/>
            </a:bodyPr>
            <a:lstStyle/>
            <a:p>
              <a:r>
                <a:rPr lang="en-US" sz="1200" b="1" dirty="0">
                  <a:solidFill>
                    <a:schemeClr val="bg1"/>
                  </a:solidFill>
                  <a:latin typeface="+mj-lt"/>
                </a:rPr>
                <a:t>Industrial Hygienist</a:t>
              </a:r>
            </a:p>
            <a:p>
              <a:r>
                <a:rPr lang="en-US" sz="1200" dirty="0">
                  <a:solidFill>
                    <a:schemeClr val="bg1"/>
                  </a:solidFill>
                  <a:latin typeface="+mj-lt"/>
                </a:rPr>
                <a:t>NYC Department of Environmental Protection</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294117" y="4226423"/>
              <a:ext cx="3273693" cy="568332"/>
            </a:xfrm>
            <a:prstGeom prst="rect">
              <a:avLst/>
            </a:prstGeom>
            <a:noFill/>
            <a:ln>
              <a:noFill/>
            </a:ln>
          </p:spPr>
          <p:txBody>
            <a:bodyPr wrap="square" rtlCol="0">
              <a:spAutoFit/>
            </a:bodyPr>
            <a:lstStyle/>
            <a:p>
              <a:r>
                <a:rPr lang="en-US" sz="1200" b="1" dirty="0">
                  <a:solidFill>
                    <a:schemeClr val="bg1"/>
                  </a:solidFill>
                  <a:latin typeface="+mj-lt"/>
                </a:rPr>
                <a:t>Scientific Assistant</a:t>
              </a:r>
            </a:p>
            <a:p>
              <a:r>
                <a:rPr lang="en-US" sz="1200" dirty="0" err="1">
                  <a:solidFill>
                    <a:schemeClr val="bg1"/>
                  </a:solidFill>
                  <a:latin typeface="+mj-lt"/>
                </a:rPr>
                <a:t>Verto</a:t>
              </a:r>
              <a:r>
                <a:rPr lang="en-US" sz="1200" dirty="0">
                  <a:solidFill>
                    <a:schemeClr val="bg1"/>
                  </a:solidFill>
                  <a:latin typeface="+mj-lt"/>
                </a:rPr>
                <a:t> Solutions/Flavors &amp; Extracts Manufacturers Association</a:t>
              </a:r>
            </a:p>
          </p:txBody>
        </p:sp>
        <p:sp>
          <p:nvSpPr>
            <p:cNvPr id="14" name="TextBox 13">
              <a:extLst>
                <a:ext uri="{FF2B5EF4-FFF2-40B4-BE49-F238E27FC236}">
                  <a16:creationId xmlns:a16="http://schemas.microsoft.com/office/drawing/2014/main" id="{6D373975-B778-9CB9-0ACF-6C3036FD16EE}"/>
                </a:ext>
              </a:extLst>
            </p:cNvPr>
            <p:cNvSpPr txBox="1"/>
            <p:nvPr/>
          </p:nvSpPr>
          <p:spPr>
            <a:xfrm>
              <a:off x="550994" y="2593233"/>
              <a:ext cx="852784" cy="461665"/>
            </a:xfrm>
            <a:prstGeom prst="rect">
              <a:avLst/>
            </a:prstGeom>
            <a:noFill/>
            <a:ln>
              <a:noFill/>
            </a:ln>
          </p:spPr>
          <p:txBody>
            <a:bodyPr wrap="square" rtlCol="0">
              <a:spAutoFit/>
            </a:bodyPr>
            <a:lstStyle/>
            <a:p>
              <a:r>
                <a:rPr lang="en-US" sz="1200" b="1" dirty="0">
                  <a:solidFill>
                    <a:schemeClr val="bg1"/>
                  </a:solidFill>
                  <a:latin typeface="+mj-lt"/>
                </a:rPr>
                <a:t>2020-Present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575660" y="3688071"/>
              <a:ext cx="718457" cy="461665"/>
            </a:xfrm>
            <a:prstGeom prst="rect">
              <a:avLst/>
            </a:prstGeom>
            <a:noFill/>
            <a:ln>
              <a:noFill/>
            </a:ln>
          </p:spPr>
          <p:txBody>
            <a:bodyPr wrap="square" rtlCol="0">
              <a:spAutoFit/>
            </a:bodyPr>
            <a:lstStyle/>
            <a:p>
              <a:r>
                <a:rPr lang="en-US" sz="1200" b="1" dirty="0">
                  <a:solidFill>
                    <a:schemeClr val="bg1"/>
                  </a:solidFill>
                  <a:latin typeface="+mj-lt"/>
                </a:rPr>
                <a:t>2013-2016</a:t>
              </a:r>
            </a:p>
          </p:txBody>
        </p:sp>
        <p:sp>
          <p:nvSpPr>
            <p:cNvPr id="20" name="TextBox 19">
              <a:extLst>
                <a:ext uri="{FF2B5EF4-FFF2-40B4-BE49-F238E27FC236}">
                  <a16:creationId xmlns:a16="http://schemas.microsoft.com/office/drawing/2014/main" id="{B1056D62-1579-EA2C-1503-02B33F664ABA}"/>
                </a:ext>
              </a:extLst>
            </p:cNvPr>
            <p:cNvSpPr txBox="1"/>
            <p:nvPr/>
          </p:nvSpPr>
          <p:spPr>
            <a:xfrm>
              <a:off x="582609" y="4243269"/>
              <a:ext cx="718457" cy="461665"/>
            </a:xfrm>
            <a:prstGeom prst="rect">
              <a:avLst/>
            </a:prstGeom>
            <a:noFill/>
            <a:ln>
              <a:noFill/>
            </a:ln>
          </p:spPr>
          <p:txBody>
            <a:bodyPr wrap="square" rtlCol="0">
              <a:spAutoFit/>
            </a:bodyPr>
            <a:lstStyle/>
            <a:p>
              <a:r>
                <a:rPr lang="en-US" sz="1200" b="1" dirty="0">
                  <a:solidFill>
                    <a:schemeClr val="bg1"/>
                  </a:solidFill>
                  <a:latin typeface="+mj-lt"/>
                </a:rPr>
                <a:t>2007-2011</a:t>
              </a:r>
            </a:p>
          </p:txBody>
        </p:sp>
        <p:sp>
          <p:nvSpPr>
            <p:cNvPr id="6" name="TextBox 5">
              <a:extLst>
                <a:ext uri="{FF2B5EF4-FFF2-40B4-BE49-F238E27FC236}">
                  <a16:creationId xmlns:a16="http://schemas.microsoft.com/office/drawing/2014/main" id="{5C0B6D20-F74A-82BF-5B91-EC18B778C01A}"/>
                </a:ext>
              </a:extLst>
            </p:cNvPr>
            <p:cNvSpPr txBox="1"/>
            <p:nvPr/>
          </p:nvSpPr>
          <p:spPr>
            <a:xfrm>
              <a:off x="1331551" y="3109934"/>
              <a:ext cx="3204157" cy="568332"/>
            </a:xfrm>
            <a:prstGeom prst="rect">
              <a:avLst/>
            </a:prstGeom>
            <a:noFill/>
            <a:ln>
              <a:noFill/>
            </a:ln>
          </p:spPr>
          <p:txBody>
            <a:bodyPr wrap="square" rtlCol="0">
              <a:spAutoFit/>
            </a:bodyPr>
            <a:lstStyle/>
            <a:p>
              <a:r>
                <a:rPr lang="en-US" sz="1200" b="1" dirty="0">
                  <a:solidFill>
                    <a:schemeClr val="bg1"/>
                  </a:solidFill>
                  <a:latin typeface="+mj-lt"/>
                </a:rPr>
                <a:t>Chief of Health and Safety/BSO/Alternate RO</a:t>
              </a:r>
            </a:p>
            <a:p>
              <a:r>
                <a:rPr lang="en-US" sz="1200" dirty="0">
                  <a:solidFill>
                    <a:schemeClr val="bg1"/>
                  </a:solidFill>
                  <a:latin typeface="+mj-lt"/>
                </a:rPr>
                <a:t>NYC Public Health Laboratory</a:t>
              </a:r>
            </a:p>
          </p:txBody>
        </p:sp>
        <p:sp>
          <p:nvSpPr>
            <p:cNvPr id="9" name="TextBox 8">
              <a:extLst>
                <a:ext uri="{FF2B5EF4-FFF2-40B4-BE49-F238E27FC236}">
                  <a16:creationId xmlns:a16="http://schemas.microsoft.com/office/drawing/2014/main" id="{33A2279F-0F7F-3520-487F-D5EA2828B537}"/>
                </a:ext>
              </a:extLst>
            </p:cNvPr>
            <p:cNvSpPr txBox="1"/>
            <p:nvPr/>
          </p:nvSpPr>
          <p:spPr>
            <a:xfrm>
              <a:off x="581057" y="3144429"/>
              <a:ext cx="718457" cy="461665"/>
            </a:xfrm>
            <a:prstGeom prst="rect">
              <a:avLst/>
            </a:prstGeom>
            <a:noFill/>
            <a:ln>
              <a:noFill/>
            </a:ln>
          </p:spPr>
          <p:txBody>
            <a:bodyPr wrap="square" rtlCol="0">
              <a:spAutoFit/>
            </a:bodyPr>
            <a:lstStyle/>
            <a:p>
              <a:r>
                <a:rPr lang="en-US" sz="1200" b="1" dirty="0">
                  <a:solidFill>
                    <a:schemeClr val="bg1"/>
                  </a:solidFill>
                  <a:latin typeface="+mj-lt"/>
                </a:rPr>
                <a:t>2016-2019</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6047" y="1651891"/>
            <a:ext cx="2761397"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UN General Assembly Sweeps with NYC FBI Weapons of Mass Destruction Coordinator</a:t>
            </a:r>
          </a:p>
          <a:p>
            <a:pPr marL="285750" indent="-285750">
              <a:buClr>
                <a:srgbClr val="4696D2"/>
              </a:buClr>
              <a:buFont typeface="Arial" panose="020B0604020202020204" pitchFamily="34" charset="0"/>
              <a:buChar char="•"/>
            </a:pPr>
            <a:r>
              <a:rPr lang="en-US" sz="1200" dirty="0"/>
              <a:t>Sentinel Lab Brucella Exposures</a:t>
            </a:r>
          </a:p>
          <a:p>
            <a:pPr marL="285750" indent="-285750">
              <a:buClr>
                <a:srgbClr val="4696D2"/>
              </a:buClr>
              <a:buFont typeface="Arial" panose="020B0604020202020204" pitchFamily="34" charset="0"/>
              <a:buChar char="•"/>
            </a:pPr>
            <a:r>
              <a:rPr lang="en-US" sz="1200" dirty="0"/>
              <a:t>Awarded 2024 APHL Leadership award in Biosafety/Biosecurity</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1775" y="3011075"/>
            <a:ext cx="2878036"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Participate on Association of Public Health Laboratories  Biosafety Biosecurity Committee</a:t>
            </a:r>
          </a:p>
          <a:p>
            <a:pPr marL="285750" indent="-285750">
              <a:buClr>
                <a:srgbClr val="4696D2"/>
              </a:buClr>
              <a:buFont typeface="Arial" panose="020B0604020202020204" pitchFamily="34" charset="0"/>
              <a:buChar char="•"/>
            </a:pPr>
            <a:r>
              <a:rPr lang="en-US" sz="1200" dirty="0"/>
              <a:t>Outreach to Sentinel Labs in NC</a:t>
            </a:r>
          </a:p>
          <a:p>
            <a:pPr marL="285750" indent="-285750">
              <a:buClr>
                <a:srgbClr val="4696D2"/>
              </a:buClr>
              <a:buFont typeface="Arial" panose="020B0604020202020204" pitchFamily="34" charset="0"/>
              <a:buChar char="•"/>
            </a:pPr>
            <a:r>
              <a:rPr lang="en-US" sz="1200" dirty="0"/>
              <a:t>Saying yes to things like this!!</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1775" y="4355799"/>
            <a:ext cx="3356935"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4"/>
              </a:rPr>
              <a:t>ABSA Professional Development</a:t>
            </a:r>
            <a:endParaRPr lang="en-US" sz="1200" dirty="0"/>
          </a:p>
          <a:p>
            <a:pPr marL="285750" indent="-285750">
              <a:buClr>
                <a:srgbClr val="4696D2"/>
              </a:buClr>
              <a:buFont typeface="Arial" panose="020B0604020202020204" pitchFamily="34" charset="0"/>
              <a:buChar char="•"/>
            </a:pPr>
            <a:r>
              <a:rPr lang="en-US" sz="1200" dirty="0">
                <a:hlinkClick r:id="rId5"/>
              </a:rPr>
              <a:t>APHL Biosafety and Biosecurity Resources</a:t>
            </a:r>
            <a:endParaRPr lang="en-US" sz="1200" dirty="0"/>
          </a:p>
          <a:p>
            <a:pPr marL="285750" indent="-285750">
              <a:buClr>
                <a:srgbClr val="4696D2"/>
              </a:buClr>
              <a:buFont typeface="Arial" panose="020B0604020202020204" pitchFamily="34" charset="0"/>
              <a:buChar char="•"/>
            </a:pPr>
            <a:r>
              <a:rPr lang="en-US" sz="1200" dirty="0">
                <a:hlinkClick r:id="rId6"/>
              </a:rPr>
              <a:t>Eagleson Institute </a:t>
            </a:r>
            <a:endParaRPr lang="en-US" sz="11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287630" y="5574469"/>
            <a:ext cx="2722629" cy="1015663"/>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Listening</a:t>
            </a:r>
          </a:p>
          <a:p>
            <a:pPr marL="285750" indent="-285750">
              <a:buClr>
                <a:srgbClr val="4696D2"/>
              </a:buClr>
              <a:buFont typeface="Arial" panose="020B0604020202020204" pitchFamily="34" charset="0"/>
              <a:buChar char="•"/>
            </a:pPr>
            <a:r>
              <a:rPr lang="en-US" sz="1200" dirty="0"/>
              <a:t>Problem solving</a:t>
            </a:r>
          </a:p>
          <a:p>
            <a:pPr marL="285750" indent="-285750">
              <a:buClr>
                <a:srgbClr val="4696D2"/>
              </a:buClr>
              <a:buFont typeface="Arial" panose="020B0604020202020204" pitchFamily="34" charset="0"/>
              <a:buChar char="•"/>
            </a:pPr>
            <a:r>
              <a:rPr lang="en-US" sz="1200" dirty="0"/>
              <a:t>Convincing lab technicians I am your friend and collaborator – not your policer!</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7">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0961" y="-17152"/>
            <a:ext cx="1726949" cy="1726949"/>
          </a:xfrm>
          <a:prstGeom prst="rect">
            <a:avLst/>
          </a:prstGeom>
        </p:spPr>
      </p:pic>
      <p:pic>
        <p:nvPicPr>
          <p:cNvPr id="13" name="Picture 12" descr="A family posing for a photo">
            <a:extLst>
              <a:ext uri="{FF2B5EF4-FFF2-40B4-BE49-F238E27FC236}">
                <a16:creationId xmlns:a16="http://schemas.microsoft.com/office/drawing/2014/main" id="{E67660B4-7FC9-4E9B-F81A-19CB087F0B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9952" y="107654"/>
            <a:ext cx="2045785" cy="2727713"/>
          </a:xfrm>
          <a:prstGeom prst="rect">
            <a:avLst/>
          </a:prstGeom>
        </p:spPr>
      </p:pic>
    </p:spTree>
    <p:custDataLst>
      <p:tags r:id="rId1"/>
    </p:custDataLst>
    <p:extLst>
      <p:ext uri="{BB962C8B-B14F-4D97-AF65-F5344CB8AC3E}">
        <p14:creationId xmlns:p14="http://schemas.microsoft.com/office/powerpoint/2010/main" val="157033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38CC7CAA-BEC4-82B8-B81B-E292A2D7CC01}"/>
              </a:ext>
            </a:extLst>
          </p:cNvPr>
          <p:cNvSpPr txBox="1">
            <a:spLocks noGrp="1"/>
          </p:cNvSpPr>
          <p:nvPr>
            <p:ph type="title" idx="4294967295"/>
          </p:nvPr>
        </p:nvSpPr>
        <p:spPr>
          <a:xfrm>
            <a:off x="319157" y="4124985"/>
            <a:ext cx="11553686"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a:ea typeface="+mn-ea"/>
                <a:cs typeface="Arial"/>
              </a:rPr>
              <a:t>Susanne Crowe</a:t>
            </a:r>
            <a:br>
              <a:rPr kumimoji="0" lang="en-US" sz="4400" b="1" i="0" u="none" strike="noStrike" kern="1200" cap="none" spc="0" normalizeH="0" baseline="0" noProof="0" dirty="0">
                <a:ln>
                  <a:noFill/>
                </a:ln>
                <a:solidFill>
                  <a:schemeClr val="bg1"/>
                </a:solidFill>
                <a:effectLst/>
                <a:uLnTx/>
                <a:uFillTx/>
                <a:latin typeface="Arial"/>
                <a:ea typeface="+mn-ea"/>
                <a:cs typeface="Arial"/>
              </a:rPr>
            </a:br>
            <a:r>
              <a:rPr kumimoji="0" lang="en-US" sz="32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DrPH, MHA, HCLD(ABB) </a:t>
            </a:r>
            <a:br>
              <a:rPr kumimoji="0" lang="en-US" sz="32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br>
            <a:r>
              <a:rPr kumimoji="0" lang="en-US" sz="2400" b="0" i="0" u="none" strike="noStrike" kern="1200" cap="none" spc="0" normalizeH="0" baseline="0" noProof="0" dirty="0">
                <a:ln>
                  <a:noFill/>
                </a:ln>
                <a:solidFill>
                  <a:schemeClr val="bg1"/>
                </a:solidFill>
                <a:effectLst/>
                <a:uLnTx/>
                <a:uFillTx/>
                <a:latin typeface="Arial"/>
                <a:ea typeface="+mn-ea"/>
                <a:cs typeface="Arial"/>
              </a:rPr>
              <a:t>Assistant Bureau Chief &amp; Jacksonville Laboratory Director </a:t>
            </a:r>
            <a:br>
              <a:rPr kumimoji="0" lang="en-US" sz="2400" b="0" i="0" u="none" strike="noStrike" kern="1200" cap="none" spc="0" normalizeH="0" baseline="0" noProof="0" dirty="0">
                <a:ln>
                  <a:noFill/>
                </a:ln>
                <a:solidFill>
                  <a:schemeClr val="bg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Florida Department of Health </a:t>
            </a:r>
          </a:p>
        </p:txBody>
      </p:sp>
      <p:pic>
        <p:nvPicPr>
          <p:cNvPr id="2" name="Picture 1" descr="A woman taking a headshot photo">
            <a:extLst>
              <a:ext uri="{FF2B5EF4-FFF2-40B4-BE49-F238E27FC236}">
                <a16:creationId xmlns:a16="http://schemas.microsoft.com/office/drawing/2014/main" id="{C2795CD2-8C5D-570F-D521-88904552E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428" y="908458"/>
            <a:ext cx="2573222" cy="3216527"/>
          </a:xfrm>
          <a:prstGeom prst="rect">
            <a:avLst/>
          </a:prstGeom>
        </p:spPr>
      </p:pic>
    </p:spTree>
    <p:extLst>
      <p:ext uri="{BB962C8B-B14F-4D97-AF65-F5344CB8AC3E}">
        <p14:creationId xmlns:p14="http://schemas.microsoft.com/office/powerpoint/2010/main" val="40508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210340-MT_Executive_Board Meeting_Volunteer Program [54]  -  Read-Onl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6C2BEE-3A45-4B5A-999F-8DFDECA9AD6C}">
  <ds:schemaRefs>
    <ds:schemaRef ds:uri="6ba615c7-e36f-41d7-bc8f-37344f0ff168"/>
    <ds:schemaRef ds:uri="e3c4afd0-9773-4f1f-9ff3-4da1b4bc66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03C16CF-4702-4FF3-AF53-347FB564A694}">
  <ds:schemaRefs>
    <ds:schemaRef ds:uri="http://schemas.microsoft.com/sharepoint/v3/contenttype/forms"/>
  </ds:schemaRefs>
</ds:datastoreItem>
</file>

<file path=customXml/itemProps3.xml><?xml version="1.0" encoding="utf-8"?>
<ds:datastoreItem xmlns:ds="http://schemas.openxmlformats.org/officeDocument/2006/customXml" ds:itemID="{83725DE2-F52B-4CB9-9FB3-FAD4B7EC2AC0}">
  <ds:schemaRefs>
    <ds:schemaRef ds:uri="http://purl.org/dc/dcmitype/"/>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documentManagement/types"/>
    <ds:schemaRef ds:uri="e3c4afd0-9773-4f1f-9ff3-4da1b4bc66ab"/>
    <ds:schemaRef ds:uri="6ba615c7-e36f-41d7-bc8f-37344f0ff16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23-210340-MT_Executive_Board Meeting_Volunteer Program [54]  -  Read-Only</Template>
  <TotalTime>8956</TotalTime>
  <Words>1874</Words>
  <Application>Microsoft Office PowerPoint</Application>
  <PresentationFormat>Widescreen</PresentationFormat>
  <Paragraphs>271</Paragraphs>
  <Slides>18</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Aptos</vt:lpstr>
      <vt:lpstr>Arial</vt:lpstr>
      <vt:lpstr>Calibri</vt:lpstr>
      <vt:lpstr>Helvetica</vt:lpstr>
      <vt:lpstr>23-210340-MT_Executive_Board Meeting_Volunteer Program [54]  -  Read-Only</vt:lpstr>
      <vt:lpstr>23-210340-MT_Executive_Board Meeting_Volunteer Program [54]  -  Read-Only</vt:lpstr>
      <vt:lpstr>At-the-Bench: Public Health Laboratories Feature Anna Liddicoat, Susanne Crowe, Christopher Benton,  Meshel Lange        </vt:lpstr>
      <vt:lpstr>Christine Bean PhD, MBA, MLS(ASCP) Association of Public Health Laboratories Chief Learning Officer </vt:lpstr>
      <vt:lpstr>ASCP is proud to support CDC OneLabTM</vt:lpstr>
      <vt:lpstr>Funding Statement</vt:lpstr>
      <vt:lpstr>Format of Today’s Session</vt:lpstr>
      <vt:lpstr>Name</vt:lpstr>
      <vt:lpstr>Anna Liddicoat  MPH, RBP (ABSA) Biosecurity/Biosafety Officer, Department of Public Health NC State Laboratory of Public Health </vt:lpstr>
      <vt:lpstr>Anna Liddicoat</vt:lpstr>
      <vt:lpstr>Susanne Crowe DrPH, MHA, HCLD(ABB)  Assistant Bureau Chief &amp; Jacksonville Laboratory Director  Florida Department of Health </vt:lpstr>
      <vt:lpstr>Susanne Crowe</vt:lpstr>
      <vt:lpstr>Christopher Benton PhD, MB(ASCP)CM, PHLD(ABB)  Virology Program Manager  NH Department of Health &amp; Human Services    </vt:lpstr>
      <vt:lpstr>Christopher Benton</vt:lpstr>
      <vt:lpstr>  Meshel A. Lange, MS Chemical Emergency Response Coordinator,   Chemical Emergency Response Laboratory,  WI State Laboratory of Hygiene  </vt:lpstr>
      <vt:lpstr>Meshel Lange</vt:lpstr>
      <vt:lpstr>Q&amp;A</vt:lpstr>
      <vt:lpstr>Next Month’s Webinar:  June 11, 11 am – 12:30 pm CT  In-the-Field/Surveillance </vt:lpstr>
      <vt:lpstr>Ring Scholarship closes in  two weeks!  This scholarship is for students  interested in pursuing  laboratory science education.  Encourage a student to APPLY  today and share widely within your NETWORK!   </vt:lpstr>
      <vt:lpstr>Thank you for attending!</vt:lpstr>
    </vt:vector>
  </TitlesOfParts>
  <Company>ASCP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Task Force on Connectivity</dc:title>
  <dc:creator>Beck, Lucy</dc:creator>
  <cp:lastModifiedBy>Jackson, Danielle</cp:lastModifiedBy>
  <cp:revision>18</cp:revision>
  <cp:lastPrinted>2021-05-22T14:22:41Z</cp:lastPrinted>
  <dcterms:created xsi:type="dcterms:W3CDTF">2021-05-10T16:15:42Z</dcterms:created>
  <dcterms:modified xsi:type="dcterms:W3CDTF">2025-05-19T15:05:11Z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0x0101002C4972F345C06D498D7F41780ABCC7E3</vt:lpwstr>
  </property>
  <property fmtid="{D5CDD505-2E9C-101B-9397-08002B2CF9AE}" pid="3" name="MediaServiceImageTags">
    <vt:lpwstr/>
  </property>
</Properties>
</file>