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notesSlides/notesSlide2.xml" ContentType="application/vnd.openxmlformats-officedocument.presentationml.notesSlide+xml"/>
  <Override PartName="/ppt/tags/tag14.xml" ContentType="application/vnd.openxmlformats-officedocument.presentationml.tags+xml"/>
  <Override PartName="/ppt/notesSlides/notesSlide3.xml" ContentType="application/vnd.openxmlformats-officedocument.presentationml.notesSlide+xml"/>
  <Override PartName="/ppt/tags/tag15.xml" ContentType="application/vnd.openxmlformats-officedocument.presentationml.tags+xml"/>
  <Override PartName="/ppt/notesSlides/notesSlide4.xml" ContentType="application/vnd.openxmlformats-officedocument.presentationml.notesSlide+xml"/>
  <Override PartName="/ppt/tags/tag16.xml" ContentType="application/vnd.openxmlformats-officedocument.presentationml.tags+xml"/>
  <Override PartName="/ppt/notesSlides/notesSlide5.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6.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7.xml" ContentType="application/vnd.openxmlformats-officedocument.presentationml.notesSlide+xml"/>
  <Override PartName="/ppt/tags/tag21.xml" ContentType="application/vnd.openxmlformats-officedocument.presentationml.tags+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16.xml" ContentType="application/vnd.openxmlformats-officedocument.presentationml.notesSlide+xml"/>
  <Override PartName="/ppt/tags/tag35.xml" ContentType="application/vnd.openxmlformats-officedocument.presentationml.tags+xml"/>
  <Override PartName="/ppt/notesSlides/notesSlide17.xml" ContentType="application/vnd.openxmlformats-officedocument.presentationml.notesSlide+xml"/>
  <Override PartName="/ppt/tags/tag36.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 id="2147483659" r:id="rId5"/>
  </p:sldMasterIdLst>
  <p:notesMasterIdLst>
    <p:notesMasterId r:id="rId37"/>
  </p:notesMasterIdLst>
  <p:sldIdLst>
    <p:sldId id="308" r:id="rId6"/>
    <p:sldId id="309" r:id="rId7"/>
    <p:sldId id="310" r:id="rId8"/>
    <p:sldId id="311" r:id="rId9"/>
    <p:sldId id="266" r:id="rId10"/>
    <p:sldId id="312" r:id="rId11"/>
    <p:sldId id="290" r:id="rId12"/>
    <p:sldId id="289" r:id="rId13"/>
    <p:sldId id="291" r:id="rId14"/>
    <p:sldId id="293" r:id="rId15"/>
    <p:sldId id="288" r:id="rId16"/>
    <p:sldId id="307" r:id="rId17"/>
    <p:sldId id="306" r:id="rId18"/>
    <p:sldId id="313" r:id="rId19"/>
    <p:sldId id="295" r:id="rId20"/>
    <p:sldId id="283" r:id="rId21"/>
    <p:sldId id="294" r:id="rId22"/>
    <p:sldId id="298" r:id="rId23"/>
    <p:sldId id="314" r:id="rId24"/>
    <p:sldId id="296" r:id="rId25"/>
    <p:sldId id="300" r:id="rId26"/>
    <p:sldId id="272" r:id="rId27"/>
    <p:sldId id="301" r:id="rId28"/>
    <p:sldId id="263" r:id="rId29"/>
    <p:sldId id="315" r:id="rId30"/>
    <p:sldId id="302" r:id="rId31"/>
    <p:sldId id="303" r:id="rId32"/>
    <p:sldId id="305" r:id="rId33"/>
    <p:sldId id="304" r:id="rId34"/>
    <p:sldId id="287" r:id="rId35"/>
    <p:sldId id="316" r:id="rId36"/>
  </p:sldIdLst>
  <p:sldSz cx="14630400" cy="8229600"/>
  <p:notesSz cx="8229600" cy="14630400"/>
  <p:embeddedFontLst>
    <p:embeddedFont>
      <p:font typeface="Century Gothic" panose="020B0502020202020204" pitchFamily="34" charset="0"/>
      <p:regular r:id="rId38"/>
      <p:bold r:id="rId39"/>
      <p:italic r:id="rId40"/>
      <p:boldItalic r:id="rId41"/>
    </p:embeddedFont>
    <p:embeddedFont>
      <p:font typeface="Roboto" panose="02000000000000000000" pitchFamily="2" charset="0"/>
      <p:regular r:id="rId42"/>
      <p:bold r:id="rId43"/>
      <p:italic r:id="rId44"/>
      <p:boldItalic r:id="rId45"/>
    </p:embeddedFont>
    <p:embeddedFont>
      <p:font typeface="Roboto Bold" panose="02000000000000000000" charset="0"/>
      <p:bold r:id="rId46"/>
    </p:embeddedFont>
    <p:embeddedFont>
      <p:font typeface="Roboto Medium" panose="020F0502020204030204" pitchFamily="2" charset="0"/>
      <p:regular r:id="rId47"/>
      <p:italic r:id="rId48"/>
    </p:embeddedFont>
  </p:embeddedFontLst>
  <p:custDataLst>
    <p:tags r:id="rId4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ycelyn Jones" initials="JJ" lastIdx="1" clrIdx="0">
    <p:extLst>
      <p:ext uri="{19B8F6BF-5375-455C-9EA6-DF929625EA0E}">
        <p15:presenceInfo xmlns:p15="http://schemas.microsoft.com/office/powerpoint/2012/main" userId="Joycelyn Jone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17"/>
    <a:srgbClr val="7030A0"/>
    <a:srgbClr val="4472C4"/>
    <a:srgbClr val="182567"/>
    <a:srgbClr val="313485"/>
    <a:srgbClr val="534DA1"/>
    <a:srgbClr val="4848B6"/>
    <a:srgbClr val="5E46B8"/>
    <a:srgbClr val="4D39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4D2BD0-76BF-D50C-7A0E-A81C44BF6295}" v="1258" dt="2025-03-28T16:00:52.690"/>
    <p1510:client id="{8808D8A4-20B8-2F20-1920-7F98EEBED254}" v="1862" dt="2025-03-28T17:32:48.6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82277" autoAdjust="0"/>
  </p:normalViewPr>
  <p:slideViewPr>
    <p:cSldViewPr snapToGrid="0" snapToObjects="1">
      <p:cViewPr varScale="1">
        <p:scale>
          <a:sx n="51" d="100"/>
          <a:sy n="51" d="100"/>
        </p:scale>
        <p:origin x="844"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2.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commentAuthors" Target="commentAuthor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1.fntdata"/><Relationship Id="rId46"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2421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883EEA-C46F-F669-E17C-8E32644BEC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588A01-01F6-3EA1-CBC1-4F854712B5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280466-5F39-F042-DC72-102A1E5DEF97}"/>
              </a:ext>
            </a:extLst>
          </p:cNvPr>
          <p:cNvSpPr>
            <a:spLocks noGrp="1"/>
          </p:cNvSpPr>
          <p:nvPr>
            <p:ph type="body" idx="1"/>
          </p:nvPr>
        </p:nvSpPr>
        <p:spPr/>
        <p:txBody>
          <a:bodyPr/>
          <a:lstStyle/>
          <a:p>
            <a:r>
              <a:rPr lang="en-US" dirty="0"/>
              <a:t>Joyce </a:t>
            </a:r>
          </a:p>
          <a:p>
            <a:r>
              <a:rPr lang="en-US" dirty="0">
                <a:ea typeface="Calibri"/>
                <a:cs typeface="Calibri"/>
              </a:rPr>
              <a:t>Promote collaboration</a:t>
            </a:r>
          </a:p>
          <a:p>
            <a:r>
              <a:rPr lang="en-US" dirty="0">
                <a:ea typeface="Calibri"/>
                <a:cs typeface="Calibri"/>
              </a:rPr>
              <a:t>Ensure channels remain open and effective</a:t>
            </a:r>
          </a:p>
          <a:p>
            <a:r>
              <a:rPr lang="en-US" dirty="0">
                <a:ea typeface="Calibri"/>
                <a:cs typeface="Calibri"/>
              </a:rPr>
              <a:t>Set clear expectations</a:t>
            </a:r>
          </a:p>
          <a:p>
            <a:r>
              <a:rPr lang="en-US" dirty="0">
                <a:ea typeface="Calibri"/>
                <a:cs typeface="Calibri"/>
              </a:rPr>
              <a:t>Increase productivity</a:t>
            </a:r>
          </a:p>
          <a:p>
            <a:r>
              <a:rPr lang="en-US" dirty="0">
                <a:ea typeface="Calibri"/>
                <a:cs typeface="Calibri"/>
              </a:rPr>
              <a:t>Maintain focus on goals and outcomes</a:t>
            </a:r>
          </a:p>
        </p:txBody>
      </p:sp>
      <p:sp>
        <p:nvSpPr>
          <p:cNvPr id="4" name="Slide Number Placeholder 3">
            <a:extLst>
              <a:ext uri="{FF2B5EF4-FFF2-40B4-BE49-F238E27FC236}">
                <a16:creationId xmlns:a16="http://schemas.microsoft.com/office/drawing/2014/main" id="{8C6E4A8B-E8EA-5C91-5224-43B49B11455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E6D58-F5C0-4791-B8EC-361160F998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392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2996845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A report from Glassdoor indicates that </a:t>
            </a:r>
            <a:r>
              <a:rPr lang="en-US" b="1" dirty="0"/>
              <a:t>20% of employee turnover happens within the first 44 days</a:t>
            </a:r>
            <a:r>
              <a:rPr lang="en-US" dirty="0"/>
              <a:t>. </a:t>
            </a:r>
          </a:p>
          <a:p>
            <a:endParaRPr lang="en-US" dirty="0"/>
          </a:p>
          <a:p>
            <a:r>
              <a:rPr lang="en-US" dirty="0"/>
              <a:t>So what is onboarding and why is it so important?</a:t>
            </a:r>
          </a:p>
          <a:p>
            <a:endParaRPr lang="en-US" dirty="0"/>
          </a:p>
          <a:p>
            <a:r>
              <a:rPr lang="en-US" dirty="0"/>
              <a:t>Onboarding is the process of introducing a new employee into your organization. </a:t>
            </a:r>
          </a:p>
          <a:p>
            <a:r>
              <a:rPr lang="en-US" dirty="0"/>
              <a:t>It’s a critical time when new hires acclimate to the work they’ll be doing,</a:t>
            </a:r>
          </a:p>
          <a:p>
            <a:r>
              <a:rPr lang="en-US" dirty="0"/>
              <a:t>developing personal relationships across your team, </a:t>
            </a:r>
          </a:p>
          <a:p>
            <a:r>
              <a:rPr lang="en-US" dirty="0"/>
              <a:t>and generally settle into their new role. Making a good impression during this time is critical — and onboarding can make or break your overall employee retention. </a:t>
            </a:r>
          </a:p>
          <a:p>
            <a:endParaRPr lang="en-US" dirty="0"/>
          </a:p>
          <a:p>
            <a:r>
              <a:rPr lang="en-US" dirty="0"/>
              <a:t>On average, Companies have 44 days to influence a new hire’s long-term retention. This highlights the importance of </a:t>
            </a:r>
            <a:r>
              <a:rPr lang="en-US" b="1" dirty="0"/>
              <a:t>a positive experience </a:t>
            </a:r>
            <a:r>
              <a:rPr lang="en-US" dirty="0"/>
              <a:t>from day one. Employees who feel </a:t>
            </a:r>
            <a:r>
              <a:rPr lang="en-US" b="1" dirty="0"/>
              <a:t>supported</a:t>
            </a:r>
            <a:r>
              <a:rPr lang="en-US" dirty="0"/>
              <a:t> and </a:t>
            </a:r>
            <a:r>
              <a:rPr lang="en-US" b="1" dirty="0"/>
              <a:t>valued</a:t>
            </a:r>
            <a:r>
              <a:rPr lang="en-US" dirty="0"/>
              <a:t> during this period are more likely to stay longer with the organization.</a:t>
            </a:r>
          </a:p>
          <a:p>
            <a:endParaRPr lang="en-US" dirty="0"/>
          </a:p>
          <a:p>
            <a:r>
              <a:rPr lang="en-US" dirty="0"/>
              <a:t>70% of new hires decide whether a job is the right fit within the first month. </a:t>
            </a:r>
          </a:p>
          <a:p>
            <a:endParaRPr lang="en-US" dirty="0"/>
          </a:p>
          <a:p>
            <a:r>
              <a:rPr lang="en-US" dirty="0"/>
              <a:t>Research by the Society for Human Resource Management (SHRM) found that organizations with a strong onboarding process improve new hire retention and productivity by over </a:t>
            </a:r>
            <a:r>
              <a:rPr lang="en-US" b="1" dirty="0"/>
              <a:t>70%</a:t>
            </a:r>
            <a:r>
              <a:rPr lang="en-US" dirty="0"/>
              <a:t>. </a:t>
            </a:r>
          </a:p>
          <a:p>
            <a:endParaRPr lang="en-US" dirty="0"/>
          </a:p>
          <a:p>
            <a:r>
              <a:rPr lang="en-US" dirty="0"/>
              <a:t>How is this: Effective onboarding programs </a:t>
            </a:r>
            <a:r>
              <a:rPr lang="en-US" b="1" dirty="0"/>
              <a:t>set clear expectations</a:t>
            </a:r>
            <a:r>
              <a:rPr lang="en-US" dirty="0"/>
              <a:t>, build connections, therefore reducing the likelihood of turnover.</a:t>
            </a:r>
          </a:p>
          <a:p>
            <a:endParaRPr lang="en-US" dirty="0">
              <a:ea typeface="Calibri"/>
              <a:cs typeface="Calibri"/>
            </a:endParaRPr>
          </a:p>
          <a:p>
            <a:r>
              <a:rPr lang="en-US"/>
              <a:t>When BambooHR surveyed employees about their onboarding experiences, they found 80% of employees who had a positive onboarding experience continue to hold their organizations in high regard</a:t>
            </a:r>
            <a:endParaRPr lang="en-US" dirty="0"/>
          </a:p>
          <a:p>
            <a:endParaRPr lang="en-US" dirty="0"/>
          </a:p>
          <a:p>
            <a:r>
              <a:rPr lang="en-US" dirty="0"/>
              <a:t>In fact their 3X more likely to feel a strong commitment to their employer. </a:t>
            </a:r>
          </a:p>
          <a:p>
            <a:endParaRPr lang="en-US" dirty="0"/>
          </a:p>
          <a:p>
            <a:r>
              <a:rPr lang="en-US" dirty="0"/>
              <a:t>As the old saying goes, “The first impression makes a lasting impression.”</a:t>
            </a:r>
          </a:p>
          <a:p>
            <a:r>
              <a:rPr lang="en-US" dirty="0"/>
              <a:t>Because of the positive, structured, intentional onboarding experience…no matter what happens for the most part …Employees will continue to respect the brand and image of the organization </a:t>
            </a:r>
          </a:p>
        </p:txBody>
      </p:sp>
    </p:spTree>
    <p:extLst>
      <p:ext uri="{BB962C8B-B14F-4D97-AF65-F5344CB8AC3E}">
        <p14:creationId xmlns:p14="http://schemas.microsoft.com/office/powerpoint/2010/main" val="23647523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Turnover decreased from 20.5 percent in 2021 to 17%</a:t>
            </a:r>
          </a:p>
          <a:p>
            <a:endParaRPr lang="en-US" dirty="0">
              <a:ea typeface="Calibri"/>
              <a:cs typeface="Calibri"/>
            </a:endParaRPr>
          </a:p>
          <a:p>
            <a:pPr>
              <a:lnSpc>
                <a:spcPts val="2700"/>
              </a:lnSpc>
            </a:pPr>
            <a:r>
              <a:rPr lang="en-US" dirty="0"/>
              <a:t>On average, companies lose </a:t>
            </a:r>
            <a:r>
              <a:rPr lang="en-US" b="1" dirty="0"/>
              <a:t>18-22%</a:t>
            </a:r>
            <a:r>
              <a:rPr lang="en-US" dirty="0"/>
              <a:t> of new hires during the first </a:t>
            </a:r>
            <a:r>
              <a:rPr lang="en-US" b="1" dirty="0"/>
              <a:t>6</a:t>
            </a:r>
            <a:r>
              <a:rPr lang="en-US" dirty="0"/>
              <a:t> </a:t>
            </a:r>
            <a:r>
              <a:rPr lang="en-US" b="1" dirty="0"/>
              <a:t>months</a:t>
            </a:r>
            <a:r>
              <a:rPr lang="en-US" dirty="0"/>
              <a:t>. </a:t>
            </a:r>
            <a:endParaRPr lang="en-US" dirty="0">
              <a:ea typeface="Calibri"/>
              <a:cs typeface="Calibri"/>
            </a:endParaRPr>
          </a:p>
          <a:p>
            <a:pPr>
              <a:lnSpc>
                <a:spcPts val="2700"/>
              </a:lnSpc>
            </a:pPr>
            <a:r>
              <a:rPr lang="en-US" dirty="0"/>
              <a:t> </a:t>
            </a:r>
            <a:endParaRPr lang="en-US" dirty="0">
              <a:ea typeface="Calibri"/>
              <a:cs typeface="Calibri"/>
            </a:endParaRPr>
          </a:p>
          <a:p>
            <a:pPr>
              <a:lnSpc>
                <a:spcPts val="2700"/>
              </a:lnSpc>
            </a:pPr>
            <a:r>
              <a:rPr lang="en-US" b="1" dirty="0"/>
              <a:t>University Health Stats:</a:t>
            </a:r>
            <a:r>
              <a:rPr lang="en-US" dirty="0"/>
              <a:t> </a:t>
            </a:r>
            <a:endParaRPr lang="en-US" dirty="0">
              <a:ea typeface="Calibri"/>
              <a:cs typeface="Calibri"/>
            </a:endParaRPr>
          </a:p>
          <a:p>
            <a:pPr>
              <a:lnSpc>
                <a:spcPts val="2700"/>
              </a:lnSpc>
            </a:pPr>
            <a:r>
              <a:rPr lang="en-US" b="1" dirty="0"/>
              <a:t>2023</a:t>
            </a:r>
            <a:r>
              <a:rPr lang="en-US" dirty="0"/>
              <a:t> – 17% Regular FT &amp; PT</a:t>
            </a:r>
          </a:p>
        </p:txBody>
      </p:sp>
    </p:spTree>
    <p:extLst>
      <p:ext uri="{BB962C8B-B14F-4D97-AF65-F5344CB8AC3E}">
        <p14:creationId xmlns:p14="http://schemas.microsoft.com/office/powerpoint/2010/main" val="1082862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AA632BB-7A6D-44C4-B426-7CEF948F45DA}" type="slidenum">
              <a:rPr lang="en-US" smtClean="0"/>
              <a:t>22</a:t>
            </a:fld>
            <a:endParaRPr lang="en-US" dirty="0"/>
          </a:p>
        </p:txBody>
      </p:sp>
    </p:spTree>
    <p:extLst>
      <p:ext uri="{BB962C8B-B14F-4D97-AF65-F5344CB8AC3E}">
        <p14:creationId xmlns:p14="http://schemas.microsoft.com/office/powerpoint/2010/main" val="16730642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a:t>Recognition being done right</a:t>
            </a:r>
            <a:endParaRPr lang="en-US" dirty="0"/>
          </a:p>
          <a:p>
            <a:r>
              <a:rPr lang="en-US"/>
              <a:t>Rewards serve purpose</a:t>
            </a:r>
            <a:endParaRPr lang="en-US" dirty="0"/>
          </a:p>
          <a:p>
            <a:pPr marL="171450" indent="-171450">
              <a:buFont typeface="Arial"/>
              <a:buChar char="•"/>
            </a:pPr>
            <a:r>
              <a:rPr lang="en-US"/>
              <a:t>Improve daily emotions</a:t>
            </a:r>
            <a:endParaRPr lang="en-US" dirty="0"/>
          </a:p>
          <a:p>
            <a:pPr marL="171450" indent="-171450">
              <a:buFont typeface="Arial"/>
              <a:buChar char="•"/>
            </a:pPr>
            <a:r>
              <a:rPr lang="en-US"/>
              <a:t>Less stress &amp; burnout</a:t>
            </a:r>
            <a:endParaRPr lang="en-US" dirty="0"/>
          </a:p>
          <a:p>
            <a:pPr marL="171450" indent="-171450">
              <a:buFont typeface="Arial"/>
              <a:buChar char="•"/>
            </a:pPr>
            <a:r>
              <a:rPr lang="en-US" dirty="0"/>
              <a:t>Stronger relationships</a:t>
            </a:r>
          </a:p>
          <a:p>
            <a:pPr marL="171450" indent="-171450">
              <a:buFont typeface="Arial"/>
              <a:buChar char="•"/>
            </a:pPr>
            <a:r>
              <a:rPr lang="en-US" dirty="0"/>
              <a:t>Enhance motivation</a:t>
            </a:r>
          </a:p>
          <a:p>
            <a:pPr marL="171450" indent="-171450">
              <a:buFont typeface="Arial"/>
              <a:buChar char="•"/>
            </a:pPr>
            <a:endParaRPr lang="en-US" dirty="0"/>
          </a:p>
          <a:p>
            <a:pPr marL="171450" indent="-171450">
              <a:buFont typeface="Arial"/>
              <a:buChar char="•"/>
            </a:pPr>
            <a:r>
              <a:rPr lang="en-US" dirty="0"/>
              <a:t>Personalized </a:t>
            </a:r>
            <a:r>
              <a:rPr lang="en-US" dirty="0" err="1"/>
              <a:t>recogintion</a:t>
            </a:r>
            <a:r>
              <a:rPr lang="en-US" dirty="0"/>
              <a:t> </a:t>
            </a:r>
          </a:p>
          <a:p>
            <a:pPr marL="171450" indent="-171450">
              <a:buFont typeface="Arial"/>
              <a:buChar char="•"/>
            </a:pPr>
            <a:r>
              <a:rPr lang="en-US" dirty="0"/>
              <a:t>annual eval keeps you guessing</a:t>
            </a:r>
          </a:p>
          <a:p>
            <a:pPr marL="171450" indent="-171450">
              <a:buFont typeface="Arial"/>
              <a:buChar char="•"/>
            </a:pPr>
            <a:r>
              <a:rPr lang="en-US" dirty="0"/>
              <a:t>More scope less resources </a:t>
            </a:r>
          </a:p>
          <a:p>
            <a:pPr marL="171450" indent="-171450">
              <a:buFont typeface="Arial"/>
              <a:buChar char="•"/>
            </a:pPr>
            <a:r>
              <a:rPr lang="en-US" dirty="0"/>
              <a:t>Real time basis</a:t>
            </a:r>
          </a:p>
          <a:p>
            <a:pPr marL="171450" indent="-171450">
              <a:buFont typeface="Arial"/>
              <a:buChar char="•"/>
            </a:pPr>
            <a:r>
              <a:rPr lang="en-US" dirty="0"/>
              <a:t>Not feel good</a:t>
            </a:r>
          </a:p>
          <a:p>
            <a:pPr marL="171450" indent="-171450">
              <a:buFont typeface="Arial"/>
              <a:buChar char="•"/>
            </a:pPr>
            <a:r>
              <a:rPr lang="en-US" dirty="0"/>
              <a:t>Day to day feedback</a:t>
            </a:r>
          </a:p>
          <a:p>
            <a:pPr marL="171450" indent="-171450">
              <a:buFont typeface="Arial"/>
              <a:buChar char="•"/>
            </a:pPr>
            <a:endParaRPr lang="en-US" dirty="0"/>
          </a:p>
          <a:p>
            <a:endParaRPr lang="en-US" dirty="0"/>
          </a:p>
          <a:p>
            <a:endParaRPr lang="en-US" dirty="0">
              <a:ea typeface="Calibri"/>
              <a:cs typeface="Calibri"/>
            </a:endParaRPr>
          </a:p>
        </p:txBody>
      </p:sp>
    </p:spTree>
    <p:extLst>
      <p:ext uri="{BB962C8B-B14F-4D97-AF65-F5344CB8AC3E}">
        <p14:creationId xmlns:p14="http://schemas.microsoft.com/office/powerpoint/2010/main" val="33473484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1"/>
              <a:t>3.Recognize and Celebrate Achievements</a:t>
            </a:r>
            <a:endParaRPr lang="en-US" dirty="0"/>
          </a:p>
          <a:p>
            <a:r>
              <a:rPr lang="en-US" b="1"/>
              <a:t>Recognition Programs</a:t>
            </a:r>
            <a:r>
              <a:rPr lang="en-US"/>
              <a:t>: Implement recognition programs to celebrate employees' achievements, milestones, and contributions. This can include awards, shout-outs in meetings, or recognition in company newsletters.</a:t>
            </a:r>
            <a:endParaRPr lang="en-US" dirty="0"/>
          </a:p>
          <a:p>
            <a:r>
              <a:rPr lang="en-US" b="1"/>
              <a:t>Celebrations</a:t>
            </a:r>
            <a:r>
              <a:rPr lang="en-US"/>
              <a:t>: Celebrate cultural holidays and important events for your employees, fostering a sense of community and appreciation for diverse backgrounds.</a:t>
            </a:r>
            <a:endParaRPr lang="en-US" dirty="0"/>
          </a:p>
          <a:p>
            <a:endParaRPr lang="en-US" dirty="0"/>
          </a:p>
          <a:p>
            <a:r>
              <a:rPr lang="en-US"/>
              <a:t>Appreciate Hub </a:t>
            </a:r>
            <a:endParaRPr lang="en-US" dirty="0"/>
          </a:p>
          <a:p>
            <a:pPr marL="171450" indent="-171450">
              <a:buFont typeface="Arial"/>
              <a:buChar char="•"/>
            </a:pPr>
            <a:r>
              <a:rPr lang="en-US" err="1"/>
              <a:t>eThanks</a:t>
            </a:r>
            <a:endParaRPr lang="en-US" dirty="0" err="1"/>
          </a:p>
          <a:p>
            <a:pPr marL="171450" indent="-171450">
              <a:buFont typeface="Arial"/>
              <a:buChar char="•"/>
            </a:pPr>
            <a:r>
              <a:rPr lang="en-US" dirty="0"/>
              <a:t>Silver &amp; Gold Awards</a:t>
            </a:r>
          </a:p>
          <a:p>
            <a:r>
              <a:rPr lang="en-US" dirty="0"/>
              <a:t>Info Line</a:t>
            </a:r>
          </a:p>
          <a:p>
            <a:r>
              <a:rPr lang="en-US" dirty="0"/>
              <a:t>Daisy Awards</a:t>
            </a:r>
          </a:p>
          <a:p>
            <a:r>
              <a:rPr lang="en-US" dirty="0"/>
              <a:t>Build it into Team Meetings- What’s working well</a:t>
            </a:r>
          </a:p>
          <a:p>
            <a:r>
              <a:rPr lang="en-US" dirty="0"/>
              <a:t>Ask when you are rounding “Is there anyone that I should recognize”</a:t>
            </a:r>
          </a:p>
          <a:p>
            <a:r>
              <a:rPr lang="en-US" dirty="0"/>
              <a:t>Schedule and block out time to round to celebrate employees</a:t>
            </a:r>
          </a:p>
          <a:p>
            <a:r>
              <a:rPr lang="en-US" dirty="0"/>
              <a:t>Make sure you know how your employee want to be recognized</a:t>
            </a:r>
          </a:p>
          <a:p>
            <a:r>
              <a:rPr lang="en-US" dirty="0"/>
              <a:t>Recognize your whole team </a:t>
            </a:r>
          </a:p>
          <a:p>
            <a:pPr marL="171450" indent="-171450">
              <a:buFont typeface="Arial"/>
              <a:buChar char="•"/>
            </a:pPr>
            <a:r>
              <a:rPr lang="en-US" dirty="0"/>
              <a:t>Night Team</a:t>
            </a:r>
          </a:p>
          <a:p>
            <a:pPr marL="171450" indent="-171450">
              <a:buFont typeface="Arial"/>
              <a:buChar char="•"/>
            </a:pPr>
            <a:r>
              <a:rPr lang="en-US" dirty="0"/>
              <a:t>Special Project Teams</a:t>
            </a:r>
          </a:p>
          <a:p>
            <a:endParaRPr lang="en-US" dirty="0"/>
          </a:p>
          <a:p>
            <a:endParaRPr lang="en-US" dirty="0"/>
          </a:p>
          <a:p>
            <a:endParaRPr lang="en-US" dirty="0">
              <a:ea typeface="Calibri"/>
              <a:cs typeface="Calibri"/>
            </a:endParaRPr>
          </a:p>
        </p:txBody>
      </p:sp>
    </p:spTree>
    <p:extLst>
      <p:ext uri="{BB962C8B-B14F-4D97-AF65-F5344CB8AC3E}">
        <p14:creationId xmlns:p14="http://schemas.microsoft.com/office/powerpoint/2010/main" val="3139574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5 minutes to reflect</a:t>
            </a:r>
          </a:p>
          <a:p>
            <a:r>
              <a:rPr lang="en-US" dirty="0"/>
              <a:t>20 minutes</a:t>
            </a:r>
            <a:r>
              <a:rPr lang="en-US" baseline="0" dirty="0"/>
              <a:t> for activity</a:t>
            </a:r>
          </a:p>
          <a:p>
            <a:endParaRPr lang="en-US" baseline="0" dirty="0"/>
          </a:p>
          <a:p>
            <a:r>
              <a:rPr lang="en-US" baseline="0" dirty="0"/>
              <a:t>Encourage them to come up with succinct description for issue</a:t>
            </a:r>
          </a:p>
          <a:p>
            <a:r>
              <a:rPr lang="en-US" baseline="0" dirty="0"/>
              <a:t>Connect with people who gave you good ideas outside of session</a:t>
            </a:r>
            <a:endParaRPr lang="en-US" dirty="0"/>
          </a:p>
          <a:p>
            <a:endParaRPr lang="en-US" dirty="0"/>
          </a:p>
        </p:txBody>
      </p:sp>
    </p:spTree>
    <p:extLst>
      <p:ext uri="{BB962C8B-B14F-4D97-AF65-F5344CB8AC3E}">
        <p14:creationId xmlns:p14="http://schemas.microsoft.com/office/powerpoint/2010/main" val="72511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Stephanie </a:t>
            </a:r>
          </a:p>
          <a:p>
            <a:endParaRPr lang="en-US" dirty="0"/>
          </a:p>
        </p:txBody>
      </p:sp>
    </p:spTree>
    <p:extLst>
      <p:ext uri="{BB962C8B-B14F-4D97-AF65-F5344CB8AC3E}">
        <p14:creationId xmlns:p14="http://schemas.microsoft.com/office/powerpoint/2010/main" val="3774318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pPr marL="628650" indent="-171450">
              <a:buFont typeface="Arial"/>
              <a:buChar char="•"/>
            </a:pPr>
            <a:r>
              <a:rPr lang="en-US"/>
              <a:t>Practice interdisciplinary communication</a:t>
            </a:r>
          </a:p>
          <a:p>
            <a:pPr marL="628650" lvl="1" indent="-171450">
              <a:buFont typeface="Arial"/>
              <a:buChar char="•"/>
            </a:pPr>
            <a:r>
              <a:rPr lang="en-US" dirty="0"/>
              <a:t>Consider all stakeholders</a:t>
            </a:r>
            <a:endParaRPr lang="en-US" dirty="0">
              <a:ea typeface="Calibri"/>
              <a:cs typeface="Calibri"/>
            </a:endParaRPr>
          </a:p>
          <a:p>
            <a:pPr marL="628650" lvl="1" indent="-171450">
              <a:buFont typeface="Arial"/>
              <a:buChar char="•"/>
            </a:pPr>
            <a:r>
              <a:rPr lang="en-US" dirty="0"/>
              <a:t>Include &amp; Inform all departments</a:t>
            </a:r>
            <a:endParaRPr lang="en-US" dirty="0">
              <a:ea typeface="Calibri"/>
              <a:cs typeface="Calibri"/>
            </a:endParaRPr>
          </a:p>
          <a:p>
            <a:pPr marL="628650" lvl="1" indent="-171450">
              <a:buFont typeface="Arial"/>
              <a:buChar char="•"/>
            </a:pPr>
            <a:r>
              <a:rPr lang="en-US" dirty="0"/>
              <a:t>When &amp; How</a:t>
            </a:r>
            <a:endParaRPr lang="en-US" dirty="0">
              <a:ea typeface="Calibri"/>
              <a:cs typeface="Calibri"/>
            </a:endParaRPr>
          </a:p>
          <a:p>
            <a:pPr marL="628650" lvl="1" indent="-171450">
              <a:buFont typeface="Arial"/>
              <a:buChar char="•"/>
            </a:pPr>
            <a:r>
              <a:rPr lang="en-US" dirty="0"/>
              <a:t>Discuss Pain points/Consequences </a:t>
            </a:r>
            <a:endParaRPr lang="en-US" dirty="0">
              <a:ea typeface="Calibri"/>
              <a:cs typeface="Calibri"/>
            </a:endParaRPr>
          </a:p>
          <a:p>
            <a:pPr marL="742950" lvl="1" indent="-285750">
              <a:buFont typeface="Arial"/>
              <a:buChar char="•"/>
            </a:pPr>
            <a:r>
              <a:rPr lang="en-US" dirty="0"/>
              <a:t>Causes Burnout</a:t>
            </a:r>
            <a:endParaRPr lang="en-US" dirty="0">
              <a:ea typeface="Calibri"/>
              <a:cs typeface="Calibri"/>
            </a:endParaRPr>
          </a:p>
          <a:p>
            <a:pPr marL="742950" lvl="1" indent="-285750">
              <a:buFont typeface="Arial"/>
              <a:buChar char="•"/>
            </a:pPr>
            <a:r>
              <a:rPr lang="en-US" dirty="0"/>
              <a:t>Frustration</a:t>
            </a:r>
            <a:endParaRPr lang="en-US" dirty="0">
              <a:ea typeface="Calibri"/>
              <a:cs typeface="Calibri"/>
            </a:endParaRPr>
          </a:p>
          <a:p>
            <a:pPr marL="742950" lvl="1" indent="-285750">
              <a:buFont typeface="Arial"/>
              <a:buChar char="•"/>
            </a:pPr>
            <a:r>
              <a:rPr lang="en-US" dirty="0"/>
              <a:t>Delay</a:t>
            </a:r>
            <a:endParaRPr lang="en-US" dirty="0">
              <a:ea typeface="Calibri"/>
              <a:cs typeface="Calibri"/>
            </a:endParaRPr>
          </a:p>
          <a:p>
            <a:pPr marL="742950" lvl="1" indent="-285750">
              <a:buFont typeface="Arial"/>
              <a:buChar char="•"/>
            </a:pPr>
            <a:r>
              <a:rPr lang="en-US" dirty="0"/>
              <a:t>Rework</a:t>
            </a:r>
            <a:endParaRPr lang="en-US" dirty="0">
              <a:ea typeface="Calibri"/>
              <a:cs typeface="Calibri"/>
            </a:endParaRPr>
          </a:p>
          <a:p>
            <a:pPr marL="742950" lvl="1" indent="-285750">
              <a:buFont typeface="Arial"/>
              <a:buChar char="•"/>
            </a:pPr>
            <a:r>
              <a:rPr lang="en-US" dirty="0"/>
              <a:t>Example ( Roof on Fire/ Got left off impact notices) ( Space in EVS room)</a:t>
            </a:r>
            <a:endParaRPr lang="en-US" dirty="0">
              <a:ea typeface="Calibri"/>
              <a:cs typeface="Calibri"/>
            </a:endParaRPr>
          </a:p>
        </p:txBody>
      </p:sp>
    </p:spTree>
    <p:extLst>
      <p:ext uri="{BB962C8B-B14F-4D97-AF65-F5344CB8AC3E}">
        <p14:creationId xmlns:p14="http://schemas.microsoft.com/office/powerpoint/2010/main" val="142102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7A021-3891-E6A2-6BA5-FFA2E5B23C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586D88-2645-B7F1-84C3-CD74E86C2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CB2265-1261-85D2-F95A-4B8F2B80FE26}"/>
              </a:ext>
            </a:extLst>
          </p:cNvPr>
          <p:cNvSpPr>
            <a:spLocks noGrp="1"/>
          </p:cNvSpPr>
          <p:nvPr>
            <p:ph type="body" idx="1"/>
          </p:nvPr>
        </p:nvSpPr>
        <p:spPr/>
        <p:txBody>
          <a:bodyPr/>
          <a:lstStyle/>
          <a:p>
            <a:r>
              <a:rPr lang="en-US" dirty="0"/>
              <a:t>Stephanie </a:t>
            </a:r>
          </a:p>
          <a:p>
            <a:pPr marL="171450" indent="-171450">
              <a:lnSpc>
                <a:spcPct val="90000"/>
              </a:lnSpc>
              <a:spcBef>
                <a:spcPts val="1200"/>
              </a:spcBef>
              <a:buFont typeface="Arial"/>
              <a:buChar char="•"/>
            </a:pPr>
            <a:r>
              <a:rPr lang="en-US" dirty="0"/>
              <a:t>Communicate the what, when, how</a:t>
            </a:r>
          </a:p>
          <a:p>
            <a:pPr marL="171450" indent="-171450">
              <a:lnSpc>
                <a:spcPct val="90000"/>
              </a:lnSpc>
              <a:spcBef>
                <a:spcPts val="1200"/>
              </a:spcBef>
              <a:buFont typeface="Arial"/>
              <a:buChar char="•"/>
            </a:pPr>
            <a:r>
              <a:rPr lang="en-US" dirty="0"/>
              <a:t>The importance of the “why”</a:t>
            </a:r>
          </a:p>
          <a:p>
            <a:pPr marL="171450" indent="-171450">
              <a:lnSpc>
                <a:spcPct val="90000"/>
              </a:lnSpc>
              <a:spcBef>
                <a:spcPts val="1200"/>
              </a:spcBef>
              <a:buFont typeface="Arial"/>
              <a:buChar char="•"/>
            </a:pPr>
            <a:r>
              <a:rPr lang="en-US" dirty="0"/>
              <a:t>Express empathy </a:t>
            </a:r>
          </a:p>
        </p:txBody>
      </p:sp>
      <p:sp>
        <p:nvSpPr>
          <p:cNvPr id="4" name="Slide Number Placeholder 3">
            <a:extLst>
              <a:ext uri="{FF2B5EF4-FFF2-40B4-BE49-F238E27FC236}">
                <a16:creationId xmlns:a16="http://schemas.microsoft.com/office/drawing/2014/main" id="{2AE2FBDC-FAC5-22B5-96F0-C6D3A42369F7}"/>
              </a:ext>
            </a:extLst>
          </p:cNvPr>
          <p:cNvSpPr>
            <a:spLocks noGrp="1"/>
          </p:cNvSpPr>
          <p:nvPr>
            <p:ph type="sldNum" sz="quarter" idx="10"/>
          </p:nvPr>
        </p:nvSpPr>
        <p:spPr/>
        <p:txBody>
          <a:bodyPr/>
          <a:lstStyle/>
          <a:p>
            <a:fld id="{671E6D58-F5C0-4791-B8EC-361160F998F6}" type="slidenum">
              <a:rPr lang="en-US" smtClean="0"/>
              <a:t>10</a:t>
            </a:fld>
            <a:endParaRPr lang="en-US"/>
          </a:p>
        </p:txBody>
      </p:sp>
    </p:spTree>
    <p:extLst>
      <p:ext uri="{BB962C8B-B14F-4D97-AF65-F5344CB8AC3E}">
        <p14:creationId xmlns:p14="http://schemas.microsoft.com/office/powerpoint/2010/main" val="12791403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dirty="0"/>
              <a:t>15 minutes minimum</a:t>
            </a:r>
          </a:p>
        </p:txBody>
      </p:sp>
    </p:spTree>
    <p:extLst>
      <p:ext uri="{BB962C8B-B14F-4D97-AF65-F5344CB8AC3E}">
        <p14:creationId xmlns:p14="http://schemas.microsoft.com/office/powerpoint/2010/main" val="1694766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endParaRPr lang="en-US" dirty="0"/>
          </a:p>
        </p:txBody>
      </p:sp>
    </p:spTree>
    <p:extLst>
      <p:ext uri="{BB962C8B-B14F-4D97-AF65-F5344CB8AC3E}">
        <p14:creationId xmlns:p14="http://schemas.microsoft.com/office/powerpoint/2010/main" val="134626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73050" y="1828800"/>
            <a:ext cx="8775700" cy="4937125"/>
          </a:xfrm>
          <a:prstGeom prst="rect">
            <a:avLst/>
          </a:prstGeom>
          <a:noFill/>
          <a:ln w="12700">
            <a:solidFill>
              <a:prstClr val="black"/>
            </a:solidFill>
          </a:ln>
        </p:spPr>
      </p:sp>
      <p:sp>
        <p:nvSpPr>
          <p:cNvPr id="3" name="Notes Placeholder 2"/>
          <p:cNvSpPr>
            <a:spLocks noGrp="1"/>
          </p:cNvSpPr>
          <p:nvPr>
            <p:ph type="body" idx="1"/>
          </p:nvPr>
        </p:nvSpPr>
        <p:spPr>
          <a:xfrm>
            <a:off x="822325" y="7040563"/>
            <a:ext cx="6584950" cy="5761037"/>
          </a:xfrm>
          <a:prstGeom prst="rect">
            <a:avLst/>
          </a:prstGeom>
        </p:spPr>
        <p:txBody>
          <a:bodyPr/>
          <a:lstStyle/>
          <a:p>
            <a:r>
              <a:rPr lang="en-US" b="1"/>
              <a:t>Create a Safe Space</a:t>
            </a:r>
            <a:endParaRPr lang="en-US" dirty="0"/>
          </a:p>
          <a:p>
            <a:endParaRPr lang="en-US" dirty="0"/>
          </a:p>
          <a:p>
            <a:r>
              <a:rPr lang="en-US" b="1"/>
              <a:t>1. Foster an Inclusive Culture</a:t>
            </a:r>
            <a:endParaRPr lang="en-US" dirty="0"/>
          </a:p>
          <a:p>
            <a:r>
              <a:rPr lang="en-US" b="1"/>
              <a:t>Diversity Training</a:t>
            </a:r>
            <a:r>
              <a:rPr lang="en-US"/>
              <a:t>: Provide regular training sessions on diversity, equity, and inclusion to educate employees about different cultures, backgrounds, and perspectives.</a:t>
            </a:r>
            <a:endParaRPr lang="en-US" dirty="0"/>
          </a:p>
          <a:p>
            <a:r>
              <a:rPr lang="en-US" b="1"/>
              <a:t>Inclusive Policies</a:t>
            </a:r>
            <a:r>
              <a:rPr lang="en-US"/>
              <a:t>: Implement and enforce policies that promote inclusivity, such as flexible working arrangements, religious accommodations, and anti-discrimination policies.</a:t>
            </a:r>
            <a:endParaRPr lang="en-US" dirty="0"/>
          </a:p>
          <a:p>
            <a:endParaRPr lang="en-US" dirty="0"/>
          </a:p>
          <a:p>
            <a:r>
              <a:rPr lang="en-US"/>
              <a:t>Our organization is committed to inclusivity, it’s part of our mission, values, and daily practices.</a:t>
            </a:r>
            <a:endParaRPr lang="en-US" dirty="0"/>
          </a:p>
          <a:p>
            <a:r>
              <a:rPr lang="en-US" b="1" dirty="0"/>
              <a:t>Set Inclusive Expectations</a:t>
            </a:r>
            <a:r>
              <a:rPr lang="en-US" dirty="0"/>
              <a:t>: Make it clear that inclusivity is a priority, within your department set expectations around respectful behavior, open-mindedness, and collaboration</a:t>
            </a:r>
          </a:p>
          <a:p>
            <a:endParaRPr lang="en-US" dirty="0"/>
          </a:p>
          <a:p>
            <a:endParaRPr lang="en-US" dirty="0"/>
          </a:p>
          <a:p>
            <a:r>
              <a:rPr lang="en-US" b="1" dirty="0"/>
              <a:t>Create Safe Spaces</a:t>
            </a:r>
            <a:endParaRPr lang="en-US" dirty="0"/>
          </a:p>
          <a:p>
            <a:r>
              <a:rPr lang="en-US" b="1" dirty="0"/>
              <a:t>Support Groups</a:t>
            </a:r>
            <a:r>
              <a:rPr lang="en-US" dirty="0"/>
              <a:t>: Form employee resource groups (ERGs) or support groups for employees who share common backgrounds or interests.</a:t>
            </a:r>
          </a:p>
          <a:p>
            <a:r>
              <a:rPr lang="en-US" b="1" dirty="0"/>
              <a:t>Wellness Programs</a:t>
            </a:r>
            <a:r>
              <a:rPr lang="en-US" dirty="0"/>
              <a:t>: Offer wellness programs that address mental health, work-life balance, and stress management.</a:t>
            </a:r>
          </a:p>
          <a:p>
            <a:endParaRPr lang="en-US" dirty="0"/>
          </a:p>
          <a:p>
            <a:r>
              <a:rPr lang="en-US" b="1" dirty="0"/>
              <a:t>Wellness Page</a:t>
            </a:r>
            <a:endParaRPr lang="en-US" dirty="0"/>
          </a:p>
          <a:p>
            <a:r>
              <a:rPr lang="en-US" dirty="0"/>
              <a:t>Wellness Resources</a:t>
            </a:r>
          </a:p>
          <a:p>
            <a:r>
              <a:rPr lang="en-US" dirty="0"/>
              <a:t>Mental Health Support</a:t>
            </a:r>
          </a:p>
          <a:p>
            <a:r>
              <a:rPr lang="en-US" dirty="0"/>
              <a:t>EAP</a:t>
            </a:r>
          </a:p>
          <a:p>
            <a:r>
              <a:rPr lang="en-US" dirty="0"/>
              <a:t>Recharge Rooms</a:t>
            </a:r>
          </a:p>
          <a:p>
            <a:r>
              <a:rPr lang="en-US" dirty="0"/>
              <a:t>Mindful Moments</a:t>
            </a:r>
          </a:p>
          <a:p>
            <a:r>
              <a:rPr lang="en-US" dirty="0"/>
              <a:t>Inspiration</a:t>
            </a:r>
          </a:p>
          <a:p>
            <a:r>
              <a:rPr lang="en-US" dirty="0"/>
              <a:t>Team member support resources</a:t>
            </a:r>
          </a:p>
          <a:p>
            <a:endParaRPr lang="en-US" dirty="0">
              <a:ea typeface="Calibri"/>
              <a:cs typeface="Calibri"/>
            </a:endParaRPr>
          </a:p>
        </p:txBody>
      </p:sp>
    </p:spTree>
    <p:extLst>
      <p:ext uri="{BB962C8B-B14F-4D97-AF65-F5344CB8AC3E}">
        <p14:creationId xmlns:p14="http://schemas.microsoft.com/office/powerpoint/2010/main" val="4098341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43063" y="77788"/>
            <a:ext cx="5819775" cy="3275012"/>
          </a:xfrm>
        </p:spPr>
      </p:sp>
      <p:sp>
        <p:nvSpPr>
          <p:cNvPr id="3" name="Notes Placeholder 2"/>
          <p:cNvSpPr>
            <a:spLocks noGrp="1"/>
          </p:cNvSpPr>
          <p:nvPr>
            <p:ph type="body" idx="1"/>
          </p:nvPr>
        </p:nvSpPr>
        <p:spPr>
          <a:xfrm>
            <a:off x="1622" y="3505200"/>
            <a:ext cx="7008778" cy="6568722"/>
          </a:xfrm>
        </p:spPr>
        <p:txBody>
          <a:bodyPr/>
          <a:lstStyle/>
          <a:p>
            <a:r>
              <a:rPr lang="en-US" dirty="0"/>
              <a:t>When a mishap occurs, think of a manager reacts like anger and says things like “who's fault is this and what is wrong with your team” </a:t>
            </a:r>
          </a:p>
          <a:p>
            <a:endParaRPr lang="en-US" dirty="0"/>
          </a:p>
          <a:p>
            <a:r>
              <a:rPr lang="en-US" dirty="0"/>
              <a:t>You’re not likely to want to share mistakes or event take risks in the future. </a:t>
            </a:r>
          </a:p>
          <a:p>
            <a:endParaRPr lang="en-US" dirty="0"/>
          </a:p>
          <a:p>
            <a:r>
              <a:rPr lang="en-US" dirty="0"/>
              <a:t>In contrast, what if your manager reacts with “ok, the project did not go as planned, what did we learn from this”?</a:t>
            </a:r>
          </a:p>
          <a:p>
            <a:endParaRPr lang="en-US" dirty="0"/>
          </a:p>
          <a:p>
            <a:r>
              <a:rPr lang="en-US" dirty="0"/>
              <a:t>That makes a big difference, </a:t>
            </a:r>
          </a:p>
          <a:p>
            <a:endParaRPr lang="en-US" dirty="0"/>
          </a:p>
          <a:p>
            <a:r>
              <a:rPr lang="en-US" dirty="0"/>
              <a:t>The best managers know learning is key to performing better in the future. And taking risks is essential for learning. </a:t>
            </a:r>
          </a:p>
          <a:p>
            <a:pPr algn="l"/>
            <a:endParaRPr lang="en-US" b="1" i="0" dirty="0">
              <a:solidFill>
                <a:srgbClr val="0D0D0D"/>
              </a:solidFill>
              <a:effectLst/>
              <a:highlight>
                <a:srgbClr val="FFFFFF"/>
              </a:highlight>
            </a:endParaRPr>
          </a:p>
          <a:p>
            <a:pPr algn="l"/>
            <a:r>
              <a:rPr lang="en-US" b="1" i="0" dirty="0">
                <a:solidFill>
                  <a:srgbClr val="0D0D0D"/>
                </a:solidFill>
                <a:effectLst/>
                <a:highlight>
                  <a:srgbClr val="FFFFFF"/>
                </a:highlight>
              </a:rPr>
              <a:t>(Refer to workbook) </a:t>
            </a:r>
          </a:p>
          <a:p>
            <a:pPr algn="l"/>
            <a:endParaRPr lang="en-US" b="1" dirty="0">
              <a:solidFill>
                <a:srgbClr val="0D0D0D"/>
              </a:solidFill>
              <a:highlight>
                <a:srgbClr val="FFFFFF"/>
              </a:highlight>
            </a:endParaRPr>
          </a:p>
          <a:p>
            <a:pPr algn="l"/>
            <a:r>
              <a:rPr lang="en-US" b="1" i="0" dirty="0">
                <a:solidFill>
                  <a:srgbClr val="0D0D0D"/>
                </a:solidFill>
                <a:effectLst/>
                <a:highlight>
                  <a:srgbClr val="FFFFFF"/>
                </a:highlight>
              </a:rPr>
              <a:t>Discuss in Small Groups:</a:t>
            </a:r>
          </a:p>
          <a:p>
            <a:pPr algn="l">
              <a:buFont typeface="+mj-lt"/>
              <a:buAutoNum type="arabicPeriod"/>
            </a:pPr>
            <a:r>
              <a:rPr lang="en-US" b="0" i="0" dirty="0">
                <a:solidFill>
                  <a:srgbClr val="0D0D0D"/>
                </a:solidFill>
                <a:effectLst/>
                <a:highlight>
                  <a:srgbClr val="FFFFFF"/>
                </a:highlight>
              </a:rPr>
              <a:t>Analyzing the Incident:</a:t>
            </a:r>
          </a:p>
          <a:p>
            <a:pPr marL="742950" lvl="1" indent="-285750" algn="l">
              <a:buFont typeface="+mj-lt"/>
              <a:buAutoNum type="arabicPeriod"/>
            </a:pPr>
            <a:r>
              <a:rPr lang="en-US" b="0" i="0" dirty="0">
                <a:solidFill>
                  <a:srgbClr val="0D0D0D"/>
                </a:solidFill>
                <a:effectLst/>
                <a:highlight>
                  <a:srgbClr val="FFFFFF"/>
                </a:highlight>
              </a:rPr>
              <a:t>Why do you think this</a:t>
            </a:r>
            <a:r>
              <a:rPr lang="en-US" b="0" i="0" baseline="0" dirty="0">
                <a:solidFill>
                  <a:srgbClr val="0D0D0D"/>
                </a:solidFill>
                <a:effectLst/>
                <a:highlight>
                  <a:srgbClr val="FFFFFF"/>
                </a:highlight>
              </a:rPr>
              <a:t> </a:t>
            </a:r>
            <a:r>
              <a:rPr lang="en-US" b="0" i="0" dirty="0">
                <a:solidFill>
                  <a:srgbClr val="0D0D0D"/>
                </a:solidFill>
                <a:effectLst/>
                <a:highlight>
                  <a:srgbClr val="FFFFFF"/>
                </a:highlight>
              </a:rPr>
              <a:t>mistake (and the underlying factors) contributed</a:t>
            </a:r>
            <a:r>
              <a:rPr lang="en-US" b="0" i="0" baseline="0" dirty="0">
                <a:solidFill>
                  <a:srgbClr val="0D0D0D"/>
                </a:solidFill>
                <a:effectLst/>
                <a:highlight>
                  <a:srgbClr val="FFFFFF"/>
                </a:highlight>
              </a:rPr>
              <a:t> </a:t>
            </a:r>
            <a:r>
              <a:rPr lang="en-US" b="0" i="0" dirty="0">
                <a:solidFill>
                  <a:srgbClr val="0D0D0D"/>
                </a:solidFill>
                <a:effectLst/>
                <a:highlight>
                  <a:srgbClr val="FFFFFF"/>
                </a:highlight>
              </a:rPr>
              <a:t>to the breakdown in psychological safety.</a:t>
            </a:r>
          </a:p>
          <a:p>
            <a:pPr algn="l">
              <a:buFont typeface="+mj-lt"/>
              <a:buAutoNum type="arabicPeriod"/>
            </a:pPr>
            <a:r>
              <a:rPr lang="en-US" b="0" i="0" dirty="0">
                <a:solidFill>
                  <a:srgbClr val="0D0D0D"/>
                </a:solidFill>
                <a:effectLst/>
                <a:highlight>
                  <a:srgbClr val="FFFFFF"/>
                </a:highlight>
              </a:rPr>
              <a:t>Addressing Team Dynamics:</a:t>
            </a:r>
          </a:p>
          <a:p>
            <a:pPr marL="742950" lvl="1" indent="-285750" algn="l">
              <a:buFont typeface="+mj-lt"/>
              <a:buAutoNum type="arabicPeriod"/>
            </a:pPr>
            <a:r>
              <a:rPr lang="en-US" b="0" i="0" dirty="0">
                <a:solidFill>
                  <a:srgbClr val="0D0D0D"/>
                </a:solidFill>
                <a:effectLst/>
                <a:highlight>
                  <a:srgbClr val="FFFFFF"/>
                </a:highlight>
              </a:rPr>
              <a:t>What</a:t>
            </a:r>
            <a:r>
              <a:rPr lang="en-US" b="0" i="0" baseline="0" dirty="0">
                <a:solidFill>
                  <a:srgbClr val="0D0D0D"/>
                </a:solidFill>
                <a:effectLst/>
                <a:highlight>
                  <a:srgbClr val="FFFFFF"/>
                </a:highlight>
              </a:rPr>
              <a:t> are some</a:t>
            </a:r>
            <a:r>
              <a:rPr lang="en-US" b="0" i="0" dirty="0">
                <a:solidFill>
                  <a:srgbClr val="0D0D0D"/>
                </a:solidFill>
                <a:effectLst/>
                <a:highlight>
                  <a:srgbClr val="FFFFFF"/>
                </a:highlight>
              </a:rPr>
              <a:t> strategies for addressing tensions and rebuilding trust within the team.</a:t>
            </a:r>
          </a:p>
          <a:p>
            <a:pPr marL="1200150" lvl="2" indent="-285750">
              <a:buFont typeface="+mj-lt"/>
              <a:buAutoNum type="arabicPeriod"/>
            </a:pPr>
            <a:r>
              <a:rPr lang="en-US" b="1" i="0" dirty="0">
                <a:solidFill>
                  <a:srgbClr val="0D0D0D"/>
                </a:solidFill>
                <a:effectLst/>
                <a:highlight>
                  <a:srgbClr val="FFFFFF"/>
                </a:highlight>
              </a:rPr>
              <a:t>Discuss the importance of empathy, active listening, and constructive feedback in fostering a supportive team culture.</a:t>
            </a:r>
          </a:p>
          <a:p>
            <a:pPr algn="l">
              <a:buFont typeface="+mj-lt"/>
              <a:buAutoNum type="arabicPeriod"/>
            </a:pPr>
            <a:r>
              <a:rPr lang="en-US" b="0" i="0" dirty="0">
                <a:solidFill>
                  <a:srgbClr val="0D0D0D"/>
                </a:solidFill>
                <a:effectLst/>
                <a:highlight>
                  <a:srgbClr val="FFFFFF"/>
                </a:highlight>
              </a:rPr>
              <a:t>Promoting Psychological Safety:</a:t>
            </a:r>
          </a:p>
          <a:p>
            <a:pPr marL="742950" lvl="1" indent="-285750" algn="l">
              <a:buFont typeface="+mj-lt"/>
              <a:buAutoNum type="arabicPeriod"/>
            </a:pPr>
            <a:r>
              <a:rPr lang="en-US" b="0" i="0" dirty="0">
                <a:solidFill>
                  <a:srgbClr val="0D0D0D"/>
                </a:solidFill>
                <a:effectLst/>
                <a:highlight>
                  <a:srgbClr val="FFFFFF"/>
                </a:highlight>
              </a:rPr>
              <a:t>What are</a:t>
            </a:r>
            <a:r>
              <a:rPr lang="en-US" b="0" i="0" baseline="0" dirty="0">
                <a:solidFill>
                  <a:srgbClr val="0D0D0D"/>
                </a:solidFill>
                <a:effectLst/>
                <a:highlight>
                  <a:srgbClr val="FFFFFF"/>
                </a:highlight>
              </a:rPr>
              <a:t> some </a:t>
            </a:r>
            <a:r>
              <a:rPr lang="en-US" b="0" i="0" dirty="0">
                <a:solidFill>
                  <a:srgbClr val="0D0D0D"/>
                </a:solidFill>
                <a:effectLst/>
                <a:highlight>
                  <a:srgbClr val="FFFFFF"/>
                </a:highlight>
              </a:rPr>
              <a:t>actionable steps for promoting psychological safety within the laboratory team (such as team-building exercises, regular check-ins, and training on effective communication and conflict resolution.)</a:t>
            </a:r>
          </a:p>
          <a:p>
            <a:pPr algn="l">
              <a:buFont typeface="+mj-lt"/>
              <a:buAutoNum type="arabicPeriod"/>
            </a:pPr>
            <a:r>
              <a:rPr lang="en-US" b="0" i="0" dirty="0">
                <a:solidFill>
                  <a:srgbClr val="0D0D0D"/>
                </a:solidFill>
                <a:effectLst/>
                <a:highlight>
                  <a:srgbClr val="FFFFFF"/>
                </a:highlight>
              </a:rPr>
              <a:t>Leadership Role:</a:t>
            </a:r>
          </a:p>
          <a:p>
            <a:pPr marL="742950" lvl="1" indent="-285750" algn="l">
              <a:buFont typeface="+mj-lt"/>
              <a:buAutoNum type="arabicPeriod"/>
            </a:pPr>
            <a:r>
              <a:rPr lang="en-US" b="0" i="0" dirty="0">
                <a:solidFill>
                  <a:srgbClr val="0D0D0D"/>
                </a:solidFill>
                <a:effectLst/>
                <a:highlight>
                  <a:srgbClr val="FFFFFF"/>
                </a:highlight>
              </a:rPr>
              <a:t>What are some leadership strategies in this</a:t>
            </a:r>
            <a:r>
              <a:rPr lang="en-US" b="0" i="0" baseline="0" dirty="0">
                <a:solidFill>
                  <a:srgbClr val="0D0D0D"/>
                </a:solidFill>
                <a:effectLst/>
                <a:highlight>
                  <a:srgbClr val="FFFFFF"/>
                </a:highlight>
              </a:rPr>
              <a:t> situation for the management team to </a:t>
            </a:r>
            <a:r>
              <a:rPr lang="en-US" b="0" i="0" dirty="0">
                <a:solidFill>
                  <a:srgbClr val="0D0D0D"/>
                </a:solidFill>
                <a:effectLst/>
                <a:highlight>
                  <a:srgbClr val="FFFFFF"/>
                </a:highlight>
              </a:rPr>
              <a:t> cultivate an inclusive team and</a:t>
            </a:r>
            <a:r>
              <a:rPr lang="en-US" b="0" i="0" baseline="0" dirty="0">
                <a:solidFill>
                  <a:srgbClr val="0D0D0D"/>
                </a:solidFill>
                <a:effectLst/>
                <a:highlight>
                  <a:srgbClr val="FFFFFF"/>
                </a:highlight>
              </a:rPr>
              <a:t> allows the team to </a:t>
            </a:r>
            <a:r>
              <a:rPr lang="en-US" b="0" i="0" dirty="0">
                <a:solidFill>
                  <a:srgbClr val="0D0D0D"/>
                </a:solidFill>
                <a:effectLst/>
                <a:highlight>
                  <a:srgbClr val="FFFFFF"/>
                </a:highlight>
              </a:rPr>
              <a:t>voice their concerns and ideas.</a:t>
            </a:r>
          </a:p>
          <a:p>
            <a:pPr marL="742950" lvl="1" indent="-285750" algn="l">
              <a:buFont typeface="+mj-lt"/>
              <a:buAutoNum type="arabicPeriod"/>
            </a:pPr>
            <a:endParaRPr lang="en-US" b="0" i="0" dirty="0">
              <a:solidFill>
                <a:srgbClr val="0D0D0D"/>
              </a:solidFill>
              <a:effectLst/>
              <a:highlight>
                <a:srgbClr val="FFFFFF"/>
              </a:highlight>
            </a:endParaRPr>
          </a:p>
          <a:p>
            <a:endParaRPr lang="en-US" dirty="0"/>
          </a:p>
          <a:p>
            <a:endParaRPr lang="en-US" dirty="0"/>
          </a:p>
        </p:txBody>
      </p:sp>
      <p:sp>
        <p:nvSpPr>
          <p:cNvPr id="4" name="Slide Number Placeholder 3"/>
          <p:cNvSpPr>
            <a:spLocks noGrp="1"/>
          </p:cNvSpPr>
          <p:nvPr>
            <p:ph type="sldNum" sz="quarter" idx="5"/>
          </p:nvPr>
        </p:nvSpPr>
        <p:spPr/>
        <p:txBody>
          <a:bodyPr/>
          <a:lstStyle/>
          <a:p>
            <a:fld id="{66B46A55-A6CE-48A6-9179-DC2738A8DF2F}" type="slidenum">
              <a:rPr lang="en-US" smtClean="0"/>
              <a:t>16</a:t>
            </a:fld>
            <a:endParaRPr lang="en-US"/>
          </a:p>
        </p:txBody>
      </p:sp>
    </p:spTree>
    <p:extLst>
      <p:ext uri="{BB962C8B-B14F-4D97-AF65-F5344CB8AC3E}">
        <p14:creationId xmlns:p14="http://schemas.microsoft.com/office/powerpoint/2010/main" val="1565991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F956D-6CDF-C00C-42B9-043A829046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131CDC-2C13-A7AA-B627-FC1A65DDA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5A1FDA-6238-AEA2-FE75-C1088CE6EFB1}"/>
              </a:ext>
            </a:extLst>
          </p:cNvPr>
          <p:cNvSpPr>
            <a:spLocks noGrp="1"/>
          </p:cNvSpPr>
          <p:nvPr>
            <p:ph type="body" idx="1"/>
          </p:nvPr>
        </p:nvSpPr>
        <p:spPr/>
        <p:txBody>
          <a:bodyPr/>
          <a:lstStyle/>
          <a:p>
            <a:r>
              <a:rPr lang="en-US" sz="1200" dirty="0"/>
              <a:t>So, How do you know if your team has it?</a:t>
            </a:r>
          </a:p>
          <a:p>
            <a:endParaRPr lang="en-US" sz="1200" b="1" dirty="0"/>
          </a:p>
          <a:p>
            <a:r>
              <a:rPr lang="en-US" sz="1200" dirty="0"/>
              <a:t>Edmundson developed a straight forward 7 Item Questionnaire. </a:t>
            </a:r>
          </a:p>
          <a:p>
            <a:endParaRPr lang="en-US" sz="1200" dirty="0"/>
          </a:p>
          <a:p>
            <a:r>
              <a:rPr lang="en-US" sz="1200" b="1" dirty="0"/>
              <a:t>Refer to the link in the workbook for a full assessment </a:t>
            </a:r>
          </a:p>
          <a:p>
            <a:r>
              <a:rPr lang="en-US" sz="1200" b="1" dirty="0"/>
              <a:t>Connect</a:t>
            </a:r>
            <a:r>
              <a:rPr lang="en-US" sz="1200" b="1" baseline="0" dirty="0"/>
              <a:t> with me for tips after you take the assessment for tips </a:t>
            </a:r>
            <a:endParaRPr lang="en-US" sz="1200" b="1" dirty="0"/>
          </a:p>
          <a:p>
            <a:endParaRPr lang="en-US" sz="1200" b="1" dirty="0"/>
          </a:p>
          <a:p>
            <a:r>
              <a:rPr lang="en-US" sz="1200" b="0" dirty="0"/>
              <a:t>There is no </a:t>
            </a:r>
            <a:r>
              <a:rPr lang="en-US" sz="1200" b="0" dirty="0" err="1"/>
              <a:t>def</a:t>
            </a:r>
            <a:r>
              <a:rPr lang="en-US" sz="1200" b="0" dirty="0"/>
              <a:t> score – the goal is to reflect on your score and be curious about the experience that others are having while working in your workplace. And look at what you can do to improve that experience. </a:t>
            </a:r>
          </a:p>
          <a:p>
            <a:pPr algn="l" fontAlgn="base"/>
            <a:endParaRPr lang="en-US" b="0" i="0" dirty="0">
              <a:solidFill>
                <a:srgbClr val="222222"/>
              </a:solidFill>
              <a:effectLst/>
              <a:highlight>
                <a:srgbClr val="FFFFFF"/>
              </a:highlight>
              <a:latin typeface="Jost"/>
            </a:endParaRPr>
          </a:p>
          <a:p>
            <a:pPr algn="l" fontAlgn="base"/>
            <a:r>
              <a:rPr lang="en-US" b="0" i="0" dirty="0">
                <a:solidFill>
                  <a:srgbClr val="222222"/>
                </a:solidFill>
                <a:effectLst/>
                <a:highlight>
                  <a:srgbClr val="FFFFFF"/>
                </a:highlight>
                <a:latin typeface="Jost"/>
              </a:rPr>
              <a:t>By asking</a:t>
            </a:r>
            <a:r>
              <a:rPr lang="en-US" b="0" i="0" baseline="0" dirty="0">
                <a:solidFill>
                  <a:srgbClr val="222222"/>
                </a:solidFill>
                <a:effectLst/>
                <a:highlight>
                  <a:srgbClr val="FFFFFF"/>
                </a:highlight>
                <a:latin typeface="Jost"/>
              </a:rPr>
              <a:t> your team these questions, </a:t>
            </a:r>
            <a:r>
              <a:rPr lang="en-US" b="0" i="0" dirty="0">
                <a:solidFill>
                  <a:srgbClr val="222222"/>
                </a:solidFill>
                <a:effectLst/>
                <a:highlight>
                  <a:srgbClr val="FFFFFF"/>
                </a:highlight>
                <a:latin typeface="Jost"/>
              </a:rPr>
              <a:t> </a:t>
            </a:r>
            <a:r>
              <a:rPr lang="en-US" b="1" i="0" dirty="0">
                <a:solidFill>
                  <a:srgbClr val="222222"/>
                </a:solidFill>
                <a:effectLst/>
                <a:highlight>
                  <a:srgbClr val="FFFFFF"/>
                </a:highlight>
                <a:latin typeface="Jost"/>
              </a:rPr>
              <a:t>you’re actually doing four powerful things</a:t>
            </a:r>
            <a:r>
              <a:rPr lang="en-US" b="0" i="0" dirty="0">
                <a:solidFill>
                  <a:srgbClr val="222222"/>
                </a:solidFill>
                <a:effectLst/>
                <a:highlight>
                  <a:srgbClr val="FFFFFF"/>
                </a:highlight>
                <a:latin typeface="Jost"/>
              </a:rPr>
              <a:t> –</a:t>
            </a:r>
          </a:p>
          <a:p>
            <a:pPr marL="171450" indent="-171450" algn="l" fontAlgn="base">
              <a:buFont typeface="Arial" panose="020B0604020202020204" pitchFamily="34" charset="0"/>
              <a:buChar char="•"/>
            </a:pPr>
            <a:r>
              <a:rPr lang="en-US" b="1" i="0" dirty="0">
                <a:solidFill>
                  <a:srgbClr val="222222"/>
                </a:solidFill>
                <a:effectLst/>
                <a:highlight>
                  <a:srgbClr val="FFFFFF"/>
                </a:highlight>
                <a:latin typeface="inherit"/>
              </a:rPr>
              <a:t>Surfacing</a:t>
            </a:r>
            <a:r>
              <a:rPr lang="en-US" b="0" i="0" dirty="0">
                <a:solidFill>
                  <a:srgbClr val="222222"/>
                </a:solidFill>
                <a:effectLst/>
                <a:highlight>
                  <a:srgbClr val="FFFFFF"/>
                </a:highlight>
                <a:latin typeface="inherit"/>
              </a:rPr>
              <a:t> </a:t>
            </a:r>
            <a:r>
              <a:rPr lang="en-US" b="1" i="0" dirty="0">
                <a:solidFill>
                  <a:srgbClr val="222222"/>
                </a:solidFill>
                <a:effectLst/>
                <a:highlight>
                  <a:srgbClr val="FFFFFF"/>
                </a:highlight>
                <a:latin typeface="inherit"/>
              </a:rPr>
              <a:t>any issues</a:t>
            </a:r>
            <a:r>
              <a:rPr lang="en-US" b="0" i="0" dirty="0">
                <a:solidFill>
                  <a:srgbClr val="222222"/>
                </a:solidFill>
                <a:effectLst/>
                <a:highlight>
                  <a:srgbClr val="FFFFFF"/>
                </a:highlight>
                <a:latin typeface="inherit"/>
              </a:rPr>
              <a:t> that are impacting psychological safety,</a:t>
            </a:r>
          </a:p>
          <a:p>
            <a:pPr marL="171450" indent="-171450" algn="l" fontAlgn="base">
              <a:buFont typeface="Arial" panose="020B0604020202020204" pitchFamily="34" charset="0"/>
              <a:buChar char="•"/>
            </a:pPr>
            <a:r>
              <a:rPr lang="en-US" b="1" i="0" dirty="0">
                <a:solidFill>
                  <a:srgbClr val="222222"/>
                </a:solidFill>
                <a:effectLst/>
                <a:highlight>
                  <a:srgbClr val="FFFFFF"/>
                </a:highlight>
                <a:latin typeface="inherit"/>
              </a:rPr>
              <a:t>Educating people</a:t>
            </a:r>
            <a:r>
              <a:rPr lang="en-US" b="0" i="0" dirty="0">
                <a:solidFill>
                  <a:srgbClr val="222222"/>
                </a:solidFill>
                <a:effectLst/>
                <a:highlight>
                  <a:srgbClr val="FFFFFF"/>
                </a:highlight>
                <a:latin typeface="inherit"/>
              </a:rPr>
              <a:t> about what psychological safety is,</a:t>
            </a:r>
          </a:p>
          <a:p>
            <a:pPr marL="171450" indent="-171450" algn="l" fontAlgn="base">
              <a:buFont typeface="Arial" panose="020B0604020202020204" pitchFamily="34" charset="0"/>
              <a:buChar char="•"/>
            </a:pPr>
            <a:r>
              <a:rPr lang="en-US" b="0" i="0" dirty="0">
                <a:solidFill>
                  <a:srgbClr val="222222"/>
                </a:solidFill>
                <a:effectLst/>
                <a:highlight>
                  <a:srgbClr val="FFFFFF"/>
                </a:highlight>
                <a:latin typeface="inherit"/>
              </a:rPr>
              <a:t>Making psychological safety </a:t>
            </a:r>
            <a:r>
              <a:rPr lang="en-US" b="1" i="0" dirty="0">
                <a:solidFill>
                  <a:srgbClr val="222222"/>
                </a:solidFill>
                <a:effectLst/>
                <a:highlight>
                  <a:srgbClr val="FFFFFF"/>
                </a:highlight>
                <a:latin typeface="inherit"/>
              </a:rPr>
              <a:t>safe to talk about</a:t>
            </a:r>
            <a:r>
              <a:rPr lang="en-US" b="0" i="0" dirty="0">
                <a:solidFill>
                  <a:srgbClr val="222222"/>
                </a:solidFill>
                <a:effectLst/>
                <a:highlight>
                  <a:srgbClr val="FFFFFF"/>
                </a:highlight>
                <a:latin typeface="inherit"/>
              </a:rPr>
              <a:t>, and</a:t>
            </a:r>
          </a:p>
          <a:p>
            <a:pPr marL="171450" indent="-171450" algn="l" fontAlgn="base">
              <a:buFont typeface="Arial" panose="020B0604020202020204" pitchFamily="34" charset="0"/>
              <a:buChar char="•"/>
            </a:pPr>
            <a:r>
              <a:rPr lang="en-US" b="0" i="0" dirty="0">
                <a:solidFill>
                  <a:srgbClr val="222222"/>
                </a:solidFill>
                <a:effectLst/>
                <a:highlight>
                  <a:srgbClr val="FFFFFF"/>
                </a:highlight>
                <a:latin typeface="inherit"/>
              </a:rPr>
              <a:t>Most importantly of all, making explicit and </a:t>
            </a:r>
            <a:r>
              <a:rPr lang="en-US" b="1" i="0" dirty="0">
                <a:solidFill>
                  <a:srgbClr val="222222"/>
                </a:solidFill>
                <a:effectLst/>
                <a:highlight>
                  <a:srgbClr val="FFFFFF"/>
                </a:highlight>
                <a:latin typeface="inherit"/>
              </a:rPr>
              <a:t>encouraging the very behaviors that increase psychological safety!</a:t>
            </a:r>
            <a:endParaRPr lang="en-US" b="0" i="0" dirty="0">
              <a:solidFill>
                <a:srgbClr val="222222"/>
              </a:solidFill>
              <a:effectLst/>
              <a:highlight>
                <a:srgbClr val="FFFFFF"/>
              </a:highlight>
              <a:latin typeface="inherit"/>
            </a:endParaRPr>
          </a:p>
          <a:p>
            <a:endParaRPr lang="en-US" sz="1200" b="0" dirty="0"/>
          </a:p>
          <a:p>
            <a:endParaRPr lang="en-US" sz="1200" b="0" dirty="0"/>
          </a:p>
          <a:p>
            <a:endParaRPr lang="en-US" dirty="0"/>
          </a:p>
        </p:txBody>
      </p:sp>
      <p:sp>
        <p:nvSpPr>
          <p:cNvPr id="4" name="Slide Number Placeholder 3">
            <a:extLst>
              <a:ext uri="{FF2B5EF4-FFF2-40B4-BE49-F238E27FC236}">
                <a16:creationId xmlns:a16="http://schemas.microsoft.com/office/drawing/2014/main" id="{DAF15000-8904-CAFC-FBC8-ED96FAFFDEFC}"/>
              </a:ext>
            </a:extLst>
          </p:cNvPr>
          <p:cNvSpPr>
            <a:spLocks noGrp="1"/>
          </p:cNvSpPr>
          <p:nvPr>
            <p:ph type="sldNum" sz="quarter" idx="5"/>
          </p:nvPr>
        </p:nvSpPr>
        <p:spPr/>
        <p:txBody>
          <a:bodyPr/>
          <a:lstStyle/>
          <a:p>
            <a:fld id="{66B46A55-A6CE-48A6-9179-DC2738A8DF2F}" type="slidenum">
              <a:rPr lang="en-US" smtClean="0"/>
              <a:t>17</a:t>
            </a:fld>
            <a:endParaRPr lang="en-US"/>
          </a:p>
        </p:txBody>
      </p:sp>
    </p:spTree>
    <p:extLst>
      <p:ext uri="{BB962C8B-B14F-4D97-AF65-F5344CB8AC3E}">
        <p14:creationId xmlns:p14="http://schemas.microsoft.com/office/powerpoint/2010/main" val="2844860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4.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and Content Onl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214" t="27715" r="-214" b="27103"/>
          <a:stretch/>
        </p:blipFill>
        <p:spPr>
          <a:xfrm>
            <a:off x="31347" y="-31351"/>
            <a:ext cx="14630401" cy="8339328"/>
          </a:xfrm>
          <a:prstGeom prst="rect">
            <a:avLst/>
          </a:prstGeom>
        </p:spPr>
      </p:pic>
      <p:sp>
        <p:nvSpPr>
          <p:cNvPr id="15" name="Rectangle 14"/>
          <p:cNvSpPr/>
          <p:nvPr userDrawn="1"/>
        </p:nvSpPr>
        <p:spPr>
          <a:xfrm rot="16200000">
            <a:off x="3175306" y="-3178466"/>
            <a:ext cx="8342484" cy="14630400"/>
          </a:xfrm>
          <a:prstGeom prst="rect">
            <a:avLst/>
          </a:prstGeom>
          <a:gradFill>
            <a:gsLst>
              <a:gs pos="24000">
                <a:srgbClr val="002D74"/>
              </a:gs>
              <a:gs pos="69000">
                <a:srgbClr val="002D74">
                  <a:alpha val="69000"/>
                </a:srgbClr>
              </a:gs>
              <a:gs pos="51000">
                <a:srgbClr val="002D74">
                  <a:alpha val="88000"/>
                </a:srgbClr>
              </a:gs>
              <a:gs pos="90000">
                <a:srgbClr val="005C8F">
                  <a:alpha val="59000"/>
                </a:srgbClr>
              </a:gs>
              <a:gs pos="100000">
                <a:srgbClr val="00ACB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3" name="Rectangle 1"/>
          <p:cNvSpPr>
            <a:spLocks noChangeArrowheads="1"/>
          </p:cNvSpPr>
          <p:nvPr userDrawn="1"/>
        </p:nvSpPr>
        <p:spPr bwMode="auto">
          <a:xfrm>
            <a:off x="1" y="-22159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dirty="0"/>
          </a:p>
        </p:txBody>
      </p:sp>
      <p:sp>
        <p:nvSpPr>
          <p:cNvPr id="9" name="Text Placeholder 4"/>
          <p:cNvSpPr>
            <a:spLocks noGrp="1"/>
          </p:cNvSpPr>
          <p:nvPr>
            <p:ph type="body" sz="quarter" idx="10" hasCustomPrompt="1"/>
          </p:nvPr>
        </p:nvSpPr>
        <p:spPr>
          <a:xfrm>
            <a:off x="325567" y="238539"/>
            <a:ext cx="10420350" cy="849463"/>
          </a:xfrm>
        </p:spPr>
        <p:txBody>
          <a:bodyPr anchor="ctr"/>
          <a:lstStyle>
            <a:lvl1pPr marL="0" indent="0">
              <a:buNone/>
              <a:defRPr lang="en-US" sz="4800" b="1" kern="1200" dirty="0" smtClean="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stStyle>
          <a:p>
            <a:r>
              <a:rPr lang="en-US" dirty="0"/>
              <a:t>Add Slide Title Here </a:t>
            </a:r>
          </a:p>
        </p:txBody>
      </p:sp>
      <p:sp>
        <p:nvSpPr>
          <p:cNvPr id="11" name="Text Placeholder 2"/>
          <p:cNvSpPr>
            <a:spLocks noGrp="1"/>
          </p:cNvSpPr>
          <p:nvPr>
            <p:ph type="body" sz="quarter" idx="12"/>
          </p:nvPr>
        </p:nvSpPr>
        <p:spPr>
          <a:xfrm>
            <a:off x="1493521" y="1802130"/>
            <a:ext cx="12470130" cy="5381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rot="16200000">
            <a:off x="3143958" y="-3178469"/>
            <a:ext cx="8342484" cy="14630400"/>
          </a:xfrm>
          <a:prstGeom prst="rect">
            <a:avLst/>
          </a:prstGeom>
          <a:gradFill>
            <a:gsLst>
              <a:gs pos="1000">
                <a:srgbClr val="00B6AA"/>
              </a:gs>
              <a:gs pos="58000">
                <a:srgbClr val="002060">
                  <a:alpha val="42000"/>
                </a:srgbClr>
              </a:gs>
              <a:gs pos="16000">
                <a:srgbClr val="00B8AB">
                  <a:alpha val="59000"/>
                </a:srgbClr>
              </a:gs>
              <a:gs pos="100000">
                <a:srgbClr val="002060">
                  <a:alpha val="5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Tree>
    <p:custDataLst>
      <p:tags r:id="rId1"/>
    </p:custDataLst>
    <p:extLst>
      <p:ext uri="{BB962C8B-B14F-4D97-AF65-F5344CB8AC3E}">
        <p14:creationId xmlns:p14="http://schemas.microsoft.com/office/powerpoint/2010/main" val="1161756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p>
            <a:fld id="{22E4C53C-C838-4B6A-867B-7DB8E49C7DD0}"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83246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E4C53C-C838-4B6A-867B-7DB8E49C7DD0}"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2894577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Text and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214" t="27715" r="-214" b="27103"/>
          <a:stretch/>
        </p:blipFill>
        <p:spPr>
          <a:xfrm>
            <a:off x="32592" y="3157"/>
            <a:ext cx="14630401" cy="8339328"/>
          </a:xfrm>
          <a:prstGeom prst="rect">
            <a:avLst/>
          </a:prstGeom>
        </p:spPr>
      </p:pic>
      <p:sp>
        <p:nvSpPr>
          <p:cNvPr id="11" name="Rectangle 10"/>
          <p:cNvSpPr/>
          <p:nvPr userDrawn="1"/>
        </p:nvSpPr>
        <p:spPr>
          <a:xfrm rot="16200000">
            <a:off x="3057050" y="-3143958"/>
            <a:ext cx="8342484" cy="14630400"/>
          </a:xfrm>
          <a:prstGeom prst="rect">
            <a:avLst/>
          </a:prstGeom>
          <a:gradFill>
            <a:gsLst>
              <a:gs pos="1000">
                <a:srgbClr val="002D74"/>
              </a:gs>
              <a:gs pos="40000">
                <a:srgbClr val="002D74"/>
              </a:gs>
              <a:gs pos="14000">
                <a:srgbClr val="002D74"/>
              </a:gs>
              <a:gs pos="100000">
                <a:srgbClr val="00ACB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4" name="Rectangle 1"/>
          <p:cNvSpPr>
            <a:spLocks noChangeArrowheads="1"/>
          </p:cNvSpPr>
          <p:nvPr userDrawn="1"/>
        </p:nvSpPr>
        <p:spPr bwMode="auto">
          <a:xfrm>
            <a:off x="-31346" y="-187091"/>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dirty="0"/>
          </a:p>
        </p:txBody>
      </p:sp>
      <p:sp>
        <p:nvSpPr>
          <p:cNvPr id="13" name="Rectangle 1"/>
          <p:cNvSpPr>
            <a:spLocks noChangeArrowheads="1"/>
          </p:cNvSpPr>
          <p:nvPr userDrawn="1"/>
        </p:nvSpPr>
        <p:spPr bwMode="auto">
          <a:xfrm>
            <a:off x="1" y="-22159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dirty="0"/>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5567" y="7493199"/>
            <a:ext cx="2127786" cy="567409"/>
          </a:xfrm>
          <a:prstGeom prst="rect">
            <a:avLst/>
          </a:prstGeom>
        </p:spPr>
      </p:pic>
      <p:sp>
        <p:nvSpPr>
          <p:cNvPr id="3" name="Text Placeholder 2"/>
          <p:cNvSpPr>
            <a:spLocks noGrp="1"/>
          </p:cNvSpPr>
          <p:nvPr>
            <p:ph type="body" sz="quarter" idx="12" hasCustomPrompt="1"/>
          </p:nvPr>
        </p:nvSpPr>
        <p:spPr>
          <a:xfrm>
            <a:off x="1493521" y="1802130"/>
            <a:ext cx="7781602" cy="5381626"/>
          </a:xfrm>
        </p:spPr>
        <p:txBody>
          <a:bodyPr/>
          <a:lstStyle>
            <a:lvl1pPr marL="0" indent="0">
              <a:buNone/>
              <a:defRPr baseline="0"/>
            </a:lvl1pPr>
          </a:lstStyle>
          <a:p>
            <a:pPr lvl="0"/>
            <a:r>
              <a:rPr lang="en-US" dirty="0"/>
              <a:t>Add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13" hasCustomPrompt="1"/>
          </p:nvPr>
        </p:nvSpPr>
        <p:spPr>
          <a:xfrm>
            <a:off x="9284970" y="1781176"/>
            <a:ext cx="4844416" cy="5433060"/>
          </a:xfrm>
        </p:spPr>
        <p:txBody>
          <a:bodyPr/>
          <a:lstStyle>
            <a:lvl1pPr>
              <a:defRPr/>
            </a:lvl1pPr>
          </a:lstStyle>
          <a:p>
            <a:r>
              <a:rPr lang="en-US" dirty="0"/>
              <a:t>Add picture here</a:t>
            </a:r>
          </a:p>
        </p:txBody>
      </p:sp>
      <p:sp>
        <p:nvSpPr>
          <p:cNvPr id="15" name="TextBox 14"/>
          <p:cNvSpPr txBox="1"/>
          <p:nvPr userDrawn="1"/>
        </p:nvSpPr>
        <p:spPr>
          <a:xfrm>
            <a:off x="-1035265" y="-1173730"/>
            <a:ext cx="2650129" cy="1168539"/>
          </a:xfrm>
          <a:prstGeom prst="ellipse">
            <a:avLst/>
          </a:prstGeom>
          <a:solidFill>
            <a:srgbClr val="DEEBF7">
              <a:alpha val="10196"/>
            </a:srgbClr>
          </a:solidFill>
        </p:spPr>
        <p:txBody>
          <a:bodyPr wrap="square" rtlCol="0">
            <a:spAutoFit/>
          </a:bodyPr>
          <a:lstStyle/>
          <a:p>
            <a:pPr algn="ctr">
              <a:lnSpc>
                <a:spcPct val="100000"/>
              </a:lnSpc>
              <a:spcBef>
                <a:spcPts val="0"/>
              </a:spcBef>
            </a:pPr>
            <a:endParaRPr lang="en-US" sz="48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7" name="Text Placeholder 4"/>
          <p:cNvSpPr>
            <a:spLocks noGrp="1"/>
          </p:cNvSpPr>
          <p:nvPr>
            <p:ph type="body" sz="quarter" idx="10" hasCustomPrompt="1"/>
          </p:nvPr>
        </p:nvSpPr>
        <p:spPr>
          <a:xfrm>
            <a:off x="325567" y="238539"/>
            <a:ext cx="10420350" cy="849463"/>
          </a:xfrm>
        </p:spPr>
        <p:txBody>
          <a:bodyPr anchor="ctr"/>
          <a:lstStyle>
            <a:lvl1pPr marL="0" indent="0">
              <a:buNone/>
              <a:defRPr lang="en-US" sz="4800" b="1" kern="1200" dirty="0" smtClean="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stStyle>
          <a:p>
            <a:r>
              <a:rPr lang="en-US" dirty="0"/>
              <a:t>Add Slide Title Here </a:t>
            </a:r>
          </a:p>
        </p:txBody>
      </p:sp>
    </p:spTree>
    <p:custDataLst>
      <p:tags r:id="rId1"/>
    </p:custDataLst>
    <p:extLst>
      <p:ext uri="{BB962C8B-B14F-4D97-AF65-F5344CB8AC3E}">
        <p14:creationId xmlns:p14="http://schemas.microsoft.com/office/powerpoint/2010/main" val="1712157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4C53C-C838-4B6A-867B-7DB8E49C7DD0}"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27992851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346836"/>
            <a:ext cx="10972800" cy="2865120"/>
          </a:xfrm>
        </p:spPr>
        <p:txBody>
          <a:bodyPr anchor="b"/>
          <a:lstStyle>
            <a:lvl1pPr algn="ctr">
              <a:defRPr sz="7200"/>
            </a:lvl1pPr>
          </a:lstStyle>
          <a:p>
            <a:r>
              <a:rPr lang="en-US"/>
              <a:t>Click to edit Master title style</a:t>
            </a:r>
          </a:p>
        </p:txBody>
      </p:sp>
      <p:sp>
        <p:nvSpPr>
          <p:cNvPr id="3" name="Subtitle 2"/>
          <p:cNvSpPr>
            <a:spLocks noGrp="1"/>
          </p:cNvSpPr>
          <p:nvPr>
            <p:ph type="subTitle" idx="1"/>
          </p:nvPr>
        </p:nvSpPr>
        <p:spPr>
          <a:xfrm>
            <a:off x="1828800" y="4322446"/>
            <a:ext cx="10972800" cy="1986914"/>
          </a:xfrm>
        </p:spPr>
        <p:txBody>
          <a:bodyPr/>
          <a:lstStyle>
            <a:lvl1pPr marL="0" indent="0" algn="ctr">
              <a:buNone/>
              <a:defRPr sz="2880"/>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en-US"/>
              <a:t>Click to edit Master subtitle style</a:t>
            </a:r>
          </a:p>
        </p:txBody>
      </p:sp>
      <p:sp>
        <p:nvSpPr>
          <p:cNvPr id="4" name="Date Placeholder 3"/>
          <p:cNvSpPr>
            <a:spLocks noGrp="1"/>
          </p:cNvSpPr>
          <p:nvPr>
            <p:ph type="dt" sz="half" idx="10"/>
          </p:nvPr>
        </p:nvSpPr>
        <p:spPr/>
        <p:txBody>
          <a:bodyPr/>
          <a:lstStyle/>
          <a:p>
            <a:fld id="{22E4C53C-C838-4B6A-867B-7DB8E49C7DD0}"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40060217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E4C53C-C838-4B6A-867B-7DB8E49C7DD0}"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41315842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8220" y="2051686"/>
            <a:ext cx="12618720" cy="3423284"/>
          </a:xfrm>
        </p:spPr>
        <p:txBody>
          <a:bodyPr anchor="b"/>
          <a:lstStyle>
            <a:lvl1pPr>
              <a:defRPr sz="7200"/>
            </a:lvl1pPr>
          </a:lstStyle>
          <a:p>
            <a:r>
              <a:rPr lang="en-US"/>
              <a:t>Click to edit Master title style</a:t>
            </a:r>
          </a:p>
        </p:txBody>
      </p:sp>
      <p:sp>
        <p:nvSpPr>
          <p:cNvPr id="3" name="Text Placeholder 2"/>
          <p:cNvSpPr>
            <a:spLocks noGrp="1"/>
          </p:cNvSpPr>
          <p:nvPr>
            <p:ph type="body" idx="1"/>
          </p:nvPr>
        </p:nvSpPr>
        <p:spPr>
          <a:xfrm>
            <a:off x="998220" y="5507356"/>
            <a:ext cx="12618720" cy="1800224"/>
          </a:xfrm>
        </p:spPr>
        <p:txBody>
          <a:bodyPr/>
          <a:lstStyle>
            <a:lvl1pPr marL="0" indent="0">
              <a:buNone/>
              <a:defRPr sz="2880">
                <a:solidFill>
                  <a:schemeClr val="tx1">
                    <a:tint val="75000"/>
                  </a:schemeClr>
                </a:solidFill>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2E4C53C-C838-4B6A-867B-7DB8E49C7DD0}"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2758582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058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06640" y="2190750"/>
            <a:ext cx="6217920" cy="52216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2E4C53C-C838-4B6A-867B-7DB8E49C7DD0}"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2046845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07746" y="438150"/>
            <a:ext cx="12618720" cy="1590676"/>
          </a:xfrm>
        </p:spPr>
        <p:txBody>
          <a:bodyPr/>
          <a:lstStyle/>
          <a:p>
            <a:r>
              <a:rPr lang="en-US"/>
              <a:t>Click to edit Master title style</a:t>
            </a:r>
          </a:p>
        </p:txBody>
      </p:sp>
      <p:sp>
        <p:nvSpPr>
          <p:cNvPr id="3" name="Text Placeholder 2"/>
          <p:cNvSpPr>
            <a:spLocks noGrp="1"/>
          </p:cNvSpPr>
          <p:nvPr>
            <p:ph type="body" idx="1"/>
          </p:nvPr>
        </p:nvSpPr>
        <p:spPr>
          <a:xfrm>
            <a:off x="1007746" y="2017396"/>
            <a:ext cx="6189344"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4" name="Content Placeholder 3"/>
          <p:cNvSpPr>
            <a:spLocks noGrp="1"/>
          </p:cNvSpPr>
          <p:nvPr>
            <p:ph sz="half" idx="2"/>
          </p:nvPr>
        </p:nvSpPr>
        <p:spPr>
          <a:xfrm>
            <a:off x="1007746" y="3006090"/>
            <a:ext cx="6189344"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06640" y="2017396"/>
            <a:ext cx="6219826" cy="988694"/>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Edit Master text styles</a:t>
            </a:r>
          </a:p>
        </p:txBody>
      </p:sp>
      <p:sp>
        <p:nvSpPr>
          <p:cNvPr id="6" name="Content Placeholder 5"/>
          <p:cNvSpPr>
            <a:spLocks noGrp="1"/>
          </p:cNvSpPr>
          <p:nvPr>
            <p:ph sz="quarter" idx="4"/>
          </p:nvPr>
        </p:nvSpPr>
        <p:spPr>
          <a:xfrm>
            <a:off x="7406640" y="3006090"/>
            <a:ext cx="6219826" cy="44215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2E4C53C-C838-4B6A-867B-7DB8E49C7DD0}" type="datetimeFigureOut">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23512499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2E4C53C-C838-4B6A-867B-7DB8E49C7DD0}" type="datetimeFigureOut">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10468105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E4C53C-C838-4B6A-867B-7DB8E49C7DD0}"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1789589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Content Placeholder 2"/>
          <p:cNvSpPr>
            <a:spLocks noGrp="1"/>
          </p:cNvSpPr>
          <p:nvPr>
            <p:ph idx="1"/>
          </p:nvPr>
        </p:nvSpPr>
        <p:spPr>
          <a:xfrm>
            <a:off x="6219826" y="1184911"/>
            <a:ext cx="7406640" cy="5848350"/>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22E4C53C-C838-4B6A-867B-7DB8E49C7DD0}"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40528313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7746" y="548640"/>
            <a:ext cx="4718684" cy="1920240"/>
          </a:xfrm>
        </p:spPr>
        <p:txBody>
          <a:bodyPr anchor="b"/>
          <a:lstStyle>
            <a:lvl1pPr>
              <a:defRPr sz="3840"/>
            </a:lvl1pPr>
          </a:lstStyle>
          <a:p>
            <a:r>
              <a:rPr lang="en-US"/>
              <a:t>Click to edit Master title style</a:t>
            </a:r>
          </a:p>
        </p:txBody>
      </p:sp>
      <p:sp>
        <p:nvSpPr>
          <p:cNvPr id="3" name="Picture Placeholder 2"/>
          <p:cNvSpPr>
            <a:spLocks noGrp="1"/>
          </p:cNvSpPr>
          <p:nvPr>
            <p:ph type="pic" idx="1"/>
          </p:nvPr>
        </p:nvSpPr>
        <p:spPr>
          <a:xfrm>
            <a:off x="6219826" y="1184911"/>
            <a:ext cx="7406640" cy="584835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1007746" y="2468880"/>
            <a:ext cx="4718684" cy="4573906"/>
          </a:xfrm>
        </p:spPr>
        <p:txBody>
          <a:bodyPr/>
          <a:lstStyle>
            <a:lvl1pPr marL="0" indent="0">
              <a:buNone/>
              <a:defRPr sz="1920"/>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en-US"/>
              <a:t>Edit Master text styles</a:t>
            </a:r>
          </a:p>
        </p:txBody>
      </p:sp>
      <p:sp>
        <p:nvSpPr>
          <p:cNvPr id="5" name="Date Placeholder 4"/>
          <p:cNvSpPr>
            <a:spLocks noGrp="1"/>
          </p:cNvSpPr>
          <p:nvPr>
            <p:ph type="dt" sz="half" idx="10"/>
          </p:nvPr>
        </p:nvSpPr>
        <p:spPr/>
        <p:txBody>
          <a:bodyPr/>
          <a:lstStyle/>
          <a:p>
            <a:fld id="{22E4C53C-C838-4B6A-867B-7DB8E49C7DD0}"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7339834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E4C53C-C838-4B6A-867B-7DB8E49C7DD0}"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25639584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469880" y="438150"/>
            <a:ext cx="3154680" cy="69742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05840" y="438150"/>
            <a:ext cx="9281160" cy="697420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E4C53C-C838-4B6A-867B-7DB8E49C7DD0}"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871A1C-D069-4C26-907D-6088C2A2D560}" type="slidenum">
              <a:rPr lang="en-US" smtClean="0"/>
              <a:t>‹#›</a:t>
            </a:fld>
            <a:endParaRPr lang="en-US"/>
          </a:p>
        </p:txBody>
      </p:sp>
    </p:spTree>
    <p:extLst>
      <p:ext uri="{BB962C8B-B14F-4D97-AF65-F5344CB8AC3E}">
        <p14:creationId xmlns:p14="http://schemas.microsoft.com/office/powerpoint/2010/main" val="24510085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itle, Text and Ima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214" t="27715" r="-214" b="27103"/>
          <a:stretch/>
        </p:blipFill>
        <p:spPr>
          <a:xfrm>
            <a:off x="32592" y="3157"/>
            <a:ext cx="14630401" cy="8339328"/>
          </a:xfrm>
          <a:prstGeom prst="rect">
            <a:avLst/>
          </a:prstGeom>
        </p:spPr>
      </p:pic>
      <p:sp>
        <p:nvSpPr>
          <p:cNvPr id="11" name="Rectangle 10"/>
          <p:cNvSpPr/>
          <p:nvPr userDrawn="1"/>
        </p:nvSpPr>
        <p:spPr>
          <a:xfrm rot="16200000">
            <a:off x="3057050" y="-3143958"/>
            <a:ext cx="8342484" cy="14630400"/>
          </a:xfrm>
          <a:prstGeom prst="rect">
            <a:avLst/>
          </a:prstGeom>
          <a:gradFill>
            <a:gsLst>
              <a:gs pos="1000">
                <a:srgbClr val="002D74"/>
              </a:gs>
              <a:gs pos="40000">
                <a:srgbClr val="002D74"/>
              </a:gs>
              <a:gs pos="14000">
                <a:srgbClr val="002D74"/>
              </a:gs>
              <a:gs pos="100000">
                <a:srgbClr val="00ACB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4" name="Rectangle 1"/>
          <p:cNvSpPr>
            <a:spLocks noChangeArrowheads="1"/>
          </p:cNvSpPr>
          <p:nvPr userDrawn="1"/>
        </p:nvSpPr>
        <p:spPr bwMode="auto">
          <a:xfrm>
            <a:off x="-31346" y="-187091"/>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dirty="0"/>
          </a:p>
        </p:txBody>
      </p:sp>
      <p:sp>
        <p:nvSpPr>
          <p:cNvPr id="13" name="Rectangle 1"/>
          <p:cNvSpPr>
            <a:spLocks noChangeArrowheads="1"/>
          </p:cNvSpPr>
          <p:nvPr userDrawn="1"/>
        </p:nvSpPr>
        <p:spPr bwMode="auto">
          <a:xfrm>
            <a:off x="1" y="-22159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dirty="0"/>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25567" y="7493199"/>
            <a:ext cx="2127786" cy="567409"/>
          </a:xfrm>
          <a:prstGeom prst="rect">
            <a:avLst/>
          </a:prstGeom>
        </p:spPr>
      </p:pic>
      <p:sp>
        <p:nvSpPr>
          <p:cNvPr id="3" name="Text Placeholder 2"/>
          <p:cNvSpPr>
            <a:spLocks noGrp="1"/>
          </p:cNvSpPr>
          <p:nvPr>
            <p:ph type="body" sz="quarter" idx="12" hasCustomPrompt="1"/>
          </p:nvPr>
        </p:nvSpPr>
        <p:spPr>
          <a:xfrm>
            <a:off x="1493521" y="1802130"/>
            <a:ext cx="7781602" cy="5381626"/>
          </a:xfrm>
        </p:spPr>
        <p:txBody>
          <a:bodyPr/>
          <a:lstStyle>
            <a:lvl1pPr marL="0" indent="0">
              <a:buNone/>
              <a:defRPr baseline="0"/>
            </a:lvl1pPr>
          </a:lstStyle>
          <a:p>
            <a:pPr lvl="0"/>
            <a:r>
              <a:rPr lang="en-US" dirty="0"/>
              <a:t>Add your text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p:cNvSpPr>
            <a:spLocks noGrp="1"/>
          </p:cNvSpPr>
          <p:nvPr>
            <p:ph type="pic" sz="quarter" idx="13" hasCustomPrompt="1"/>
          </p:nvPr>
        </p:nvSpPr>
        <p:spPr>
          <a:xfrm>
            <a:off x="9284970" y="1781176"/>
            <a:ext cx="4844416" cy="5433060"/>
          </a:xfrm>
        </p:spPr>
        <p:txBody>
          <a:bodyPr/>
          <a:lstStyle>
            <a:lvl1pPr>
              <a:defRPr/>
            </a:lvl1pPr>
          </a:lstStyle>
          <a:p>
            <a:r>
              <a:rPr lang="en-US" dirty="0"/>
              <a:t>Add picture here</a:t>
            </a:r>
          </a:p>
        </p:txBody>
      </p:sp>
      <p:sp>
        <p:nvSpPr>
          <p:cNvPr id="15" name="TextBox 14"/>
          <p:cNvSpPr txBox="1"/>
          <p:nvPr userDrawn="1"/>
        </p:nvSpPr>
        <p:spPr>
          <a:xfrm>
            <a:off x="-1035265" y="-1173730"/>
            <a:ext cx="2650129" cy="1168539"/>
          </a:xfrm>
          <a:prstGeom prst="ellipse">
            <a:avLst/>
          </a:prstGeom>
          <a:solidFill>
            <a:srgbClr val="DEEBF7">
              <a:alpha val="10196"/>
            </a:srgbClr>
          </a:solidFill>
        </p:spPr>
        <p:txBody>
          <a:bodyPr wrap="square" rtlCol="0">
            <a:spAutoFit/>
          </a:bodyPr>
          <a:lstStyle/>
          <a:p>
            <a:pPr algn="ctr">
              <a:lnSpc>
                <a:spcPct val="100000"/>
              </a:lnSpc>
              <a:spcBef>
                <a:spcPts val="0"/>
              </a:spcBef>
            </a:pPr>
            <a:endParaRPr lang="en-US" sz="4800" b="1" dirty="0">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7" name="Text Placeholder 4"/>
          <p:cNvSpPr>
            <a:spLocks noGrp="1"/>
          </p:cNvSpPr>
          <p:nvPr>
            <p:ph type="body" sz="quarter" idx="10" hasCustomPrompt="1"/>
          </p:nvPr>
        </p:nvSpPr>
        <p:spPr>
          <a:xfrm>
            <a:off x="325567" y="238539"/>
            <a:ext cx="10420350" cy="849463"/>
          </a:xfrm>
        </p:spPr>
        <p:txBody>
          <a:bodyPr anchor="ctr"/>
          <a:lstStyle>
            <a:lvl1pPr marL="0" indent="0">
              <a:buNone/>
              <a:defRPr lang="en-US" sz="4800" b="1" kern="1200" dirty="0" smtClean="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stStyle>
          <a:p>
            <a:r>
              <a:rPr lang="en-US" dirty="0"/>
              <a:t>Add Slide Title Here </a:t>
            </a:r>
          </a:p>
        </p:txBody>
      </p:sp>
    </p:spTree>
    <p:custDataLst>
      <p:tags r:id="rId1"/>
    </p:custDataLst>
    <p:extLst>
      <p:ext uri="{BB962C8B-B14F-4D97-AF65-F5344CB8AC3E}">
        <p14:creationId xmlns:p14="http://schemas.microsoft.com/office/powerpoint/2010/main" val="14980782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Only">
    <p:spTree>
      <p:nvGrpSpPr>
        <p:cNvPr id="1" name=""/>
        <p:cNvGrpSpPr/>
        <p:nvPr/>
      </p:nvGrpSpPr>
      <p:grpSpPr>
        <a:xfrm>
          <a:off x="0" y="0"/>
          <a:ext cx="0" cy="0"/>
          <a:chOff x="0" y="0"/>
          <a:chExt cx="0" cy="0"/>
        </a:xfrm>
      </p:grpSpPr>
      <p:pic>
        <p:nvPicPr>
          <p:cNvPr id="14" name="Picture 13"/>
          <p:cNvPicPr>
            <a:picLocks noChangeAspect="1"/>
          </p:cNvPicPr>
          <p:nvPr userDrawn="1"/>
        </p:nvPicPr>
        <p:blipFill rotWithShape="1">
          <a:blip r:embed="rId3" cstate="print">
            <a:extLst>
              <a:ext uri="{28A0092B-C50C-407E-A947-70E740481C1C}">
                <a14:useLocalDpi xmlns:a14="http://schemas.microsoft.com/office/drawing/2010/main" val="0"/>
              </a:ext>
            </a:extLst>
          </a:blip>
          <a:srcRect l="214" t="27715" r="-214" b="27103"/>
          <a:stretch/>
        </p:blipFill>
        <p:spPr>
          <a:xfrm>
            <a:off x="31347" y="-31351"/>
            <a:ext cx="14630401" cy="8339328"/>
          </a:xfrm>
          <a:prstGeom prst="rect">
            <a:avLst/>
          </a:prstGeom>
        </p:spPr>
      </p:pic>
      <p:sp>
        <p:nvSpPr>
          <p:cNvPr id="15" name="Rectangle 14"/>
          <p:cNvSpPr/>
          <p:nvPr userDrawn="1"/>
        </p:nvSpPr>
        <p:spPr>
          <a:xfrm rot="16200000">
            <a:off x="3175306" y="-3178466"/>
            <a:ext cx="8342484" cy="14630400"/>
          </a:xfrm>
          <a:prstGeom prst="rect">
            <a:avLst/>
          </a:prstGeom>
          <a:gradFill>
            <a:gsLst>
              <a:gs pos="24000">
                <a:srgbClr val="002D74"/>
              </a:gs>
              <a:gs pos="69000">
                <a:srgbClr val="002D74">
                  <a:alpha val="69000"/>
                </a:srgbClr>
              </a:gs>
              <a:gs pos="51000">
                <a:srgbClr val="002D74">
                  <a:alpha val="88000"/>
                </a:srgbClr>
              </a:gs>
              <a:gs pos="90000">
                <a:srgbClr val="005C8F">
                  <a:alpha val="59000"/>
                </a:srgbClr>
              </a:gs>
              <a:gs pos="100000">
                <a:srgbClr val="00ACBD">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3" name="Rectangle 1"/>
          <p:cNvSpPr>
            <a:spLocks noChangeArrowheads="1"/>
          </p:cNvSpPr>
          <p:nvPr userDrawn="1"/>
        </p:nvSpPr>
        <p:spPr bwMode="auto">
          <a:xfrm>
            <a:off x="1" y="-221599"/>
            <a:ext cx="221664"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09728" tIns="54864" rIns="109728" bIns="54864" numCol="1" anchor="ctr" anchorCtr="0" compatLnSpc="1">
            <a:prstTxWarp prst="textNoShape">
              <a:avLst/>
            </a:prstTxWarp>
            <a:spAutoFit/>
          </a:bodyPr>
          <a:lstStyle/>
          <a:p>
            <a:endParaRPr lang="en-US" sz="2160" dirty="0"/>
          </a:p>
        </p:txBody>
      </p:sp>
      <p:sp>
        <p:nvSpPr>
          <p:cNvPr id="9" name="Text Placeholder 4"/>
          <p:cNvSpPr>
            <a:spLocks noGrp="1"/>
          </p:cNvSpPr>
          <p:nvPr>
            <p:ph type="body" sz="quarter" idx="10" hasCustomPrompt="1"/>
          </p:nvPr>
        </p:nvSpPr>
        <p:spPr>
          <a:xfrm>
            <a:off x="325567" y="238539"/>
            <a:ext cx="10420350" cy="849463"/>
          </a:xfrm>
        </p:spPr>
        <p:txBody>
          <a:bodyPr anchor="ctr"/>
          <a:lstStyle>
            <a:lvl1pPr marL="0" indent="0">
              <a:buNone/>
              <a:defRPr lang="en-US" sz="4800" b="1" kern="1200" dirty="0" smtClean="0">
                <a:solidFill>
                  <a:schemeClr val="bg1"/>
                </a:solidFill>
                <a:effectLst>
                  <a:outerShdw blurRad="38100" dist="38100" dir="2700000" algn="tl">
                    <a:srgbClr val="000000">
                      <a:alpha val="43137"/>
                    </a:srgbClr>
                  </a:outerShdw>
                </a:effectLst>
                <a:latin typeface="Century Gothic" panose="020B0502020202020204" pitchFamily="34" charset="0"/>
                <a:ea typeface="+mn-ea"/>
                <a:cs typeface="+mn-cs"/>
              </a:defRPr>
            </a:lvl1pPr>
          </a:lstStyle>
          <a:p>
            <a:r>
              <a:rPr lang="en-US" dirty="0"/>
              <a:t>Add Slide Title Here </a:t>
            </a:r>
          </a:p>
        </p:txBody>
      </p:sp>
      <p:sp>
        <p:nvSpPr>
          <p:cNvPr id="11" name="Text Placeholder 2"/>
          <p:cNvSpPr>
            <a:spLocks noGrp="1"/>
          </p:cNvSpPr>
          <p:nvPr>
            <p:ph type="body" sz="quarter" idx="12"/>
          </p:nvPr>
        </p:nvSpPr>
        <p:spPr>
          <a:xfrm>
            <a:off x="1493521" y="1802130"/>
            <a:ext cx="12470130" cy="53816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p:cNvSpPr/>
          <p:nvPr userDrawn="1"/>
        </p:nvSpPr>
        <p:spPr>
          <a:xfrm rot="16200000">
            <a:off x="3143958" y="-3178469"/>
            <a:ext cx="8342484" cy="14630400"/>
          </a:xfrm>
          <a:prstGeom prst="rect">
            <a:avLst/>
          </a:prstGeom>
          <a:gradFill>
            <a:gsLst>
              <a:gs pos="1000">
                <a:srgbClr val="00B6AA"/>
              </a:gs>
              <a:gs pos="58000">
                <a:srgbClr val="002060">
                  <a:alpha val="42000"/>
                </a:srgbClr>
              </a:gs>
              <a:gs pos="16000">
                <a:srgbClr val="00B8AB">
                  <a:alpha val="59000"/>
                </a:srgbClr>
              </a:gs>
              <a:gs pos="100000">
                <a:srgbClr val="002060">
                  <a:alpha val="5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Tree>
    <p:custDataLst>
      <p:tags r:id="rId1"/>
    </p:custDataLst>
    <p:extLst>
      <p:ext uri="{BB962C8B-B14F-4D97-AF65-F5344CB8AC3E}">
        <p14:creationId xmlns:p14="http://schemas.microsoft.com/office/powerpoint/2010/main" val="3532222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000018">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73" r:id="rId11"/>
    <p:sldLayoutId id="2147483674" r:id="rId12"/>
    <p:sldLayoutId id="2147483675" r:id="rId13"/>
    <p:sldLayoutId id="2147483676" r:id="rId14"/>
    <p:sldLayoutId id="2147483677" r:id="rId15"/>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438150"/>
            <a:ext cx="12618720" cy="159067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05840" y="2190750"/>
            <a:ext cx="12618720" cy="522160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 y="7627621"/>
            <a:ext cx="3291840" cy="438150"/>
          </a:xfrm>
          <a:prstGeom prst="rect">
            <a:avLst/>
          </a:prstGeom>
        </p:spPr>
        <p:txBody>
          <a:bodyPr vert="horz" lIns="91440" tIns="45720" rIns="91440" bIns="45720" rtlCol="0" anchor="ctr"/>
          <a:lstStyle>
            <a:lvl1pPr algn="l">
              <a:defRPr sz="1440">
                <a:solidFill>
                  <a:schemeClr val="tx1">
                    <a:tint val="75000"/>
                  </a:schemeClr>
                </a:solidFill>
              </a:defRPr>
            </a:lvl1pPr>
          </a:lstStyle>
          <a:p>
            <a:fld id="{22E4C53C-C838-4B6A-867B-7DB8E49C7DD0}" type="datetimeFigureOut">
              <a:rPr lang="en-US" smtClean="0"/>
              <a:t>5/12/2025</a:t>
            </a:fld>
            <a:endParaRPr lang="en-US"/>
          </a:p>
        </p:txBody>
      </p:sp>
      <p:sp>
        <p:nvSpPr>
          <p:cNvPr id="5" name="Footer Placeholder 4"/>
          <p:cNvSpPr>
            <a:spLocks noGrp="1"/>
          </p:cNvSpPr>
          <p:nvPr>
            <p:ph type="ftr" sz="quarter" idx="3"/>
          </p:nvPr>
        </p:nvSpPr>
        <p:spPr>
          <a:xfrm>
            <a:off x="4846320" y="7627621"/>
            <a:ext cx="4937760" cy="438150"/>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332720" y="7627621"/>
            <a:ext cx="3291840" cy="438150"/>
          </a:xfrm>
          <a:prstGeom prst="rect">
            <a:avLst/>
          </a:prstGeom>
        </p:spPr>
        <p:txBody>
          <a:bodyPr vert="horz" lIns="91440" tIns="45720" rIns="91440" bIns="45720" rtlCol="0" anchor="ctr"/>
          <a:lstStyle>
            <a:lvl1pPr algn="r">
              <a:defRPr sz="1440">
                <a:solidFill>
                  <a:schemeClr val="tx1">
                    <a:tint val="75000"/>
                  </a:schemeClr>
                </a:solidFill>
              </a:defRPr>
            </a:lvl1pPr>
          </a:lstStyle>
          <a:p>
            <a:fld id="{1F871A1C-D069-4C26-907D-6088C2A2D560}" type="slidenum">
              <a:rPr lang="en-US" smtClean="0"/>
              <a:t>‹#›</a:t>
            </a:fld>
            <a:endParaRPr lang="en-US"/>
          </a:p>
        </p:txBody>
      </p:sp>
    </p:spTree>
    <p:extLst>
      <p:ext uri="{BB962C8B-B14F-4D97-AF65-F5344CB8AC3E}">
        <p14:creationId xmlns:p14="http://schemas.microsoft.com/office/powerpoint/2010/main" val="3747588225"/>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Lst>
  <p:txStyles>
    <p:titleStyle>
      <a:lvl1pPr algn="l" defTabSz="1097280" rtl="0" eaLnBrk="1" latinLnBrk="0" hangingPunct="1">
        <a:lnSpc>
          <a:spcPct val="90000"/>
        </a:lnSpc>
        <a:spcBef>
          <a:spcPct val="0"/>
        </a:spcBef>
        <a:buNone/>
        <a:defRPr sz="5280" kern="1200">
          <a:solidFill>
            <a:schemeClr val="tx1"/>
          </a:solidFill>
          <a:latin typeface="+mj-lt"/>
          <a:ea typeface="+mj-ea"/>
          <a:cs typeface="+mj-cs"/>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5.xml"/><Relationship Id="rId1" Type="http://schemas.openxmlformats.org/officeDocument/2006/relationships/tags" Target="../tags/tag6.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4.xml"/><Relationship Id="rId7" Type="http://schemas.openxmlformats.org/officeDocument/2006/relationships/image" Target="../media/image19.png"/><Relationship Id="rId2" Type="http://schemas.openxmlformats.org/officeDocument/2006/relationships/slideLayout" Target="../slideLayouts/slideLayout17.xml"/><Relationship Id="rId1" Type="http://schemas.openxmlformats.org/officeDocument/2006/relationships/tags" Target="../tags/tag15.xml"/><Relationship Id="rId6" Type="http://schemas.openxmlformats.org/officeDocument/2006/relationships/image" Target="../media/image18.svg"/><Relationship Id="rId11" Type="http://schemas.openxmlformats.org/officeDocument/2006/relationships/image" Target="../media/image6.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tags" Target="../tags/tag16.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tags" Target="../tags/tag1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1.xml"/><Relationship Id="rId1" Type="http://schemas.openxmlformats.org/officeDocument/2006/relationships/tags" Target="../tags/tag18.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15.xml"/><Relationship Id="rId1" Type="http://schemas.openxmlformats.org/officeDocument/2006/relationships/tags" Target="../tags/tag19.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20.xml"/><Relationship Id="rId5" Type="http://schemas.openxmlformats.org/officeDocument/2006/relationships/image" Target="../media/image6.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5.xml"/><Relationship Id="rId1" Type="http://schemas.openxmlformats.org/officeDocument/2006/relationships/tags" Target="../tags/tag21.xml"/><Relationship Id="rId6" Type="http://schemas.openxmlformats.org/officeDocument/2006/relationships/image" Target="../media/image6.pn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5.xml"/><Relationship Id="rId1" Type="http://schemas.openxmlformats.org/officeDocument/2006/relationships/tags" Target="../tags/tag22.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xml"/><Relationship Id="rId1" Type="http://schemas.openxmlformats.org/officeDocument/2006/relationships/tags" Target="../tags/tag23.xml"/><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5.xml"/><Relationship Id="rId1" Type="http://schemas.openxmlformats.org/officeDocument/2006/relationships/tags" Target="../tags/tag24.xml"/><Relationship Id="rId5" Type="http://schemas.openxmlformats.org/officeDocument/2006/relationships/image" Target="../media/image6.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7.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1.xml"/><Relationship Id="rId7" Type="http://schemas.openxmlformats.org/officeDocument/2006/relationships/image" Target="../media/image32.sv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31.png"/><Relationship Id="rId5" Type="http://schemas.openxmlformats.org/officeDocument/2006/relationships/image" Target="../media/image30.svg"/><Relationship Id="rId10" Type="http://schemas.openxmlformats.org/officeDocument/2006/relationships/image" Target="../media/image6.png"/><Relationship Id="rId4" Type="http://schemas.openxmlformats.org/officeDocument/2006/relationships/image" Target="../media/image29.png"/><Relationship Id="rId9" Type="http://schemas.openxmlformats.org/officeDocument/2006/relationships/image" Target="../media/image34.sv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26.xml"/><Relationship Id="rId5" Type="http://schemas.openxmlformats.org/officeDocument/2006/relationships/image" Target="../media/image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27.xml"/><Relationship Id="rId5" Type="http://schemas.openxmlformats.org/officeDocument/2006/relationships/image" Target="../media/image6.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1.xml"/><Relationship Id="rId1" Type="http://schemas.openxmlformats.org/officeDocument/2006/relationships/tags" Target="../tags/tag28.xml"/><Relationship Id="rId6" Type="http://schemas.openxmlformats.org/officeDocument/2006/relationships/image" Target="../media/image4.png"/><Relationship Id="rId5" Type="http://schemas.openxmlformats.org/officeDocument/2006/relationships/image" Target="../media/image39.sv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30.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31.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slideLayout" Target="../slideLayouts/slideLayout1.xml"/><Relationship Id="rId1" Type="http://schemas.openxmlformats.org/officeDocument/2006/relationships/tags" Target="../tags/tag3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tags" Target="../tags/tag33.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4.png"/><Relationship Id="rId4"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8.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35.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36.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9.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7.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6.png"/><Relationship Id="rId2" Type="http://schemas.openxmlformats.org/officeDocument/2006/relationships/slideLayout" Target="../slideLayouts/slideLayout15.xml"/><Relationship Id="rId1" Type="http://schemas.openxmlformats.org/officeDocument/2006/relationships/tags" Target="../tags/tag13.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2.xml"/><Relationship Id="rId1" Type="http://schemas.openxmlformats.org/officeDocument/2006/relationships/tags" Target="../tags/tag14.xml"/><Relationship Id="rId5" Type="http://schemas.openxmlformats.org/officeDocument/2006/relationships/image" Target="../media/image6.png"/><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313"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0"/>
          <p:cNvSpPr/>
          <p:nvPr/>
        </p:nvSpPr>
        <p:spPr>
          <a:xfrm>
            <a:off x="793790" y="1829753"/>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From Principles to Practice: Fueling High-Performing Healthcare Teams</a:t>
            </a:r>
            <a:endParaRPr lang="en-US" sz="4450" dirty="0"/>
          </a:p>
        </p:txBody>
      </p:sp>
      <p:sp>
        <p:nvSpPr>
          <p:cNvPr id="4" name="Text 1"/>
          <p:cNvSpPr/>
          <p:nvPr/>
        </p:nvSpPr>
        <p:spPr>
          <a:xfrm>
            <a:off x="793790" y="4296251"/>
            <a:ext cx="7556421" cy="1451610"/>
          </a:xfrm>
          <a:prstGeom prst="rect">
            <a:avLst/>
          </a:prstGeom>
          <a:noFill/>
          <a:ln/>
        </p:spPr>
        <p:txBody>
          <a:bodyPr wrap="square" lIns="0" tIns="0" rIns="0" bIns="0" rtlCol="0" anchor="t"/>
          <a:lstStyle/>
          <a:p>
            <a:pPr marL="0" indent="0">
              <a:lnSpc>
                <a:spcPts val="2850"/>
              </a:lnSpc>
              <a:buNone/>
            </a:pPr>
            <a:r>
              <a:rPr lang="en-US" sz="2400" dirty="0">
                <a:solidFill>
                  <a:srgbClr val="CFD0D8"/>
                </a:solidFill>
                <a:latin typeface="Roboto" pitchFamily="34" charset="0"/>
                <a:ea typeface="Roboto" pitchFamily="34" charset="-122"/>
                <a:cs typeface="Roboto" pitchFamily="34" charset="-120"/>
              </a:rPr>
              <a:t>This presentation will guide healthcare professionals and leaders through a practical framework for building high-performing teams. We'll explore key principles, actionable strategies, and practical tools to foster a culture of collaboration, engagement, and excellence.</a:t>
            </a:r>
            <a:endParaRPr lang="en-US" sz="2400" dirty="0"/>
          </a:p>
        </p:txBody>
      </p:sp>
      <p:sp>
        <p:nvSpPr>
          <p:cNvPr id="6" name="Text 3"/>
          <p:cNvSpPr/>
          <p:nvPr/>
        </p:nvSpPr>
        <p:spPr>
          <a:xfrm>
            <a:off x="1330047" y="6518205"/>
            <a:ext cx="1974771" cy="396835"/>
          </a:xfrm>
          <a:prstGeom prst="rect">
            <a:avLst/>
          </a:prstGeom>
          <a:noFill/>
          <a:ln/>
        </p:spPr>
        <p:txBody>
          <a:bodyPr wrap="none" lIns="0" tIns="0" rIns="0" bIns="0" rtlCol="0" anchor="t"/>
          <a:lstStyle/>
          <a:p>
            <a:pPr marL="0" indent="0" algn="l">
              <a:lnSpc>
                <a:spcPts val="3100"/>
              </a:lnSpc>
              <a:buNone/>
            </a:pPr>
            <a:r>
              <a:rPr lang="en-US" sz="2200" b="1" dirty="0">
                <a:solidFill>
                  <a:srgbClr val="CFD0D8"/>
                </a:solidFill>
                <a:latin typeface="Roboto Bold" pitchFamily="34" charset="0"/>
                <a:ea typeface="Roboto Bold" pitchFamily="34" charset="-122"/>
                <a:cs typeface="Roboto Bold" pitchFamily="34" charset="-120"/>
              </a:rPr>
              <a:t>by Joycelyn Jones &amp; Stephanie Whitehead</a:t>
            </a:r>
            <a:endParaRPr lang="en-US" sz="2200" dirty="0"/>
          </a:p>
        </p:txBody>
      </p:sp>
      <p:pic>
        <p:nvPicPr>
          <p:cNvPr id="7" name="Image 0" descr="preencoded.png"/>
          <p:cNvPicPr>
            <a:picLocks noChangeAspect="1"/>
          </p:cNvPicPr>
          <p:nvPr/>
        </p:nvPicPr>
        <p:blipFill>
          <a:blip r:embed="rId3"/>
          <a:stretch>
            <a:fillRect/>
          </a:stretch>
        </p:blipFill>
        <p:spPr>
          <a:xfrm>
            <a:off x="9144000" y="0"/>
            <a:ext cx="5486400" cy="8229600"/>
          </a:xfrm>
          <a:prstGeom prst="rect">
            <a:avLst/>
          </a:prstGeom>
        </p:spPr>
      </p:pic>
      <p:pic>
        <p:nvPicPr>
          <p:cNvPr id="8" name="Picture 7"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4"/>
          <a:stretch>
            <a:fillRect/>
          </a:stretch>
        </p:blipFill>
        <p:spPr>
          <a:xfrm>
            <a:off x="174308" y="7411403"/>
            <a:ext cx="2143125" cy="561975"/>
          </a:xfrm>
          <a:prstGeom prst="rect">
            <a:avLst/>
          </a:prstGeom>
        </p:spPr>
      </p:pic>
    </p:spTree>
    <p:custDataLst>
      <p:tags r:id="rId1"/>
    </p:custDataLst>
    <p:extLst>
      <p:ext uri="{BB962C8B-B14F-4D97-AF65-F5344CB8AC3E}">
        <p14:creationId xmlns:p14="http://schemas.microsoft.com/office/powerpoint/2010/main" val="199346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799B1-F3C3-494C-B13C-481E50D90D6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1788026-D99F-9741-B10A-D5E6450BF29B}"/>
              </a:ext>
            </a:extLst>
          </p:cNvPr>
          <p:cNvPicPr>
            <a:picLocks noChangeAspect="1"/>
          </p:cNvPicPr>
          <p:nvPr/>
        </p:nvPicPr>
        <p:blipFill>
          <a:blip r:embed="rId4" cstate="print">
            <a:extLst>
              <a:ext uri="{28A0092B-C50C-407E-A947-70E740481C1C}">
                <a14:useLocalDpi xmlns:a14="http://schemas.microsoft.com/office/drawing/2010/main" val="0"/>
              </a:ext>
            </a:extLst>
          </a:blip>
          <a:srcRect t="40766" r="8" b="27742"/>
          <a:stretch/>
        </p:blipFill>
        <p:spPr>
          <a:xfrm>
            <a:off x="308" y="5148494"/>
            <a:ext cx="14629648" cy="3081312"/>
          </a:xfrm>
          <a:prstGeom prst="rect">
            <a:avLst/>
          </a:prstGeom>
        </p:spPr>
      </p:pic>
      <p:sp>
        <p:nvSpPr>
          <p:cNvPr id="24" name="Rectangle 23">
            <a:extLst>
              <a:ext uri="{FF2B5EF4-FFF2-40B4-BE49-F238E27FC236}">
                <a16:creationId xmlns:a16="http://schemas.microsoft.com/office/drawing/2014/main" id="{18B8547D-DD8C-4BB4-6500-07A6373A8C5C}"/>
              </a:ext>
            </a:extLst>
          </p:cNvPr>
          <p:cNvSpPr/>
          <p:nvPr/>
        </p:nvSpPr>
        <p:spPr>
          <a:xfrm>
            <a:off x="2881" y="5149113"/>
            <a:ext cx="14627518" cy="3083536"/>
          </a:xfrm>
          <a:prstGeom prst="rect">
            <a:avLst/>
          </a:prstGeom>
          <a:solidFill>
            <a:srgbClr val="4848B6">
              <a:alpha val="40000"/>
            </a:srgbClr>
          </a:solidFill>
          <a:ln>
            <a:solidFill>
              <a:srgbClr val="3134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E56C5C03-F0B0-F74E-D450-34D0A59D5995}"/>
              </a:ext>
            </a:extLst>
          </p:cNvPr>
          <p:cNvSpPr/>
          <p:nvPr/>
        </p:nvSpPr>
        <p:spPr>
          <a:xfrm>
            <a:off x="5976" y="4482"/>
            <a:ext cx="14636510" cy="5189914"/>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400" dirty="0">
                <a:latin typeface="Roboto Medium"/>
                <a:ea typeface="Calibri"/>
                <a:cs typeface="Calibri"/>
              </a:rPr>
              <a:t> Delivering Messages Effectively</a:t>
            </a:r>
          </a:p>
          <a:p>
            <a:endParaRPr lang="en-US" sz="4400" dirty="0">
              <a:latin typeface="Roboto Medium"/>
              <a:ea typeface="Calibri"/>
              <a:cs typeface="Calibri"/>
            </a:endParaRPr>
          </a:p>
          <a:p>
            <a:endParaRPr lang="en-US" sz="2800" dirty="0">
              <a:latin typeface="Roboto"/>
              <a:ea typeface="Calibri"/>
              <a:cs typeface="Calibri"/>
            </a:endParaRPr>
          </a:p>
          <a:p>
            <a:endParaRPr lang="en-US" sz="2800" dirty="0">
              <a:latin typeface="Roboto"/>
              <a:ea typeface="Calibri"/>
              <a:cs typeface="Calibri"/>
            </a:endParaRPr>
          </a:p>
          <a:p>
            <a:endParaRPr lang="en-US" sz="2800" dirty="0">
              <a:latin typeface="Roboto"/>
              <a:ea typeface="Calibri"/>
              <a:cs typeface="Calibri"/>
            </a:endParaRPr>
          </a:p>
          <a:p>
            <a:endParaRPr lang="en-US" sz="2800" dirty="0">
              <a:latin typeface="Roboto"/>
              <a:ea typeface="Calibri"/>
              <a:cs typeface="Calibri"/>
            </a:endParaRPr>
          </a:p>
          <a:p>
            <a:endParaRPr lang="en-US" sz="4400" dirty="0">
              <a:latin typeface="Roboto Medium"/>
              <a:ea typeface="Calibri"/>
              <a:cs typeface="Calibri"/>
            </a:endParaRPr>
          </a:p>
        </p:txBody>
      </p:sp>
      <p:sp>
        <p:nvSpPr>
          <p:cNvPr id="30" name="Rectangle 29">
            <a:extLst>
              <a:ext uri="{FF2B5EF4-FFF2-40B4-BE49-F238E27FC236}">
                <a16:creationId xmlns:a16="http://schemas.microsoft.com/office/drawing/2014/main" id="{4E0B7157-4DC2-201D-8748-9AFC16BC40E0}"/>
              </a:ext>
            </a:extLst>
          </p:cNvPr>
          <p:cNvSpPr/>
          <p:nvPr/>
        </p:nvSpPr>
        <p:spPr>
          <a:xfrm>
            <a:off x="6068751" y="1687765"/>
            <a:ext cx="2504490" cy="2818742"/>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dirty="0">
              <a:latin typeface="Roboto"/>
              <a:ea typeface="Calibri"/>
              <a:cs typeface="Calibri"/>
            </a:endParaRPr>
          </a:p>
          <a:p>
            <a:pPr algn="ctr"/>
            <a:endParaRPr lang="en-US" sz="2400" dirty="0">
              <a:latin typeface="Roboto"/>
              <a:ea typeface="Calibri"/>
              <a:cs typeface="Calibri"/>
            </a:endParaRPr>
          </a:p>
          <a:p>
            <a:pPr algn="ctr"/>
            <a:endParaRPr lang="en-US" sz="2400" dirty="0">
              <a:latin typeface="Roboto"/>
              <a:ea typeface="Calibri"/>
              <a:cs typeface="Calibri"/>
            </a:endParaRPr>
          </a:p>
          <a:p>
            <a:pPr algn="ctr"/>
            <a:r>
              <a:rPr lang="en-US" sz="2400" dirty="0">
                <a:latin typeface="Roboto"/>
                <a:ea typeface="Calibri"/>
                <a:cs typeface="Calibri"/>
              </a:rPr>
              <a:t>The importance of the "Why"</a:t>
            </a:r>
            <a:endParaRPr lang="en-US" sz="2800">
              <a:latin typeface="Roboto"/>
              <a:ea typeface="Roboto"/>
              <a:cs typeface="Roboto"/>
            </a:endParaRPr>
          </a:p>
        </p:txBody>
      </p:sp>
      <p:sp>
        <p:nvSpPr>
          <p:cNvPr id="31" name="Rectangle 30">
            <a:extLst>
              <a:ext uri="{FF2B5EF4-FFF2-40B4-BE49-F238E27FC236}">
                <a16:creationId xmlns:a16="http://schemas.microsoft.com/office/drawing/2014/main" id="{C0E8BF6E-3F68-1E61-CE12-4836B68E21F4}"/>
              </a:ext>
            </a:extLst>
          </p:cNvPr>
          <p:cNvSpPr/>
          <p:nvPr/>
        </p:nvSpPr>
        <p:spPr>
          <a:xfrm>
            <a:off x="9131440" y="1687765"/>
            <a:ext cx="2504490" cy="2818742"/>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latin typeface="Roboto"/>
              <a:ea typeface="Calibri"/>
              <a:cs typeface="Calibri"/>
            </a:endParaRPr>
          </a:p>
          <a:p>
            <a:pPr algn="ctr"/>
            <a:endParaRPr lang="en-US" sz="2400" dirty="0">
              <a:latin typeface="Roboto"/>
              <a:ea typeface="Calibri"/>
              <a:cs typeface="Calibri"/>
            </a:endParaRPr>
          </a:p>
          <a:p>
            <a:pPr algn="ctr"/>
            <a:endParaRPr lang="en-US" sz="2400" dirty="0">
              <a:latin typeface="Roboto"/>
              <a:ea typeface="Calibri"/>
              <a:cs typeface="Calibri"/>
            </a:endParaRPr>
          </a:p>
          <a:p>
            <a:pPr algn="ctr"/>
            <a:r>
              <a:rPr lang="en-US" sz="2400" dirty="0">
                <a:latin typeface="Roboto"/>
                <a:ea typeface="Calibri"/>
                <a:cs typeface="Calibri"/>
              </a:rPr>
              <a:t>Express empathy</a:t>
            </a:r>
            <a:endParaRPr lang="en-US" sz="2400">
              <a:latin typeface="Roboto"/>
              <a:ea typeface="Roboto"/>
              <a:cs typeface="Roboto"/>
            </a:endParaRPr>
          </a:p>
        </p:txBody>
      </p:sp>
      <p:sp>
        <p:nvSpPr>
          <p:cNvPr id="32" name="Rectangle 31">
            <a:extLst>
              <a:ext uri="{FF2B5EF4-FFF2-40B4-BE49-F238E27FC236}">
                <a16:creationId xmlns:a16="http://schemas.microsoft.com/office/drawing/2014/main" id="{28B49504-189C-FFAF-0986-8E2F72918D4A}"/>
              </a:ext>
            </a:extLst>
          </p:cNvPr>
          <p:cNvSpPr/>
          <p:nvPr/>
        </p:nvSpPr>
        <p:spPr>
          <a:xfrm>
            <a:off x="2995044" y="1687764"/>
            <a:ext cx="2504490" cy="2818742"/>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400" dirty="0">
              <a:latin typeface="Roboto"/>
              <a:ea typeface="Calibri"/>
              <a:cs typeface="Calibri"/>
            </a:endParaRPr>
          </a:p>
          <a:p>
            <a:pPr algn="ctr"/>
            <a:endParaRPr lang="en-US" sz="2400" dirty="0">
              <a:latin typeface="Roboto"/>
              <a:ea typeface="Calibri"/>
              <a:cs typeface="Calibri"/>
            </a:endParaRPr>
          </a:p>
          <a:p>
            <a:pPr algn="ctr"/>
            <a:endParaRPr lang="en-US" sz="2400" dirty="0">
              <a:latin typeface="Roboto"/>
              <a:ea typeface="Calibri"/>
              <a:cs typeface="Calibri"/>
            </a:endParaRPr>
          </a:p>
          <a:p>
            <a:pPr algn="ctr"/>
            <a:endParaRPr lang="en-US" sz="2400" dirty="0">
              <a:latin typeface="Roboto"/>
              <a:ea typeface="Calibri"/>
              <a:cs typeface="Calibri"/>
            </a:endParaRPr>
          </a:p>
          <a:p>
            <a:pPr algn="ctr"/>
            <a:r>
              <a:rPr lang="en-US" sz="2400" dirty="0">
                <a:latin typeface="Roboto"/>
                <a:ea typeface="Calibri"/>
                <a:cs typeface="Calibri"/>
              </a:rPr>
              <a:t>Communicate the What, When, How</a:t>
            </a:r>
            <a:endParaRPr lang="en-US" sz="2400">
              <a:latin typeface="Roboto"/>
              <a:ea typeface="Roboto"/>
              <a:cs typeface="Roboto"/>
            </a:endParaRPr>
          </a:p>
        </p:txBody>
      </p:sp>
      <p:pic>
        <p:nvPicPr>
          <p:cNvPr id="33" name="Graphic 32" descr="User network with solid fill">
            <a:extLst>
              <a:ext uri="{FF2B5EF4-FFF2-40B4-BE49-F238E27FC236}">
                <a16:creationId xmlns:a16="http://schemas.microsoft.com/office/drawing/2014/main" id="{B74B1E0C-5E3E-B4B7-DD25-433A2AB44F7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75892" y="1924586"/>
            <a:ext cx="1333500" cy="1346200"/>
          </a:xfrm>
          <a:prstGeom prst="rect">
            <a:avLst/>
          </a:prstGeom>
        </p:spPr>
      </p:pic>
      <p:pic>
        <p:nvPicPr>
          <p:cNvPr id="36" name="Graphic 35" descr="Badge Question Mark with solid fill">
            <a:extLst>
              <a:ext uri="{FF2B5EF4-FFF2-40B4-BE49-F238E27FC236}">
                <a16:creationId xmlns:a16="http://schemas.microsoft.com/office/drawing/2014/main" id="{3F73ED56-A69A-EDBE-403D-092401011B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67500" y="1917700"/>
            <a:ext cx="1308100" cy="1358900"/>
          </a:xfrm>
          <a:prstGeom prst="rect">
            <a:avLst/>
          </a:prstGeom>
        </p:spPr>
      </p:pic>
      <p:pic>
        <p:nvPicPr>
          <p:cNvPr id="37" name="Graphic 36" descr="Two Hearts with solid fill">
            <a:extLst>
              <a:ext uri="{FF2B5EF4-FFF2-40B4-BE49-F238E27FC236}">
                <a16:creationId xmlns:a16="http://schemas.microsoft.com/office/drawing/2014/main" id="{0BAB3AA3-2C3A-EBDD-81ED-3982E1C2932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791700" y="2057400"/>
            <a:ext cx="1181100" cy="1219200"/>
          </a:xfrm>
          <a:prstGeom prst="rect">
            <a:avLst/>
          </a:prstGeom>
        </p:spPr>
      </p:pic>
      <p:pic>
        <p:nvPicPr>
          <p:cNvPr id="2" name="Picture 1" descr="A close-up of a logo&#10;&#10;AI-generated content may be incorrect.">
            <a:extLst>
              <a:ext uri="{FF2B5EF4-FFF2-40B4-BE49-F238E27FC236}">
                <a16:creationId xmlns:a16="http://schemas.microsoft.com/office/drawing/2014/main" id="{6ED80072-E9E1-3B3E-C429-4071CEE36231}"/>
              </a:ext>
            </a:extLst>
          </p:cNvPr>
          <p:cNvPicPr>
            <a:picLocks noChangeAspect="1"/>
          </p:cNvPicPr>
          <p:nvPr/>
        </p:nvPicPr>
        <p:blipFill>
          <a:blip r:embed="rId11"/>
          <a:stretch>
            <a:fillRect/>
          </a:stretch>
        </p:blipFill>
        <p:spPr>
          <a:xfrm>
            <a:off x="174308" y="7434263"/>
            <a:ext cx="2143125" cy="561975"/>
          </a:xfrm>
          <a:prstGeom prst="rect">
            <a:avLst/>
          </a:prstGeom>
        </p:spPr>
      </p:pic>
    </p:spTree>
    <p:custDataLst>
      <p:tags r:id="rId1"/>
    </p:custDataLst>
    <p:extLst>
      <p:ext uri="{BB962C8B-B14F-4D97-AF65-F5344CB8AC3E}">
        <p14:creationId xmlns:p14="http://schemas.microsoft.com/office/powerpoint/2010/main" val="32811874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54BE593-01FF-BFF5-57BE-A00F5A3F3560}"/>
              </a:ext>
            </a:extLst>
          </p:cNvPr>
          <p:cNvSpPr/>
          <p:nvPr/>
        </p:nvSpPr>
        <p:spPr>
          <a:xfrm>
            <a:off x="0" y="-65"/>
            <a:ext cx="14649450" cy="8267700"/>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05840" y="438150"/>
            <a:ext cx="8123334" cy="1590676"/>
          </a:xfrm>
        </p:spPr>
        <p:txBody>
          <a:bodyPr>
            <a:normAutofit/>
          </a:bodyPr>
          <a:lstStyle/>
          <a:p>
            <a:r>
              <a:rPr lang="en-US" sz="5250" dirty="0">
                <a:solidFill>
                  <a:schemeClr val="bg1"/>
                </a:solidFill>
              </a:rPr>
              <a:t>Activity: </a:t>
            </a:r>
            <a:br>
              <a:rPr lang="en-US" sz="5250" dirty="0">
                <a:solidFill>
                  <a:schemeClr val="bg1"/>
                </a:solidFill>
              </a:rPr>
            </a:br>
            <a:r>
              <a:rPr lang="en-US" sz="4400" dirty="0">
                <a:solidFill>
                  <a:schemeClr val="bg1"/>
                </a:solidFill>
              </a:rPr>
              <a:t>Communication Mapping </a:t>
            </a:r>
            <a:endParaRPr lang="en-US" sz="5250" dirty="0">
              <a:solidFill>
                <a:schemeClr val="bg1"/>
              </a:solidFill>
              <a:ea typeface="Calibri Light"/>
              <a:cs typeface="Calibri Light"/>
            </a:endParaRPr>
          </a:p>
        </p:txBody>
      </p:sp>
      <p:sp>
        <p:nvSpPr>
          <p:cNvPr id="6" name="Oval 5"/>
          <p:cNvSpPr/>
          <p:nvPr/>
        </p:nvSpPr>
        <p:spPr>
          <a:xfrm>
            <a:off x="6082871" y="3361038"/>
            <a:ext cx="2483708" cy="181644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Stakeholder</a:t>
            </a:r>
          </a:p>
        </p:txBody>
      </p:sp>
      <p:sp>
        <p:nvSpPr>
          <p:cNvPr id="7" name="Oval 6"/>
          <p:cNvSpPr/>
          <p:nvPr/>
        </p:nvSpPr>
        <p:spPr>
          <a:xfrm>
            <a:off x="8983361" y="2447219"/>
            <a:ext cx="3175687" cy="177306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Communication</a:t>
            </a:r>
          </a:p>
        </p:txBody>
      </p:sp>
      <p:sp>
        <p:nvSpPr>
          <p:cNvPr id="8" name="Oval 7"/>
          <p:cNvSpPr/>
          <p:nvPr/>
        </p:nvSpPr>
        <p:spPr>
          <a:xfrm>
            <a:off x="10379676" y="605481"/>
            <a:ext cx="2001794" cy="12480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Method</a:t>
            </a:r>
            <a:endParaRPr lang="en-US" dirty="0"/>
          </a:p>
        </p:txBody>
      </p:sp>
      <p:sp>
        <p:nvSpPr>
          <p:cNvPr id="9" name="Oval 8"/>
          <p:cNvSpPr/>
          <p:nvPr/>
        </p:nvSpPr>
        <p:spPr>
          <a:xfrm>
            <a:off x="2424395" y="6718954"/>
            <a:ext cx="2001794" cy="12480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Timing</a:t>
            </a:r>
            <a:endParaRPr lang="en-US" dirty="0"/>
          </a:p>
        </p:txBody>
      </p:sp>
      <p:sp>
        <p:nvSpPr>
          <p:cNvPr id="10" name="Oval 9"/>
          <p:cNvSpPr/>
          <p:nvPr/>
        </p:nvSpPr>
        <p:spPr>
          <a:xfrm>
            <a:off x="2255107" y="4242680"/>
            <a:ext cx="3175687" cy="177306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Communication</a:t>
            </a:r>
          </a:p>
        </p:txBody>
      </p:sp>
      <p:sp>
        <p:nvSpPr>
          <p:cNvPr id="11" name="Oval 10"/>
          <p:cNvSpPr/>
          <p:nvPr/>
        </p:nvSpPr>
        <p:spPr>
          <a:xfrm>
            <a:off x="253313" y="5490519"/>
            <a:ext cx="2001794" cy="12480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Method</a:t>
            </a:r>
            <a:endParaRPr lang="en-US" dirty="0"/>
          </a:p>
        </p:txBody>
      </p:sp>
      <p:cxnSp>
        <p:nvCxnSpPr>
          <p:cNvPr id="13" name="Straight Connector 12"/>
          <p:cNvCxnSpPr/>
          <p:nvPr/>
        </p:nvCxnSpPr>
        <p:spPr>
          <a:xfrm flipH="1">
            <a:off x="5288692" y="4485503"/>
            <a:ext cx="794180" cy="308919"/>
          </a:xfrm>
          <a:prstGeom prst="line">
            <a:avLst/>
          </a:prstGeom>
        </p:spPr>
        <p:style>
          <a:lnRef idx="3">
            <a:schemeClr val="accent4"/>
          </a:lnRef>
          <a:fillRef idx="0">
            <a:schemeClr val="accent4"/>
          </a:fillRef>
          <a:effectRef idx="2">
            <a:schemeClr val="accent4"/>
          </a:effectRef>
          <a:fontRef idx="minor">
            <a:schemeClr val="tx1"/>
          </a:fontRef>
        </p:style>
      </p:cxnSp>
      <p:sp>
        <p:nvSpPr>
          <p:cNvPr id="16" name="Oval 15"/>
          <p:cNvSpPr/>
          <p:nvPr/>
        </p:nvSpPr>
        <p:spPr>
          <a:xfrm>
            <a:off x="12408654" y="1968039"/>
            <a:ext cx="2001794" cy="12480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Timing</a:t>
            </a:r>
            <a:endParaRPr lang="en-US" dirty="0"/>
          </a:p>
        </p:txBody>
      </p:sp>
      <p:cxnSp>
        <p:nvCxnSpPr>
          <p:cNvPr id="25" name="Straight Connector 24"/>
          <p:cNvCxnSpPr>
            <a:endCxn id="9" idx="0"/>
          </p:cNvCxnSpPr>
          <p:nvPr/>
        </p:nvCxnSpPr>
        <p:spPr>
          <a:xfrm flipH="1">
            <a:off x="3425292" y="6012411"/>
            <a:ext cx="223127" cy="706543"/>
          </a:xfrm>
          <a:prstGeom prst="line">
            <a:avLst/>
          </a:prstGeom>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8344691" y="3583459"/>
            <a:ext cx="725168" cy="178651"/>
          </a:xfrm>
          <a:prstGeom prst="line">
            <a:avLst/>
          </a:prstGeom>
        </p:spPr>
        <p:style>
          <a:lnRef idx="3">
            <a:schemeClr val="accent4"/>
          </a:lnRef>
          <a:fillRef idx="0">
            <a:schemeClr val="accent4"/>
          </a:fillRef>
          <a:effectRef idx="2">
            <a:schemeClr val="accent4"/>
          </a:effectRef>
          <a:fontRef idx="minor">
            <a:schemeClr val="tx1"/>
          </a:fontRef>
        </p:style>
      </p:cxnSp>
      <p:cxnSp>
        <p:nvCxnSpPr>
          <p:cNvPr id="30" name="Straight Connector 29"/>
          <p:cNvCxnSpPr/>
          <p:nvPr/>
        </p:nvCxnSpPr>
        <p:spPr>
          <a:xfrm flipH="1">
            <a:off x="12099823" y="2866768"/>
            <a:ext cx="395331" cy="178651"/>
          </a:xfrm>
          <a:prstGeom prst="line">
            <a:avLst/>
          </a:prstGeom>
        </p:spPr>
        <p:style>
          <a:lnRef idx="3">
            <a:schemeClr val="accent4"/>
          </a:lnRef>
          <a:fillRef idx="0">
            <a:schemeClr val="accent4"/>
          </a:fillRef>
          <a:effectRef idx="2">
            <a:schemeClr val="accent4"/>
          </a:effectRef>
          <a:fontRef idx="minor">
            <a:schemeClr val="tx1"/>
          </a:fontRef>
        </p:style>
      </p:cxnSp>
      <p:cxnSp>
        <p:nvCxnSpPr>
          <p:cNvPr id="36" name="Straight Connector 35"/>
          <p:cNvCxnSpPr/>
          <p:nvPr/>
        </p:nvCxnSpPr>
        <p:spPr>
          <a:xfrm flipH="1">
            <a:off x="10982384" y="1853514"/>
            <a:ext cx="175768" cy="593705"/>
          </a:xfrm>
          <a:prstGeom prst="line">
            <a:avLst/>
          </a:prstGeom>
        </p:spPr>
        <p:style>
          <a:lnRef idx="3">
            <a:schemeClr val="accent4"/>
          </a:lnRef>
          <a:fillRef idx="0">
            <a:schemeClr val="accent4"/>
          </a:fillRef>
          <a:effectRef idx="2">
            <a:schemeClr val="accent4"/>
          </a:effectRef>
          <a:fontRef idx="minor">
            <a:schemeClr val="tx1"/>
          </a:fontRef>
        </p:style>
      </p:cxnSp>
      <p:sp>
        <p:nvSpPr>
          <p:cNvPr id="39" name="Oval 38"/>
          <p:cNvSpPr/>
          <p:nvPr/>
        </p:nvSpPr>
        <p:spPr>
          <a:xfrm>
            <a:off x="12169111" y="6463100"/>
            <a:ext cx="2001794" cy="12480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Timing</a:t>
            </a:r>
            <a:endParaRPr lang="en-US" dirty="0"/>
          </a:p>
        </p:txBody>
      </p:sp>
      <p:sp>
        <p:nvSpPr>
          <p:cNvPr id="40" name="Oval 39"/>
          <p:cNvSpPr/>
          <p:nvPr/>
        </p:nvSpPr>
        <p:spPr>
          <a:xfrm>
            <a:off x="9923889" y="4463122"/>
            <a:ext cx="3175687" cy="1773065"/>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Communication</a:t>
            </a:r>
          </a:p>
        </p:txBody>
      </p:sp>
      <p:sp>
        <p:nvSpPr>
          <p:cNvPr id="41" name="Oval 40"/>
          <p:cNvSpPr/>
          <p:nvPr/>
        </p:nvSpPr>
        <p:spPr>
          <a:xfrm>
            <a:off x="7922095" y="5710961"/>
            <a:ext cx="2001794" cy="1248033"/>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Method</a:t>
            </a:r>
            <a:endParaRPr lang="en-US" dirty="0"/>
          </a:p>
        </p:txBody>
      </p:sp>
      <p:cxnSp>
        <p:nvCxnSpPr>
          <p:cNvPr id="42" name="Straight Connector 41"/>
          <p:cNvCxnSpPr/>
          <p:nvPr/>
        </p:nvCxnSpPr>
        <p:spPr>
          <a:xfrm>
            <a:off x="8566579" y="4490859"/>
            <a:ext cx="1615389" cy="407491"/>
          </a:xfrm>
          <a:prstGeom prst="line">
            <a:avLst/>
          </a:prstGeom>
        </p:spPr>
        <p:style>
          <a:lnRef idx="3">
            <a:schemeClr val="accent4"/>
          </a:lnRef>
          <a:fillRef idx="0">
            <a:schemeClr val="accent4"/>
          </a:fillRef>
          <a:effectRef idx="2">
            <a:schemeClr val="accent4"/>
          </a:effectRef>
          <a:fontRef idx="minor">
            <a:schemeClr val="tx1"/>
          </a:fontRef>
        </p:style>
      </p:cxnSp>
      <p:cxnSp>
        <p:nvCxnSpPr>
          <p:cNvPr id="43" name="Straight Connector 42"/>
          <p:cNvCxnSpPr>
            <a:endCxn id="41" idx="7"/>
          </p:cNvCxnSpPr>
          <p:nvPr/>
        </p:nvCxnSpPr>
        <p:spPr>
          <a:xfrm flipH="1">
            <a:off x="9630733" y="5607988"/>
            <a:ext cx="389065" cy="285743"/>
          </a:xfrm>
          <a:prstGeom prst="line">
            <a:avLst/>
          </a:prstGeom>
        </p:spPr>
        <p:style>
          <a:lnRef idx="3">
            <a:schemeClr val="accent4"/>
          </a:lnRef>
          <a:fillRef idx="0">
            <a:schemeClr val="accent4"/>
          </a:fillRef>
          <a:effectRef idx="2">
            <a:schemeClr val="accent4"/>
          </a:effectRef>
          <a:fontRef idx="minor">
            <a:schemeClr val="tx1"/>
          </a:fontRef>
        </p:style>
      </p:cxnSp>
      <p:cxnSp>
        <p:nvCxnSpPr>
          <p:cNvPr id="44" name="Straight Connector 43"/>
          <p:cNvCxnSpPr/>
          <p:nvPr/>
        </p:nvCxnSpPr>
        <p:spPr>
          <a:xfrm>
            <a:off x="12520218" y="6041244"/>
            <a:ext cx="404950" cy="437781"/>
          </a:xfrm>
          <a:prstGeom prst="line">
            <a:avLst/>
          </a:prstGeom>
        </p:spPr>
        <p:style>
          <a:lnRef idx="3">
            <a:schemeClr val="accent4"/>
          </a:lnRef>
          <a:fillRef idx="0">
            <a:schemeClr val="accent4"/>
          </a:fillRef>
          <a:effectRef idx="2">
            <a:schemeClr val="accent4"/>
          </a:effectRef>
          <a:fontRef idx="minor">
            <a:schemeClr val="tx1"/>
          </a:fontRef>
        </p:style>
      </p:cxnSp>
      <p:pic>
        <p:nvPicPr>
          <p:cNvPr id="49" name="Picture 48" descr="A close-up of a logo&#10;&#10;AI-generated content may be incorrect.">
            <a:extLst>
              <a:ext uri="{FF2B5EF4-FFF2-40B4-BE49-F238E27FC236}">
                <a16:creationId xmlns:a16="http://schemas.microsoft.com/office/drawing/2014/main" id="{6ED80072-E9E1-3B3E-C429-4071CEE36231}"/>
              </a:ext>
            </a:extLst>
          </p:cNvPr>
          <p:cNvPicPr>
            <a:picLocks noChangeAspect="1"/>
          </p:cNvPicPr>
          <p:nvPr/>
        </p:nvPicPr>
        <p:blipFill>
          <a:blip r:embed="rId4"/>
          <a:stretch>
            <a:fillRect/>
          </a:stretch>
        </p:blipFill>
        <p:spPr>
          <a:xfrm>
            <a:off x="174309" y="7519410"/>
            <a:ext cx="1818412" cy="476828"/>
          </a:xfrm>
          <a:prstGeom prst="rect">
            <a:avLst/>
          </a:prstGeom>
        </p:spPr>
      </p:pic>
      <p:cxnSp>
        <p:nvCxnSpPr>
          <p:cNvPr id="17" name="Straight Connector 16"/>
          <p:cNvCxnSpPr>
            <a:endCxn id="11" idx="7"/>
          </p:cNvCxnSpPr>
          <p:nvPr/>
        </p:nvCxnSpPr>
        <p:spPr>
          <a:xfrm flipH="1">
            <a:off x="1961951" y="5387546"/>
            <a:ext cx="389065" cy="285743"/>
          </a:xfrm>
          <a:prstGeom prst="line">
            <a:avLst/>
          </a:prstGeom>
        </p:spPr>
        <p:style>
          <a:lnRef idx="3">
            <a:schemeClr val="accent4"/>
          </a:lnRef>
          <a:fillRef idx="0">
            <a:schemeClr val="accent4"/>
          </a:fillRef>
          <a:effectRef idx="2">
            <a:schemeClr val="accent4"/>
          </a:effectRef>
          <a:fontRef idx="minor">
            <a:schemeClr val="tx1"/>
          </a:fontRef>
        </p:style>
      </p:cxnSp>
      <p:sp>
        <p:nvSpPr>
          <p:cNvPr id="24" name="Rounded Rectangle 23"/>
          <p:cNvSpPr/>
          <p:nvPr/>
        </p:nvSpPr>
        <p:spPr>
          <a:xfrm>
            <a:off x="1961951" y="2121056"/>
            <a:ext cx="3469073" cy="900301"/>
          </a:xfrm>
          <a:prstGeom prst="roundRect">
            <a:avLst/>
          </a:prstGeom>
          <a:solidFill>
            <a:srgbClr val="182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Roboto" panose="02000000000000000000" pitchFamily="2" charset="0"/>
                <a:ea typeface="Roboto" panose="02000000000000000000" pitchFamily="2" charset="0"/>
                <a:cs typeface="Roboto" panose="02000000000000000000" pitchFamily="2" charset="0"/>
              </a:rPr>
              <a:t>See Handout</a:t>
            </a:r>
          </a:p>
        </p:txBody>
      </p:sp>
    </p:spTree>
    <p:custDataLst>
      <p:tags r:id="rId1"/>
    </p:custDataLst>
    <p:extLst>
      <p:ext uri="{BB962C8B-B14F-4D97-AF65-F5344CB8AC3E}">
        <p14:creationId xmlns:p14="http://schemas.microsoft.com/office/powerpoint/2010/main" val="3215439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right)">
                                      <p:cBhvr>
                                        <p:cTn id="48" dur="500"/>
                                        <p:tgtEl>
                                          <p:spTgt spid="17"/>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500"/>
                                        <p:tgtEl>
                                          <p:spTgt spid="25"/>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22" presetClass="entr" presetSubtype="2" fill="hold"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right)">
                                      <p:cBhvr>
                                        <p:cTn id="72" dur="500"/>
                                        <p:tgtEl>
                                          <p:spTgt spid="4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22" presetClass="entr" presetSubtype="1"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up)">
                                      <p:cBhvr>
                                        <p:cTn id="78" dur="500"/>
                                        <p:tgtEl>
                                          <p:spTgt spid="4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6" grpId="0" animBg="1"/>
      <p:bldP spid="39" grpId="0" animBg="1"/>
      <p:bldP spid="40"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005840" y="438150"/>
            <a:ext cx="8123334" cy="1590676"/>
          </a:xfrm>
        </p:spPr>
        <p:txBody>
          <a:bodyPr>
            <a:normAutofit/>
          </a:bodyPr>
          <a:lstStyle/>
          <a:p>
            <a:r>
              <a:rPr lang="en-US" sz="5250" dirty="0">
                <a:solidFill>
                  <a:schemeClr val="bg1"/>
                </a:solidFill>
              </a:rPr>
              <a:t>Activity: </a:t>
            </a:r>
            <a:br>
              <a:rPr lang="en-US" sz="5250" dirty="0">
                <a:solidFill>
                  <a:schemeClr val="bg1"/>
                </a:solidFill>
              </a:rPr>
            </a:br>
            <a:r>
              <a:rPr lang="en-US" sz="4400" dirty="0">
                <a:solidFill>
                  <a:schemeClr val="bg1"/>
                </a:solidFill>
              </a:rPr>
              <a:t>Communication Mapping </a:t>
            </a:r>
            <a:endParaRPr lang="en-US" sz="5250" dirty="0">
              <a:solidFill>
                <a:schemeClr val="bg1"/>
              </a:solidFill>
              <a:ea typeface="Calibri Light"/>
              <a:cs typeface="Calibri Light"/>
            </a:endParaRPr>
          </a:p>
        </p:txBody>
      </p:sp>
      <p:sp>
        <p:nvSpPr>
          <p:cNvPr id="6" name="Oval 5"/>
          <p:cNvSpPr/>
          <p:nvPr/>
        </p:nvSpPr>
        <p:spPr>
          <a:xfrm>
            <a:off x="6082871" y="3361038"/>
            <a:ext cx="2483708" cy="1816443"/>
          </a:xfrm>
          <a:prstGeom prst="ellipse">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Stakeholder</a:t>
            </a:r>
          </a:p>
        </p:txBody>
      </p:sp>
      <p:sp>
        <p:nvSpPr>
          <p:cNvPr id="7" name="Oval 6"/>
          <p:cNvSpPr/>
          <p:nvPr/>
        </p:nvSpPr>
        <p:spPr>
          <a:xfrm>
            <a:off x="8983361" y="2447219"/>
            <a:ext cx="3175687" cy="1773065"/>
          </a:xfrm>
          <a:prstGeom prst="ellipse">
            <a:avLst/>
          </a:prstGeom>
          <a:noFill/>
          <a:ln w="38100">
            <a:solidFill>
              <a:srgbClr val="182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Communication</a:t>
            </a:r>
          </a:p>
        </p:txBody>
      </p:sp>
      <p:sp>
        <p:nvSpPr>
          <p:cNvPr id="8" name="Oval 7"/>
          <p:cNvSpPr/>
          <p:nvPr/>
        </p:nvSpPr>
        <p:spPr>
          <a:xfrm>
            <a:off x="10379676" y="605481"/>
            <a:ext cx="2001794" cy="1248033"/>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Method</a:t>
            </a:r>
            <a:endParaRPr lang="en-US" dirty="0">
              <a:solidFill>
                <a:schemeClr val="tx1"/>
              </a:solidFill>
            </a:endParaRPr>
          </a:p>
        </p:txBody>
      </p:sp>
      <p:sp>
        <p:nvSpPr>
          <p:cNvPr id="9" name="Oval 8"/>
          <p:cNvSpPr/>
          <p:nvPr/>
        </p:nvSpPr>
        <p:spPr>
          <a:xfrm>
            <a:off x="2424395" y="6718954"/>
            <a:ext cx="2001794" cy="124803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Timing</a:t>
            </a:r>
            <a:endParaRPr lang="en-US" dirty="0">
              <a:solidFill>
                <a:schemeClr val="tx1"/>
              </a:solidFill>
            </a:endParaRPr>
          </a:p>
        </p:txBody>
      </p:sp>
      <p:sp>
        <p:nvSpPr>
          <p:cNvPr id="10" name="Oval 9"/>
          <p:cNvSpPr/>
          <p:nvPr/>
        </p:nvSpPr>
        <p:spPr>
          <a:xfrm>
            <a:off x="2255107" y="4242680"/>
            <a:ext cx="3175687" cy="1773065"/>
          </a:xfrm>
          <a:prstGeom prst="ellipse">
            <a:avLst/>
          </a:prstGeom>
          <a:noFill/>
          <a:ln w="38100">
            <a:solidFill>
              <a:srgbClr val="182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Communication</a:t>
            </a:r>
          </a:p>
        </p:txBody>
      </p:sp>
      <p:sp>
        <p:nvSpPr>
          <p:cNvPr id="11" name="Oval 10"/>
          <p:cNvSpPr/>
          <p:nvPr/>
        </p:nvSpPr>
        <p:spPr>
          <a:xfrm>
            <a:off x="253313" y="5490519"/>
            <a:ext cx="2001794" cy="1248033"/>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Method</a:t>
            </a:r>
            <a:endParaRPr lang="en-US" dirty="0">
              <a:solidFill>
                <a:schemeClr val="tx1"/>
              </a:solidFill>
            </a:endParaRPr>
          </a:p>
        </p:txBody>
      </p:sp>
      <p:cxnSp>
        <p:nvCxnSpPr>
          <p:cNvPr id="13" name="Straight Connector 12"/>
          <p:cNvCxnSpPr/>
          <p:nvPr/>
        </p:nvCxnSpPr>
        <p:spPr>
          <a:xfrm flipH="1">
            <a:off x="5288692" y="4485503"/>
            <a:ext cx="794180" cy="308919"/>
          </a:xfrm>
          <a:prstGeom prst="line">
            <a:avLst/>
          </a:prstGeom>
        </p:spPr>
        <p:style>
          <a:lnRef idx="3">
            <a:schemeClr val="accent4"/>
          </a:lnRef>
          <a:fillRef idx="0">
            <a:schemeClr val="accent4"/>
          </a:fillRef>
          <a:effectRef idx="2">
            <a:schemeClr val="accent4"/>
          </a:effectRef>
          <a:fontRef idx="minor">
            <a:schemeClr val="tx1"/>
          </a:fontRef>
        </p:style>
      </p:cxnSp>
      <p:sp>
        <p:nvSpPr>
          <p:cNvPr id="16" name="Oval 15"/>
          <p:cNvSpPr/>
          <p:nvPr/>
        </p:nvSpPr>
        <p:spPr>
          <a:xfrm>
            <a:off x="12408654" y="1968039"/>
            <a:ext cx="2001794" cy="124803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Timing</a:t>
            </a:r>
            <a:endParaRPr lang="en-US" dirty="0">
              <a:solidFill>
                <a:schemeClr val="tx1"/>
              </a:solidFill>
            </a:endParaRPr>
          </a:p>
        </p:txBody>
      </p:sp>
      <p:cxnSp>
        <p:nvCxnSpPr>
          <p:cNvPr id="17" name="Straight Connector 16"/>
          <p:cNvCxnSpPr>
            <a:endCxn id="11" idx="7"/>
          </p:cNvCxnSpPr>
          <p:nvPr/>
        </p:nvCxnSpPr>
        <p:spPr>
          <a:xfrm flipH="1">
            <a:off x="1961951" y="5387546"/>
            <a:ext cx="389065" cy="285743"/>
          </a:xfrm>
          <a:prstGeom prst="line">
            <a:avLst/>
          </a:prstGeom>
        </p:spPr>
        <p:style>
          <a:lnRef idx="3">
            <a:schemeClr val="accent4"/>
          </a:lnRef>
          <a:fillRef idx="0">
            <a:schemeClr val="accent4"/>
          </a:fillRef>
          <a:effectRef idx="2">
            <a:schemeClr val="accent4"/>
          </a:effectRef>
          <a:fontRef idx="minor">
            <a:schemeClr val="tx1"/>
          </a:fontRef>
        </p:style>
      </p:cxnSp>
      <p:cxnSp>
        <p:nvCxnSpPr>
          <p:cNvPr id="25" name="Straight Connector 24"/>
          <p:cNvCxnSpPr>
            <a:endCxn id="9" idx="0"/>
          </p:cNvCxnSpPr>
          <p:nvPr/>
        </p:nvCxnSpPr>
        <p:spPr>
          <a:xfrm flipH="1">
            <a:off x="3425292" y="6012411"/>
            <a:ext cx="223127" cy="706543"/>
          </a:xfrm>
          <a:prstGeom prst="line">
            <a:avLst/>
          </a:prstGeom>
        </p:spPr>
        <p:style>
          <a:lnRef idx="3">
            <a:schemeClr val="accent4"/>
          </a:lnRef>
          <a:fillRef idx="0">
            <a:schemeClr val="accent4"/>
          </a:fillRef>
          <a:effectRef idx="2">
            <a:schemeClr val="accent4"/>
          </a:effectRef>
          <a:fontRef idx="minor">
            <a:schemeClr val="tx1"/>
          </a:fontRef>
        </p:style>
      </p:cxnSp>
      <p:cxnSp>
        <p:nvCxnSpPr>
          <p:cNvPr id="27" name="Straight Connector 26"/>
          <p:cNvCxnSpPr/>
          <p:nvPr/>
        </p:nvCxnSpPr>
        <p:spPr>
          <a:xfrm flipH="1">
            <a:off x="8344691" y="3583459"/>
            <a:ext cx="725168" cy="178651"/>
          </a:xfrm>
          <a:prstGeom prst="line">
            <a:avLst/>
          </a:prstGeom>
        </p:spPr>
        <p:style>
          <a:lnRef idx="3">
            <a:schemeClr val="accent4"/>
          </a:lnRef>
          <a:fillRef idx="0">
            <a:schemeClr val="accent4"/>
          </a:fillRef>
          <a:effectRef idx="2">
            <a:schemeClr val="accent4"/>
          </a:effectRef>
          <a:fontRef idx="minor">
            <a:schemeClr val="tx1"/>
          </a:fontRef>
        </p:style>
      </p:cxnSp>
      <p:cxnSp>
        <p:nvCxnSpPr>
          <p:cNvPr id="30" name="Straight Connector 29"/>
          <p:cNvCxnSpPr/>
          <p:nvPr/>
        </p:nvCxnSpPr>
        <p:spPr>
          <a:xfrm flipH="1">
            <a:off x="12099823" y="2866768"/>
            <a:ext cx="395331" cy="178651"/>
          </a:xfrm>
          <a:prstGeom prst="line">
            <a:avLst/>
          </a:prstGeom>
        </p:spPr>
        <p:style>
          <a:lnRef idx="3">
            <a:schemeClr val="accent4"/>
          </a:lnRef>
          <a:fillRef idx="0">
            <a:schemeClr val="accent4"/>
          </a:fillRef>
          <a:effectRef idx="2">
            <a:schemeClr val="accent4"/>
          </a:effectRef>
          <a:fontRef idx="minor">
            <a:schemeClr val="tx1"/>
          </a:fontRef>
        </p:style>
      </p:cxnSp>
      <p:cxnSp>
        <p:nvCxnSpPr>
          <p:cNvPr id="36" name="Straight Connector 35"/>
          <p:cNvCxnSpPr/>
          <p:nvPr/>
        </p:nvCxnSpPr>
        <p:spPr>
          <a:xfrm flipH="1">
            <a:off x="10982384" y="1853514"/>
            <a:ext cx="175768" cy="593705"/>
          </a:xfrm>
          <a:prstGeom prst="line">
            <a:avLst/>
          </a:prstGeom>
        </p:spPr>
        <p:style>
          <a:lnRef idx="3">
            <a:schemeClr val="accent4"/>
          </a:lnRef>
          <a:fillRef idx="0">
            <a:schemeClr val="accent4"/>
          </a:fillRef>
          <a:effectRef idx="2">
            <a:schemeClr val="accent4"/>
          </a:effectRef>
          <a:fontRef idx="minor">
            <a:schemeClr val="tx1"/>
          </a:fontRef>
        </p:style>
      </p:cxnSp>
      <p:sp>
        <p:nvSpPr>
          <p:cNvPr id="39" name="Oval 38"/>
          <p:cNvSpPr/>
          <p:nvPr/>
        </p:nvSpPr>
        <p:spPr>
          <a:xfrm>
            <a:off x="12169111" y="6463100"/>
            <a:ext cx="2001794" cy="1248033"/>
          </a:xfrm>
          <a:prstGeom prst="ellipse">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Timing</a:t>
            </a:r>
            <a:endParaRPr lang="en-US" dirty="0">
              <a:solidFill>
                <a:schemeClr val="tx1"/>
              </a:solidFill>
            </a:endParaRPr>
          </a:p>
        </p:txBody>
      </p:sp>
      <p:sp>
        <p:nvSpPr>
          <p:cNvPr id="40" name="Oval 39"/>
          <p:cNvSpPr/>
          <p:nvPr/>
        </p:nvSpPr>
        <p:spPr>
          <a:xfrm>
            <a:off x="9923889" y="4463122"/>
            <a:ext cx="3175687" cy="1773065"/>
          </a:xfrm>
          <a:prstGeom prst="ellipse">
            <a:avLst/>
          </a:prstGeom>
          <a:noFill/>
          <a:ln w="38100">
            <a:solidFill>
              <a:srgbClr val="18256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Communication</a:t>
            </a:r>
          </a:p>
        </p:txBody>
      </p:sp>
      <p:sp>
        <p:nvSpPr>
          <p:cNvPr id="41" name="Oval 40"/>
          <p:cNvSpPr/>
          <p:nvPr/>
        </p:nvSpPr>
        <p:spPr>
          <a:xfrm>
            <a:off x="7922095" y="5710961"/>
            <a:ext cx="2001794" cy="1248033"/>
          </a:xfrm>
          <a:prstGeom prst="ellipse">
            <a:avLst/>
          </a:prstGeom>
          <a:noFill/>
          <a:ln w="38100">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Method</a:t>
            </a:r>
            <a:endParaRPr lang="en-US" dirty="0">
              <a:solidFill>
                <a:schemeClr val="tx1"/>
              </a:solidFill>
            </a:endParaRPr>
          </a:p>
        </p:txBody>
      </p:sp>
      <p:cxnSp>
        <p:nvCxnSpPr>
          <p:cNvPr id="42" name="Straight Connector 41"/>
          <p:cNvCxnSpPr/>
          <p:nvPr/>
        </p:nvCxnSpPr>
        <p:spPr>
          <a:xfrm>
            <a:off x="8566579" y="4490859"/>
            <a:ext cx="1615389" cy="407491"/>
          </a:xfrm>
          <a:prstGeom prst="line">
            <a:avLst/>
          </a:prstGeom>
        </p:spPr>
        <p:style>
          <a:lnRef idx="3">
            <a:schemeClr val="accent4"/>
          </a:lnRef>
          <a:fillRef idx="0">
            <a:schemeClr val="accent4"/>
          </a:fillRef>
          <a:effectRef idx="2">
            <a:schemeClr val="accent4"/>
          </a:effectRef>
          <a:fontRef idx="minor">
            <a:schemeClr val="tx1"/>
          </a:fontRef>
        </p:style>
      </p:cxnSp>
      <p:cxnSp>
        <p:nvCxnSpPr>
          <p:cNvPr id="43" name="Straight Connector 42"/>
          <p:cNvCxnSpPr>
            <a:endCxn id="41" idx="7"/>
          </p:cNvCxnSpPr>
          <p:nvPr/>
        </p:nvCxnSpPr>
        <p:spPr>
          <a:xfrm flipH="1">
            <a:off x="9630733" y="5607988"/>
            <a:ext cx="389065" cy="285743"/>
          </a:xfrm>
          <a:prstGeom prst="line">
            <a:avLst/>
          </a:prstGeom>
        </p:spPr>
        <p:style>
          <a:lnRef idx="3">
            <a:schemeClr val="accent4"/>
          </a:lnRef>
          <a:fillRef idx="0">
            <a:schemeClr val="accent4"/>
          </a:fillRef>
          <a:effectRef idx="2">
            <a:schemeClr val="accent4"/>
          </a:effectRef>
          <a:fontRef idx="minor">
            <a:schemeClr val="tx1"/>
          </a:fontRef>
        </p:style>
      </p:cxnSp>
      <p:cxnSp>
        <p:nvCxnSpPr>
          <p:cNvPr id="44" name="Straight Connector 43"/>
          <p:cNvCxnSpPr/>
          <p:nvPr/>
        </p:nvCxnSpPr>
        <p:spPr>
          <a:xfrm>
            <a:off x="12520218" y="6041244"/>
            <a:ext cx="404950" cy="437781"/>
          </a:xfrm>
          <a:prstGeom prst="line">
            <a:avLst/>
          </a:prstGeom>
        </p:spPr>
        <p:style>
          <a:lnRef idx="3">
            <a:schemeClr val="accent4"/>
          </a:lnRef>
          <a:fillRef idx="0">
            <a:schemeClr val="accent4"/>
          </a:fillRef>
          <a:effectRef idx="2">
            <a:schemeClr val="accent4"/>
          </a:effectRef>
          <a:fontRef idx="minor">
            <a:schemeClr val="tx1"/>
          </a:fontRef>
        </p:style>
      </p:cxnSp>
      <p:pic>
        <p:nvPicPr>
          <p:cNvPr id="49" name="Picture 48" descr="A close-up of a logo&#10;&#10;AI-generated content may be incorrect.">
            <a:extLst>
              <a:ext uri="{FF2B5EF4-FFF2-40B4-BE49-F238E27FC236}">
                <a16:creationId xmlns:a16="http://schemas.microsoft.com/office/drawing/2014/main" id="{6ED80072-E9E1-3B3E-C429-4071CEE36231}"/>
              </a:ext>
            </a:extLst>
          </p:cNvPr>
          <p:cNvPicPr>
            <a:picLocks noChangeAspect="1"/>
          </p:cNvPicPr>
          <p:nvPr/>
        </p:nvPicPr>
        <p:blipFill>
          <a:blip r:embed="rId3"/>
          <a:stretch>
            <a:fillRect/>
          </a:stretch>
        </p:blipFill>
        <p:spPr>
          <a:xfrm>
            <a:off x="174309" y="7519410"/>
            <a:ext cx="1818412" cy="476828"/>
          </a:xfrm>
          <a:prstGeom prst="rect">
            <a:avLst/>
          </a:prstGeom>
        </p:spPr>
      </p:pic>
      <p:sp>
        <p:nvSpPr>
          <p:cNvPr id="3" name="TextBox 2"/>
          <p:cNvSpPr txBox="1"/>
          <p:nvPr/>
        </p:nvSpPr>
        <p:spPr>
          <a:xfrm>
            <a:off x="642551" y="605481"/>
            <a:ext cx="6388444" cy="3416320"/>
          </a:xfrm>
          <a:prstGeom prst="rect">
            <a:avLst/>
          </a:prstGeom>
          <a:noFill/>
        </p:spPr>
        <p:txBody>
          <a:bodyPr wrap="square" rtlCol="0">
            <a:spAutoFit/>
          </a:bodyPr>
          <a:lstStyle/>
          <a:p>
            <a:pPr marL="342900" indent="-342900">
              <a:buAutoNum type="arabicPeriod"/>
            </a:pPr>
            <a:r>
              <a:rPr lang="en-US" b="1" dirty="0"/>
              <a:t>Identify Stakeholder</a:t>
            </a:r>
            <a:r>
              <a:rPr lang="en-US" dirty="0"/>
              <a:t>: With whom are you communicating? </a:t>
            </a:r>
          </a:p>
          <a:p>
            <a:pPr marL="800100" lvl="1" indent="-342900">
              <a:buFont typeface="Arial" panose="020B0604020202020204" pitchFamily="34" charset="0"/>
              <a:buChar char="•"/>
            </a:pPr>
            <a:r>
              <a:rPr lang="en-US" dirty="0"/>
              <a:t>a team, a supervisor, another department, leadership, </a:t>
            </a:r>
            <a:r>
              <a:rPr lang="en-US" dirty="0" err="1"/>
              <a:t>etc</a:t>
            </a:r>
            <a:endParaRPr lang="en-US" dirty="0"/>
          </a:p>
          <a:p>
            <a:pPr marL="342900" indent="-342900">
              <a:buAutoNum type="arabicPeriod"/>
            </a:pPr>
            <a:r>
              <a:rPr lang="en-US" b="1" dirty="0"/>
              <a:t>Identify Communication</a:t>
            </a:r>
            <a:r>
              <a:rPr lang="en-US" dirty="0"/>
              <a:t>: What are you needing to communicate to that stakeholder? </a:t>
            </a:r>
          </a:p>
          <a:p>
            <a:pPr marL="800100" lvl="1" indent="-342900">
              <a:buFont typeface="Arial" panose="020B0604020202020204" pitchFamily="34" charset="0"/>
              <a:buChar char="•"/>
            </a:pPr>
            <a:r>
              <a:rPr lang="en-US" dirty="0"/>
              <a:t>Is it a report? An announcement? Feedback?</a:t>
            </a:r>
          </a:p>
          <a:p>
            <a:pPr marL="342900" indent="-342900">
              <a:buAutoNum type="arabicPeriod"/>
            </a:pPr>
            <a:r>
              <a:rPr lang="en-US" b="1" dirty="0"/>
              <a:t>Identify Method</a:t>
            </a:r>
            <a:r>
              <a:rPr lang="en-US" dirty="0"/>
              <a:t>: How are you communicating with the stakeholder? </a:t>
            </a:r>
          </a:p>
          <a:p>
            <a:pPr marL="800100" lvl="1" indent="-342900">
              <a:buFont typeface="Arial" panose="020B0604020202020204" pitchFamily="34" charset="0"/>
              <a:buChar char="•"/>
            </a:pPr>
            <a:r>
              <a:rPr lang="en-US" dirty="0"/>
              <a:t>In person, phone, WebEx, email, text, </a:t>
            </a:r>
            <a:r>
              <a:rPr lang="en-US" dirty="0" err="1"/>
              <a:t>etc</a:t>
            </a:r>
            <a:endParaRPr lang="en-US" dirty="0"/>
          </a:p>
          <a:p>
            <a:pPr marL="342900" indent="-342900">
              <a:buFont typeface="+mj-lt"/>
              <a:buAutoNum type="arabicPeriod"/>
            </a:pPr>
            <a:r>
              <a:rPr lang="en-US" b="1" dirty="0"/>
              <a:t>Identify Timing</a:t>
            </a:r>
            <a:r>
              <a:rPr lang="en-US" dirty="0"/>
              <a:t>: What is the frequency of the communication? </a:t>
            </a:r>
          </a:p>
          <a:p>
            <a:pPr marL="800100" lvl="1" indent="-342900">
              <a:buFont typeface="Arial" panose="020B0604020202020204" pitchFamily="34" charset="0"/>
              <a:buChar char="•"/>
            </a:pPr>
            <a:r>
              <a:rPr lang="en-US" dirty="0"/>
              <a:t>Daily, quarterly, immediately</a:t>
            </a:r>
          </a:p>
          <a:p>
            <a:pPr marL="342900" indent="-342900">
              <a:buFont typeface="+mj-lt"/>
              <a:buAutoNum type="arabicPeriod"/>
            </a:pPr>
            <a:r>
              <a:rPr lang="en-US" b="1" dirty="0"/>
              <a:t>Assess</a:t>
            </a:r>
            <a:r>
              <a:rPr lang="en-US" dirty="0"/>
              <a:t>: Are there any opportunities for improvement?</a:t>
            </a:r>
          </a:p>
          <a:p>
            <a:pPr marL="800100" lvl="1" indent="-342900">
              <a:buFont typeface="+mj-lt"/>
              <a:buAutoNum type="arabicPeriod"/>
            </a:pPr>
            <a:endParaRPr lang="en-US" dirty="0"/>
          </a:p>
        </p:txBody>
      </p:sp>
    </p:spTree>
    <p:custDataLst>
      <p:tags r:id="rId1"/>
    </p:custDataLst>
    <p:extLst>
      <p:ext uri="{BB962C8B-B14F-4D97-AF65-F5344CB8AC3E}">
        <p14:creationId xmlns:p14="http://schemas.microsoft.com/office/powerpoint/2010/main" val="1835437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childTnLst>
                          </p:cTn>
                        </p:par>
                        <p:par>
                          <p:cTn id="22" fill="hold">
                            <p:stCondLst>
                              <p:cond delay="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right)">
                                      <p:cBhvr>
                                        <p:cTn id="39" dur="500"/>
                                        <p:tgtEl>
                                          <p:spTgt spid="13"/>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right)">
                                      <p:cBhvr>
                                        <p:cTn id="48" dur="500"/>
                                        <p:tgtEl>
                                          <p:spTgt spid="17"/>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wipe(up)">
                                      <p:cBhvr>
                                        <p:cTn id="57" dur="500"/>
                                        <p:tgtEl>
                                          <p:spTgt spid="25"/>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fade">
                                      <p:cBhvr>
                                        <p:cTn id="61" dur="500"/>
                                        <p:tgtEl>
                                          <p:spTgt spid="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42"/>
                                        </p:tgtEl>
                                        <p:attrNameLst>
                                          <p:attrName>style.visibility</p:attrName>
                                        </p:attrNameLst>
                                      </p:cBhvr>
                                      <p:to>
                                        <p:strVal val="visible"/>
                                      </p:to>
                                    </p:set>
                                    <p:animEffect transition="in" filter="fade">
                                      <p:cBhvr>
                                        <p:cTn id="66" dur="500"/>
                                        <p:tgtEl>
                                          <p:spTgt spid="4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0"/>
                                        </p:tgtEl>
                                        <p:attrNameLst>
                                          <p:attrName>style.visibility</p:attrName>
                                        </p:attrNameLst>
                                      </p:cBhvr>
                                      <p:to>
                                        <p:strVal val="visible"/>
                                      </p:to>
                                    </p:set>
                                    <p:animEffect transition="in" filter="fade">
                                      <p:cBhvr>
                                        <p:cTn id="69" dur="500"/>
                                        <p:tgtEl>
                                          <p:spTgt spid="40"/>
                                        </p:tgtEl>
                                      </p:cBhvr>
                                    </p:animEffect>
                                  </p:childTnLst>
                                </p:cTn>
                              </p:par>
                              <p:par>
                                <p:cTn id="70" presetID="22" presetClass="entr" presetSubtype="2" fill="hold"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right)">
                                      <p:cBhvr>
                                        <p:cTn id="72" dur="500"/>
                                        <p:tgtEl>
                                          <p:spTgt spid="43"/>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childTnLst>
                                </p:cTn>
                              </p:par>
                              <p:par>
                                <p:cTn id="76" presetID="22" presetClass="entr" presetSubtype="1" fill="hold" nodeType="withEffect">
                                  <p:stCondLst>
                                    <p:cond delay="0"/>
                                  </p:stCondLst>
                                  <p:childTnLst>
                                    <p:set>
                                      <p:cBhvr>
                                        <p:cTn id="77" dur="1" fill="hold">
                                          <p:stCondLst>
                                            <p:cond delay="0"/>
                                          </p:stCondLst>
                                        </p:cTn>
                                        <p:tgtEl>
                                          <p:spTgt spid="44"/>
                                        </p:tgtEl>
                                        <p:attrNameLst>
                                          <p:attrName>style.visibility</p:attrName>
                                        </p:attrNameLst>
                                      </p:cBhvr>
                                      <p:to>
                                        <p:strVal val="visible"/>
                                      </p:to>
                                    </p:set>
                                    <p:animEffect transition="in" filter="wipe(up)">
                                      <p:cBhvr>
                                        <p:cTn id="78" dur="500"/>
                                        <p:tgtEl>
                                          <p:spTgt spid="44"/>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9"/>
                                        </p:tgtEl>
                                        <p:attrNameLst>
                                          <p:attrName>style.visibility</p:attrName>
                                        </p:attrNameLst>
                                      </p:cBhvr>
                                      <p:to>
                                        <p:strVal val="visible"/>
                                      </p:to>
                                    </p:set>
                                    <p:animEffect transition="in" filter="fade">
                                      <p:cBhvr>
                                        <p:cTn id="8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6" grpId="0" animBg="1"/>
      <p:bldP spid="39" grpId="0" animBg="1"/>
      <p:bldP spid="40" grpId="0" animBg="1"/>
      <p:bldP spid="4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4630400" cy="8229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rPr>
              <a:t>Communication Mapping</a:t>
            </a:r>
          </a:p>
        </p:txBody>
      </p:sp>
      <p:sp>
        <p:nvSpPr>
          <p:cNvPr id="5" name="Shape 1"/>
          <p:cNvSpPr/>
          <p:nvPr/>
        </p:nvSpPr>
        <p:spPr>
          <a:xfrm>
            <a:off x="3768811" y="3522835"/>
            <a:ext cx="3283940" cy="3113902"/>
          </a:xfrm>
          <a:prstGeom prst="roundRect">
            <a:avLst>
              <a:gd name="adj" fmla="val 4652"/>
            </a:avLst>
          </a:prstGeom>
          <a:solidFill>
            <a:srgbClr val="182567"/>
          </a:solidFill>
          <a:ln w="7620">
            <a:solidFill>
              <a:srgbClr val="313E80"/>
            </a:solidFill>
            <a:prstDash val="solid"/>
          </a:ln>
        </p:spPr>
        <p:txBody>
          <a:bodyPr/>
          <a:lstStyle/>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Is my message clear?</a:t>
            </a: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Am I providing the “Why”?</a:t>
            </a: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Am I expressing empathy? </a:t>
            </a:r>
          </a:p>
        </p:txBody>
      </p:sp>
      <p:sp>
        <p:nvSpPr>
          <p:cNvPr id="6" name="Shape 1"/>
          <p:cNvSpPr/>
          <p:nvPr/>
        </p:nvSpPr>
        <p:spPr>
          <a:xfrm>
            <a:off x="7315200" y="3521676"/>
            <a:ext cx="3283940" cy="3113902"/>
          </a:xfrm>
          <a:prstGeom prst="roundRect">
            <a:avLst>
              <a:gd name="adj" fmla="val 4652"/>
            </a:avLst>
          </a:prstGeom>
          <a:solidFill>
            <a:srgbClr val="182567"/>
          </a:solidFill>
          <a:ln w="7620">
            <a:solidFill>
              <a:srgbClr val="313E80"/>
            </a:solidFill>
            <a:prstDash val="solid"/>
          </a:ln>
        </p:spPr>
        <p:txBody>
          <a:bodyPr/>
          <a:lstStyle/>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Am I using the best tool?</a:t>
            </a: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Is my communication getting lost?</a:t>
            </a: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Am I taking into consideration the limitations of this tool?</a:t>
            </a:r>
          </a:p>
        </p:txBody>
      </p:sp>
      <p:sp>
        <p:nvSpPr>
          <p:cNvPr id="7" name="Shape 1"/>
          <p:cNvSpPr/>
          <p:nvPr/>
        </p:nvSpPr>
        <p:spPr>
          <a:xfrm>
            <a:off x="10873942" y="3521676"/>
            <a:ext cx="3283940" cy="3107723"/>
          </a:xfrm>
          <a:prstGeom prst="roundRect">
            <a:avLst>
              <a:gd name="adj" fmla="val 4652"/>
            </a:avLst>
          </a:prstGeom>
          <a:solidFill>
            <a:srgbClr val="182567"/>
          </a:solidFill>
          <a:ln w="7620">
            <a:solidFill>
              <a:srgbClr val="313E80"/>
            </a:solidFill>
            <a:prstDash val="solid"/>
          </a:ln>
        </p:spPr>
        <p:txBody>
          <a:bodyPr/>
          <a:lstStyle/>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Is the timing of my message effective?</a:t>
            </a: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Do I need to communication more or less frequently?</a:t>
            </a:r>
          </a:p>
        </p:txBody>
      </p:sp>
      <p:sp>
        <p:nvSpPr>
          <p:cNvPr id="8" name="TextBox 7"/>
          <p:cNvSpPr txBox="1"/>
          <p:nvPr/>
        </p:nvSpPr>
        <p:spPr>
          <a:xfrm>
            <a:off x="3664771" y="2755556"/>
            <a:ext cx="3492019" cy="523220"/>
          </a:xfrm>
          <a:prstGeom prst="rect">
            <a:avLst/>
          </a:prstGeom>
          <a:noFill/>
        </p:spPr>
        <p:txBody>
          <a:bodyPr wrap="square" rtlCol="0">
            <a:spAutoFit/>
          </a:bodyPr>
          <a:lstStyle/>
          <a:p>
            <a:pPr algn="ctr"/>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Communication</a:t>
            </a:r>
          </a:p>
        </p:txBody>
      </p:sp>
      <p:sp>
        <p:nvSpPr>
          <p:cNvPr id="9" name="Shape 1"/>
          <p:cNvSpPr/>
          <p:nvPr/>
        </p:nvSpPr>
        <p:spPr>
          <a:xfrm>
            <a:off x="186827" y="3522834"/>
            <a:ext cx="3283940" cy="3112743"/>
          </a:xfrm>
          <a:prstGeom prst="roundRect">
            <a:avLst>
              <a:gd name="adj" fmla="val 4652"/>
            </a:avLst>
          </a:prstGeom>
          <a:solidFill>
            <a:srgbClr val="182567"/>
          </a:solidFill>
          <a:ln w="7620">
            <a:solidFill>
              <a:srgbClr val="313E80"/>
            </a:solidFill>
            <a:prstDash val="solid"/>
          </a:ln>
        </p:spPr>
        <p:txBody>
          <a:bodyPr/>
          <a:lstStyle/>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Leadership, other departments, staff, peers</a:t>
            </a: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Is everyone who needs the message receiving it?</a:t>
            </a:r>
          </a:p>
          <a:p>
            <a:endParaRPr lang="en-US" sz="2000" dirty="0">
              <a:solidFill>
                <a:schemeClr val="bg1"/>
              </a:solidFill>
              <a:latin typeface="Roboto" panose="02000000000000000000" pitchFamily="2" charset="0"/>
              <a:ea typeface="Roboto" panose="02000000000000000000" pitchFamily="2" charset="0"/>
              <a:cs typeface="Roboto" panose="02000000000000000000" pitchFamily="2" charset="0"/>
            </a:endParaRPr>
          </a:p>
          <a:p>
            <a:r>
              <a:rPr lang="en-US" sz="2000" dirty="0">
                <a:solidFill>
                  <a:schemeClr val="bg1"/>
                </a:solidFill>
                <a:latin typeface="Roboto" panose="02000000000000000000" pitchFamily="2" charset="0"/>
                <a:ea typeface="Roboto" panose="02000000000000000000" pitchFamily="2" charset="0"/>
                <a:cs typeface="Roboto" panose="02000000000000000000" pitchFamily="2" charset="0"/>
              </a:rPr>
              <a:t>Am I including people who don’t need to be included?</a:t>
            </a:r>
          </a:p>
        </p:txBody>
      </p:sp>
      <p:sp>
        <p:nvSpPr>
          <p:cNvPr id="10" name="TextBox 9"/>
          <p:cNvSpPr txBox="1"/>
          <p:nvPr/>
        </p:nvSpPr>
        <p:spPr>
          <a:xfrm>
            <a:off x="40167" y="2755556"/>
            <a:ext cx="3492019" cy="523220"/>
          </a:xfrm>
          <a:prstGeom prst="rect">
            <a:avLst/>
          </a:prstGeom>
          <a:noFill/>
        </p:spPr>
        <p:txBody>
          <a:bodyPr wrap="square" rtlCol="0">
            <a:spAutoFit/>
          </a:bodyPr>
          <a:lstStyle/>
          <a:p>
            <a:pPr algn="ctr"/>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Stakeholder(s)</a:t>
            </a:r>
          </a:p>
        </p:txBody>
      </p:sp>
      <p:sp>
        <p:nvSpPr>
          <p:cNvPr id="11" name="TextBox 10"/>
          <p:cNvSpPr txBox="1"/>
          <p:nvPr/>
        </p:nvSpPr>
        <p:spPr>
          <a:xfrm>
            <a:off x="7104162" y="2755556"/>
            <a:ext cx="3492019" cy="523220"/>
          </a:xfrm>
          <a:prstGeom prst="rect">
            <a:avLst/>
          </a:prstGeom>
          <a:noFill/>
        </p:spPr>
        <p:txBody>
          <a:bodyPr wrap="square" rtlCol="0">
            <a:spAutoFit/>
          </a:bodyPr>
          <a:lstStyle/>
          <a:p>
            <a:pPr algn="ctr"/>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Method</a:t>
            </a:r>
          </a:p>
        </p:txBody>
      </p:sp>
      <p:sp>
        <p:nvSpPr>
          <p:cNvPr id="12" name="TextBox 11"/>
          <p:cNvSpPr txBox="1"/>
          <p:nvPr/>
        </p:nvSpPr>
        <p:spPr>
          <a:xfrm>
            <a:off x="10768425" y="2755556"/>
            <a:ext cx="3492019" cy="523220"/>
          </a:xfrm>
          <a:prstGeom prst="rect">
            <a:avLst/>
          </a:prstGeom>
          <a:noFill/>
        </p:spPr>
        <p:txBody>
          <a:bodyPr wrap="square" rtlCol="0">
            <a:spAutoFit/>
          </a:bodyPr>
          <a:lstStyle/>
          <a:p>
            <a:pPr algn="ctr"/>
            <a:r>
              <a:rPr lang="en-US" sz="2800" dirty="0">
                <a:solidFill>
                  <a:schemeClr val="bg1"/>
                </a:solidFill>
                <a:latin typeface="Roboto" panose="02000000000000000000" pitchFamily="2" charset="0"/>
                <a:ea typeface="Roboto" panose="02000000000000000000" pitchFamily="2" charset="0"/>
                <a:cs typeface="Roboto" panose="02000000000000000000" pitchFamily="2" charset="0"/>
              </a:rPr>
              <a:t>Timing</a:t>
            </a:r>
          </a:p>
        </p:txBody>
      </p:sp>
      <p:pic>
        <p:nvPicPr>
          <p:cNvPr id="13" name="Picture 12" descr="A close-up of a logo&#10;&#10;AI-generated content may be incorrect.">
            <a:extLst>
              <a:ext uri="{FF2B5EF4-FFF2-40B4-BE49-F238E27FC236}">
                <a16:creationId xmlns:a16="http://schemas.microsoft.com/office/drawing/2014/main" id="{6ED80072-E9E1-3B3E-C429-4071CEE36231}"/>
              </a:ext>
            </a:extLst>
          </p:cNvPr>
          <p:cNvPicPr>
            <a:picLocks noChangeAspect="1"/>
          </p:cNvPicPr>
          <p:nvPr/>
        </p:nvPicPr>
        <p:blipFill>
          <a:blip r:embed="rId4"/>
          <a:stretch>
            <a:fillRect/>
          </a:stretch>
        </p:blipFill>
        <p:spPr>
          <a:xfrm>
            <a:off x="174308" y="7434263"/>
            <a:ext cx="2143125" cy="561975"/>
          </a:xfrm>
          <a:prstGeom prst="rect">
            <a:avLst/>
          </a:prstGeom>
        </p:spPr>
      </p:pic>
    </p:spTree>
    <p:custDataLst>
      <p:tags r:id="rId1"/>
    </p:custDataLst>
    <p:extLst>
      <p:ext uri="{BB962C8B-B14F-4D97-AF65-F5344CB8AC3E}">
        <p14:creationId xmlns:p14="http://schemas.microsoft.com/office/powerpoint/2010/main" val="2453757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6" name="Text 0"/>
          <p:cNvSpPr/>
          <p:nvPr/>
        </p:nvSpPr>
        <p:spPr>
          <a:xfrm>
            <a:off x="6280190" y="720090"/>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Cultivating a Culture of Belonging: Psychological Safety</a:t>
            </a:r>
            <a:endParaRPr lang="en-US" sz="4450" dirty="0"/>
          </a:p>
        </p:txBody>
      </p:sp>
      <p:sp>
        <p:nvSpPr>
          <p:cNvPr id="7" name="Shape 1"/>
          <p:cNvSpPr/>
          <p:nvPr/>
        </p:nvSpPr>
        <p:spPr>
          <a:xfrm>
            <a:off x="6280190" y="3186589"/>
            <a:ext cx="7556421" cy="2047994"/>
          </a:xfrm>
          <a:prstGeom prst="roundRect">
            <a:avLst>
              <a:gd name="adj" fmla="val 4652"/>
            </a:avLst>
          </a:prstGeom>
          <a:solidFill>
            <a:srgbClr val="182567"/>
          </a:solidFill>
          <a:ln w="7620">
            <a:solidFill>
              <a:srgbClr val="313E80"/>
            </a:solidFill>
            <a:prstDash val="solid"/>
          </a:ln>
        </p:spPr>
        <p:txBody>
          <a:bodyPr/>
          <a:lstStyle/>
          <a:p>
            <a:endParaRPr lang="en-US"/>
          </a:p>
        </p:txBody>
      </p:sp>
      <p:sp>
        <p:nvSpPr>
          <p:cNvPr id="8" name="Shape 4"/>
          <p:cNvSpPr/>
          <p:nvPr/>
        </p:nvSpPr>
        <p:spPr>
          <a:xfrm>
            <a:off x="6280190" y="5461397"/>
            <a:ext cx="7556421" cy="2047994"/>
          </a:xfrm>
          <a:prstGeom prst="roundRect">
            <a:avLst>
              <a:gd name="adj" fmla="val 4652"/>
            </a:avLst>
          </a:prstGeom>
          <a:solidFill>
            <a:srgbClr val="182567"/>
          </a:solidFill>
          <a:ln w="7620">
            <a:solidFill>
              <a:srgbClr val="313E80"/>
            </a:solidFill>
            <a:prstDash val="solid"/>
          </a:ln>
        </p:spPr>
        <p:txBody>
          <a:bodyPr/>
          <a:lstStyle/>
          <a:p>
            <a:endParaRPr lang="en-US"/>
          </a:p>
        </p:txBody>
      </p:sp>
      <p:pic>
        <p:nvPicPr>
          <p:cNvPr id="3" name="Picture 2"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4"/>
          <a:stretch>
            <a:fillRect/>
          </a:stretch>
        </p:blipFill>
        <p:spPr>
          <a:xfrm>
            <a:off x="174308" y="7411403"/>
            <a:ext cx="2143125" cy="561975"/>
          </a:xfrm>
          <a:prstGeom prst="rect">
            <a:avLst/>
          </a:prstGeom>
        </p:spPr>
      </p:pic>
      <p:sp>
        <p:nvSpPr>
          <p:cNvPr id="9" name="Text 2"/>
          <p:cNvSpPr/>
          <p:nvPr/>
        </p:nvSpPr>
        <p:spPr>
          <a:xfrm>
            <a:off x="6514624" y="3421023"/>
            <a:ext cx="5426328" cy="354330"/>
          </a:xfrm>
          <a:prstGeom prst="rect">
            <a:avLst/>
          </a:prstGeom>
          <a:noFill/>
          <a:ln/>
        </p:spPr>
        <p:txBody>
          <a:bodyPr wrap="none" lIns="0" tIns="0" rIns="0" bIns="0" rtlCol="0" anchor="t"/>
          <a:lstStyle/>
          <a:p>
            <a:pPr marL="0" indent="0">
              <a:lnSpc>
                <a:spcPts val="2750"/>
              </a:lnSpc>
              <a:buNone/>
            </a:pPr>
            <a:r>
              <a:rPr lang="en-US" sz="2800" dirty="0">
                <a:solidFill>
                  <a:srgbClr val="CFD0D8"/>
                </a:solidFill>
                <a:latin typeface="Roboto Medium"/>
                <a:ea typeface="Roboto Medium"/>
                <a:cs typeface="Roboto Medium"/>
              </a:rPr>
              <a:t>What is Psychological Safety?</a:t>
            </a:r>
            <a:endParaRPr lang="en-US" sz="2800" dirty="0">
              <a:latin typeface="Roboto Medium"/>
              <a:ea typeface="Roboto Medium"/>
              <a:cs typeface="Roboto Medium"/>
            </a:endParaRPr>
          </a:p>
        </p:txBody>
      </p:sp>
      <p:sp>
        <p:nvSpPr>
          <p:cNvPr id="10" name="Text 3"/>
          <p:cNvSpPr/>
          <p:nvPr/>
        </p:nvSpPr>
        <p:spPr>
          <a:xfrm>
            <a:off x="6514624" y="3911441"/>
            <a:ext cx="7087553" cy="1088708"/>
          </a:xfrm>
          <a:prstGeom prst="rect">
            <a:avLst/>
          </a:prstGeom>
          <a:noFill/>
          <a:ln/>
        </p:spPr>
        <p:txBody>
          <a:bodyPr wrap="square" lIns="0" tIns="0" rIns="0" bIns="0" rtlCol="0" anchor="t"/>
          <a:lstStyle/>
          <a:p>
            <a:pPr marL="0" indent="0">
              <a:lnSpc>
                <a:spcPts val="2850"/>
              </a:lnSpc>
              <a:buNone/>
            </a:pPr>
            <a:r>
              <a:rPr lang="en-US" sz="2400" dirty="0">
                <a:solidFill>
                  <a:srgbClr val="CFD0D8"/>
                </a:solidFill>
                <a:latin typeface="Roboto"/>
                <a:ea typeface="Roboto"/>
                <a:cs typeface="Roboto"/>
              </a:rPr>
              <a:t>Psychological safety is the belief that one will not be punished or humiliated for speaking up with ideas, questions, concerns, or mistakes.</a:t>
            </a:r>
            <a:endParaRPr lang="en-US" sz="2400" dirty="0">
              <a:latin typeface="Roboto"/>
              <a:ea typeface="Roboto"/>
              <a:cs typeface="Roboto"/>
            </a:endParaRPr>
          </a:p>
        </p:txBody>
      </p:sp>
      <p:sp>
        <p:nvSpPr>
          <p:cNvPr id="11" name="Text 5"/>
          <p:cNvSpPr/>
          <p:nvPr/>
        </p:nvSpPr>
        <p:spPr>
          <a:xfrm>
            <a:off x="6514624" y="5695831"/>
            <a:ext cx="4238936" cy="354330"/>
          </a:xfrm>
          <a:prstGeom prst="rect">
            <a:avLst/>
          </a:prstGeom>
          <a:noFill/>
          <a:ln/>
        </p:spPr>
        <p:txBody>
          <a:bodyPr wrap="none" lIns="0" tIns="0" rIns="0" bIns="0" rtlCol="0" anchor="t"/>
          <a:lstStyle/>
          <a:p>
            <a:pPr marL="0" indent="0">
              <a:lnSpc>
                <a:spcPts val="2750"/>
              </a:lnSpc>
              <a:buNone/>
            </a:pPr>
            <a:r>
              <a:rPr lang="en-US" sz="2800" dirty="0">
                <a:solidFill>
                  <a:srgbClr val="CFD0D8"/>
                </a:solidFill>
                <a:latin typeface="Roboto Medium"/>
                <a:ea typeface="Roboto Medium"/>
                <a:cs typeface="Roboto Medium"/>
              </a:rPr>
              <a:t>Fostering a Safe Space</a:t>
            </a:r>
            <a:endParaRPr lang="en-US" sz="2800">
              <a:latin typeface="Calibri"/>
              <a:ea typeface="Calibri"/>
              <a:cs typeface="Calibri"/>
            </a:endParaRPr>
          </a:p>
        </p:txBody>
      </p:sp>
      <p:sp>
        <p:nvSpPr>
          <p:cNvPr id="12" name="Text 6"/>
          <p:cNvSpPr/>
          <p:nvPr/>
        </p:nvSpPr>
        <p:spPr>
          <a:xfrm>
            <a:off x="6514624" y="6186249"/>
            <a:ext cx="7087553" cy="1088708"/>
          </a:xfrm>
          <a:prstGeom prst="rect">
            <a:avLst/>
          </a:prstGeom>
          <a:noFill/>
          <a:ln/>
        </p:spPr>
        <p:txBody>
          <a:bodyPr wrap="square" lIns="0" tIns="0" rIns="0" bIns="0" rtlCol="0" anchor="t"/>
          <a:lstStyle/>
          <a:p>
            <a:pPr marL="0" indent="0">
              <a:lnSpc>
                <a:spcPts val="2850"/>
              </a:lnSpc>
              <a:buNone/>
            </a:pPr>
            <a:r>
              <a:rPr lang="en-US" sz="2400" dirty="0">
                <a:solidFill>
                  <a:srgbClr val="CFD0D8"/>
                </a:solidFill>
                <a:latin typeface="Roboto"/>
                <a:ea typeface="Roboto"/>
                <a:cs typeface="Roboto"/>
              </a:rPr>
              <a:t>Promote open dialogue, encourage feedback and reflection, respect individual differences, and ensure equity and fairness in the workplace.</a:t>
            </a:r>
            <a:endParaRPr lang="en-US" sz="2400">
              <a:latin typeface="Roboto"/>
              <a:ea typeface="Roboto"/>
              <a:cs typeface="Roboto"/>
            </a:endParaRPr>
          </a:p>
        </p:txBody>
      </p:sp>
    </p:spTree>
    <p:custDataLst>
      <p:tags r:id="rId1"/>
    </p:custDataLst>
    <p:extLst>
      <p:ext uri="{BB962C8B-B14F-4D97-AF65-F5344CB8AC3E}">
        <p14:creationId xmlns:p14="http://schemas.microsoft.com/office/powerpoint/2010/main" val="37526673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haking hands with a person&#10;&#10;AI-generated content may be incorrect.">
            <a:extLst>
              <a:ext uri="{FF2B5EF4-FFF2-40B4-BE49-F238E27FC236}">
                <a16:creationId xmlns:a16="http://schemas.microsoft.com/office/drawing/2014/main" id="{EFF6CA72-B8D5-9703-3D77-1B1607B605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766" b="8448"/>
          <a:stretch/>
        </p:blipFill>
        <p:spPr>
          <a:xfrm>
            <a:off x="0" y="2332"/>
            <a:ext cx="14630400" cy="8392709"/>
          </a:xfrm>
          <a:prstGeom prst="rect">
            <a:avLst/>
          </a:prstGeom>
        </p:spPr>
      </p:pic>
      <p:sp>
        <p:nvSpPr>
          <p:cNvPr id="5" name="Rectangle 4">
            <a:extLst>
              <a:ext uri="{FF2B5EF4-FFF2-40B4-BE49-F238E27FC236}">
                <a16:creationId xmlns:a16="http://schemas.microsoft.com/office/drawing/2014/main" id="{89BF51F5-8633-1292-FCDF-19932C5B42FB}"/>
              </a:ext>
            </a:extLst>
          </p:cNvPr>
          <p:cNvSpPr/>
          <p:nvPr/>
        </p:nvSpPr>
        <p:spPr>
          <a:xfrm>
            <a:off x="-2564" y="2751"/>
            <a:ext cx="14632964" cy="8393541"/>
          </a:xfrm>
          <a:prstGeom prst="rect">
            <a:avLst/>
          </a:prstGeom>
          <a:solidFill>
            <a:srgbClr val="4848B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EF6F1E0-E889-22FE-8AB3-A49BA27B2A0C}"/>
              </a:ext>
            </a:extLst>
          </p:cNvPr>
          <p:cNvSpPr/>
          <p:nvPr/>
        </p:nvSpPr>
        <p:spPr>
          <a:xfrm>
            <a:off x="0" y="3008"/>
            <a:ext cx="7781924" cy="8382000"/>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542D115-7C0A-CA28-D04D-2B0F5CEFBF5F}"/>
              </a:ext>
            </a:extLst>
          </p:cNvPr>
          <p:cNvSpPr txBox="1"/>
          <p:nvPr/>
        </p:nvSpPr>
        <p:spPr>
          <a:xfrm>
            <a:off x="581025" y="495299"/>
            <a:ext cx="397192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Roboto Medium"/>
                <a:ea typeface="Calibri"/>
                <a:cs typeface="Calibri"/>
              </a:rPr>
              <a:t>Safe Space</a:t>
            </a:r>
          </a:p>
        </p:txBody>
      </p:sp>
      <p:grpSp>
        <p:nvGrpSpPr>
          <p:cNvPr id="11" name="Group 10">
            <a:extLst>
              <a:ext uri="{FF2B5EF4-FFF2-40B4-BE49-F238E27FC236}">
                <a16:creationId xmlns:a16="http://schemas.microsoft.com/office/drawing/2014/main" id="{47BADB4C-E184-C3CF-EB64-07DADA7D437B}"/>
              </a:ext>
            </a:extLst>
          </p:cNvPr>
          <p:cNvGrpSpPr/>
          <p:nvPr/>
        </p:nvGrpSpPr>
        <p:grpSpPr>
          <a:xfrm>
            <a:off x="793790" y="2240188"/>
            <a:ext cx="510302" cy="510302"/>
            <a:chOff x="793790" y="3148820"/>
            <a:chExt cx="510302" cy="510302"/>
          </a:xfrm>
        </p:grpSpPr>
        <p:sp>
          <p:nvSpPr>
            <p:cNvPr id="9" name="Shape 1">
              <a:extLst>
                <a:ext uri="{FF2B5EF4-FFF2-40B4-BE49-F238E27FC236}">
                  <a16:creationId xmlns:a16="http://schemas.microsoft.com/office/drawing/2014/main" id="{BD2D3BB9-A0DB-E776-7A5D-99CFE9D2696A}"/>
                </a:ext>
              </a:extLst>
            </p:cNvPr>
            <p:cNvSpPr/>
            <p:nvPr/>
          </p:nvSpPr>
          <p:spPr>
            <a:xfrm>
              <a:off x="793790" y="3148820"/>
              <a:ext cx="510302" cy="510302"/>
            </a:xfrm>
            <a:prstGeom prst="snip2DiagRect">
              <a:avLst/>
            </a:prstGeom>
            <a:solidFill>
              <a:srgbClr val="182567"/>
            </a:solidFill>
            <a:ln w="7620">
              <a:solidFill>
                <a:srgbClr val="313E80"/>
              </a:solidFill>
              <a:prstDash val="solid"/>
            </a:ln>
          </p:spPr>
          <p:txBody>
            <a:bodyPr/>
            <a:lstStyle/>
            <a:p>
              <a:endParaRPr lang="en-US"/>
            </a:p>
          </p:txBody>
        </p:sp>
        <p:sp>
          <p:nvSpPr>
            <p:cNvPr id="10" name="Text 2">
              <a:extLst>
                <a:ext uri="{FF2B5EF4-FFF2-40B4-BE49-F238E27FC236}">
                  <a16:creationId xmlns:a16="http://schemas.microsoft.com/office/drawing/2014/main" id="{B64CBD47-EF1B-0635-D3A8-BBE8FF2B9806}"/>
                </a:ext>
              </a:extLst>
            </p:cNvPr>
            <p:cNvSpPr/>
            <p:nvPr/>
          </p:nvSpPr>
          <p:spPr>
            <a:xfrm>
              <a:off x="952262" y="3233837"/>
              <a:ext cx="193358" cy="340281"/>
            </a:xfrm>
            <a:prstGeom prst="snip2Diag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Medium" pitchFamily="34" charset="0"/>
                  <a:ea typeface="Roboto Medium" pitchFamily="34" charset="-122"/>
                  <a:cs typeface="Roboto Medium" pitchFamily="34" charset="-120"/>
                </a:rPr>
                <a:t>1</a:t>
              </a:r>
              <a:endParaRPr lang="en-US" sz="2650" dirty="0"/>
            </a:p>
          </p:txBody>
        </p:sp>
      </p:grpSp>
      <p:sp>
        <p:nvSpPr>
          <p:cNvPr id="13" name="TextBox 12">
            <a:extLst>
              <a:ext uri="{FF2B5EF4-FFF2-40B4-BE49-F238E27FC236}">
                <a16:creationId xmlns:a16="http://schemas.microsoft.com/office/drawing/2014/main" id="{09FC7D91-465E-E2FF-A411-E9E8AC9E00D9}"/>
              </a:ext>
            </a:extLst>
          </p:cNvPr>
          <p:cNvSpPr txBox="1"/>
          <p:nvPr/>
        </p:nvSpPr>
        <p:spPr>
          <a:xfrm>
            <a:off x="1847850" y="2247900"/>
            <a:ext cx="37338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Roboto"/>
                <a:ea typeface="Calibri"/>
                <a:cs typeface="Calibri"/>
              </a:rPr>
              <a:t>Foster an inclusive culture</a:t>
            </a:r>
          </a:p>
        </p:txBody>
      </p:sp>
      <p:grpSp>
        <p:nvGrpSpPr>
          <p:cNvPr id="17" name="Group 16">
            <a:extLst>
              <a:ext uri="{FF2B5EF4-FFF2-40B4-BE49-F238E27FC236}">
                <a16:creationId xmlns:a16="http://schemas.microsoft.com/office/drawing/2014/main" id="{D94283EA-BB81-D553-2328-7DBD76B6655A}"/>
              </a:ext>
            </a:extLst>
          </p:cNvPr>
          <p:cNvGrpSpPr/>
          <p:nvPr/>
        </p:nvGrpSpPr>
        <p:grpSpPr>
          <a:xfrm>
            <a:off x="793789" y="5031514"/>
            <a:ext cx="510302" cy="510302"/>
            <a:chOff x="793790" y="3148820"/>
            <a:chExt cx="510302" cy="510302"/>
          </a:xfrm>
        </p:grpSpPr>
        <p:sp>
          <p:nvSpPr>
            <p:cNvPr id="18" name="Shape 1">
              <a:extLst>
                <a:ext uri="{FF2B5EF4-FFF2-40B4-BE49-F238E27FC236}">
                  <a16:creationId xmlns:a16="http://schemas.microsoft.com/office/drawing/2014/main" id="{589A3FBD-7226-0C06-6C1F-69C2DBDDC356}"/>
                </a:ext>
              </a:extLst>
            </p:cNvPr>
            <p:cNvSpPr/>
            <p:nvPr/>
          </p:nvSpPr>
          <p:spPr>
            <a:xfrm>
              <a:off x="793790" y="3148820"/>
              <a:ext cx="510302" cy="510302"/>
            </a:xfrm>
            <a:prstGeom prst="snip2DiagRect">
              <a:avLst/>
            </a:prstGeom>
            <a:solidFill>
              <a:srgbClr val="182567"/>
            </a:solidFill>
            <a:ln w="7620">
              <a:solidFill>
                <a:srgbClr val="313E80"/>
              </a:solidFill>
              <a:prstDash val="solid"/>
            </a:ln>
          </p:spPr>
          <p:txBody>
            <a:bodyPr/>
            <a:lstStyle/>
            <a:p>
              <a:endParaRPr lang="en-US"/>
            </a:p>
          </p:txBody>
        </p:sp>
        <p:sp>
          <p:nvSpPr>
            <p:cNvPr id="19" name="Text 2">
              <a:extLst>
                <a:ext uri="{FF2B5EF4-FFF2-40B4-BE49-F238E27FC236}">
                  <a16:creationId xmlns:a16="http://schemas.microsoft.com/office/drawing/2014/main" id="{27D9D98A-3280-A9B9-3936-13B6D241FCB1}"/>
                </a:ext>
              </a:extLst>
            </p:cNvPr>
            <p:cNvSpPr/>
            <p:nvPr/>
          </p:nvSpPr>
          <p:spPr>
            <a:xfrm>
              <a:off x="952262" y="3233837"/>
              <a:ext cx="193358" cy="340281"/>
            </a:xfrm>
            <a:prstGeom prst="snip2Diag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Medium"/>
                  <a:ea typeface="Roboto Medium"/>
                  <a:cs typeface="Roboto Medium"/>
                </a:rPr>
                <a:t>3</a:t>
              </a:r>
            </a:p>
          </p:txBody>
        </p:sp>
      </p:grpSp>
      <p:grpSp>
        <p:nvGrpSpPr>
          <p:cNvPr id="20" name="Group 19">
            <a:extLst>
              <a:ext uri="{FF2B5EF4-FFF2-40B4-BE49-F238E27FC236}">
                <a16:creationId xmlns:a16="http://schemas.microsoft.com/office/drawing/2014/main" id="{8497A6D5-840B-DC41-41EE-C956301A42EF}"/>
              </a:ext>
            </a:extLst>
          </p:cNvPr>
          <p:cNvGrpSpPr/>
          <p:nvPr/>
        </p:nvGrpSpPr>
        <p:grpSpPr>
          <a:xfrm>
            <a:off x="793789" y="6443219"/>
            <a:ext cx="510302" cy="510302"/>
            <a:chOff x="793790" y="3148820"/>
            <a:chExt cx="510302" cy="510302"/>
          </a:xfrm>
        </p:grpSpPr>
        <p:sp>
          <p:nvSpPr>
            <p:cNvPr id="21" name="Shape 1">
              <a:extLst>
                <a:ext uri="{FF2B5EF4-FFF2-40B4-BE49-F238E27FC236}">
                  <a16:creationId xmlns:a16="http://schemas.microsoft.com/office/drawing/2014/main" id="{8C66E096-A58B-3333-F32B-2B39C4746D1A}"/>
                </a:ext>
              </a:extLst>
            </p:cNvPr>
            <p:cNvSpPr/>
            <p:nvPr/>
          </p:nvSpPr>
          <p:spPr>
            <a:xfrm>
              <a:off x="793790" y="3148820"/>
              <a:ext cx="510302" cy="510302"/>
            </a:xfrm>
            <a:prstGeom prst="snip2DiagRect">
              <a:avLst/>
            </a:prstGeom>
            <a:solidFill>
              <a:srgbClr val="182567"/>
            </a:solidFill>
            <a:ln w="7620">
              <a:solidFill>
                <a:srgbClr val="313E80"/>
              </a:solidFill>
              <a:prstDash val="solid"/>
            </a:ln>
          </p:spPr>
          <p:txBody>
            <a:bodyPr/>
            <a:lstStyle/>
            <a:p>
              <a:endParaRPr lang="en-US"/>
            </a:p>
          </p:txBody>
        </p:sp>
        <p:sp>
          <p:nvSpPr>
            <p:cNvPr id="22" name="Text 2">
              <a:extLst>
                <a:ext uri="{FF2B5EF4-FFF2-40B4-BE49-F238E27FC236}">
                  <a16:creationId xmlns:a16="http://schemas.microsoft.com/office/drawing/2014/main" id="{683F285C-5E8F-4AE3-842B-B58BB6937252}"/>
                </a:ext>
              </a:extLst>
            </p:cNvPr>
            <p:cNvSpPr/>
            <p:nvPr/>
          </p:nvSpPr>
          <p:spPr>
            <a:xfrm>
              <a:off x="952262" y="3233837"/>
              <a:ext cx="193358" cy="340281"/>
            </a:xfrm>
            <a:prstGeom prst="snip2Diag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Medium"/>
                  <a:ea typeface="Roboto Medium"/>
                  <a:cs typeface="Roboto Medium"/>
                </a:rPr>
                <a:t>4</a:t>
              </a:r>
            </a:p>
          </p:txBody>
        </p:sp>
      </p:grpSp>
      <p:grpSp>
        <p:nvGrpSpPr>
          <p:cNvPr id="23" name="Group 22">
            <a:extLst>
              <a:ext uri="{FF2B5EF4-FFF2-40B4-BE49-F238E27FC236}">
                <a16:creationId xmlns:a16="http://schemas.microsoft.com/office/drawing/2014/main" id="{D6983BC2-CB54-D50F-7BA2-BC02A4EE5BA1}"/>
              </a:ext>
            </a:extLst>
          </p:cNvPr>
          <p:cNvGrpSpPr/>
          <p:nvPr/>
        </p:nvGrpSpPr>
        <p:grpSpPr>
          <a:xfrm>
            <a:off x="793789" y="3619808"/>
            <a:ext cx="510302" cy="510302"/>
            <a:chOff x="793790" y="3148820"/>
            <a:chExt cx="510302" cy="510302"/>
          </a:xfrm>
        </p:grpSpPr>
        <p:sp>
          <p:nvSpPr>
            <p:cNvPr id="24" name="Shape 1">
              <a:extLst>
                <a:ext uri="{FF2B5EF4-FFF2-40B4-BE49-F238E27FC236}">
                  <a16:creationId xmlns:a16="http://schemas.microsoft.com/office/drawing/2014/main" id="{6F416FA2-B2F8-4DCF-91A7-816CD73572D9}"/>
                </a:ext>
              </a:extLst>
            </p:cNvPr>
            <p:cNvSpPr/>
            <p:nvPr/>
          </p:nvSpPr>
          <p:spPr>
            <a:xfrm>
              <a:off x="793790" y="3148820"/>
              <a:ext cx="510302" cy="510302"/>
            </a:xfrm>
            <a:prstGeom prst="snip2DiagRect">
              <a:avLst/>
            </a:prstGeom>
            <a:solidFill>
              <a:srgbClr val="182567"/>
            </a:solidFill>
            <a:ln w="7620">
              <a:solidFill>
                <a:srgbClr val="313E80"/>
              </a:solidFill>
              <a:prstDash val="solid"/>
            </a:ln>
          </p:spPr>
          <p:txBody>
            <a:bodyPr/>
            <a:lstStyle/>
            <a:p>
              <a:endParaRPr lang="en-US"/>
            </a:p>
          </p:txBody>
        </p:sp>
        <p:sp>
          <p:nvSpPr>
            <p:cNvPr id="25" name="Text 2">
              <a:extLst>
                <a:ext uri="{FF2B5EF4-FFF2-40B4-BE49-F238E27FC236}">
                  <a16:creationId xmlns:a16="http://schemas.microsoft.com/office/drawing/2014/main" id="{14D4DD87-67FC-35D7-14C2-787CD25D55D3}"/>
                </a:ext>
              </a:extLst>
            </p:cNvPr>
            <p:cNvSpPr/>
            <p:nvPr/>
          </p:nvSpPr>
          <p:spPr>
            <a:xfrm>
              <a:off x="952262" y="3233837"/>
              <a:ext cx="193358" cy="340281"/>
            </a:xfrm>
            <a:prstGeom prst="snip2Diag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Medium"/>
                  <a:ea typeface="Roboto Medium"/>
                  <a:cs typeface="Roboto Medium"/>
                </a:rPr>
                <a:t>2</a:t>
              </a:r>
            </a:p>
          </p:txBody>
        </p:sp>
      </p:grpSp>
      <p:sp>
        <p:nvSpPr>
          <p:cNvPr id="26" name="TextBox 25">
            <a:extLst>
              <a:ext uri="{FF2B5EF4-FFF2-40B4-BE49-F238E27FC236}">
                <a16:creationId xmlns:a16="http://schemas.microsoft.com/office/drawing/2014/main" id="{EEEC0E10-4BD4-1B1E-DBEC-B8555494730A}"/>
              </a:ext>
            </a:extLst>
          </p:cNvPr>
          <p:cNvSpPr txBox="1"/>
          <p:nvPr/>
        </p:nvSpPr>
        <p:spPr>
          <a:xfrm>
            <a:off x="1847849" y="3627520"/>
            <a:ext cx="37338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Roboto"/>
                <a:ea typeface="Calibri"/>
                <a:cs typeface="Calibri"/>
              </a:rPr>
              <a:t>Support groups</a:t>
            </a:r>
          </a:p>
        </p:txBody>
      </p:sp>
      <p:sp>
        <p:nvSpPr>
          <p:cNvPr id="27" name="TextBox 26">
            <a:extLst>
              <a:ext uri="{FF2B5EF4-FFF2-40B4-BE49-F238E27FC236}">
                <a16:creationId xmlns:a16="http://schemas.microsoft.com/office/drawing/2014/main" id="{E63391DC-8D64-970A-9C42-4117812B30AF}"/>
              </a:ext>
            </a:extLst>
          </p:cNvPr>
          <p:cNvSpPr txBox="1"/>
          <p:nvPr/>
        </p:nvSpPr>
        <p:spPr>
          <a:xfrm>
            <a:off x="1847849" y="5039225"/>
            <a:ext cx="37338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Roboto"/>
                <a:ea typeface="Calibri"/>
                <a:cs typeface="Calibri"/>
              </a:rPr>
              <a:t>Wellness programs</a:t>
            </a:r>
            <a:endParaRPr lang="en-US" dirty="0">
              <a:solidFill>
                <a:schemeClr val="bg1"/>
              </a:solidFill>
            </a:endParaRPr>
          </a:p>
        </p:txBody>
      </p:sp>
      <p:sp>
        <p:nvSpPr>
          <p:cNvPr id="28" name="TextBox 27">
            <a:extLst>
              <a:ext uri="{FF2B5EF4-FFF2-40B4-BE49-F238E27FC236}">
                <a16:creationId xmlns:a16="http://schemas.microsoft.com/office/drawing/2014/main" id="{126BC2F4-F600-B90C-C11A-6756DCCC06BE}"/>
              </a:ext>
            </a:extLst>
          </p:cNvPr>
          <p:cNvSpPr txBox="1"/>
          <p:nvPr/>
        </p:nvSpPr>
        <p:spPr>
          <a:xfrm>
            <a:off x="1847849" y="6531141"/>
            <a:ext cx="548238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Roboto"/>
                <a:ea typeface="Calibri"/>
                <a:cs typeface="Calibri"/>
              </a:rPr>
              <a:t>Are you setting inclusive expectations?</a:t>
            </a:r>
          </a:p>
        </p:txBody>
      </p:sp>
      <p:pic>
        <p:nvPicPr>
          <p:cNvPr id="2" name="Picture 1" descr="A close-up of a logo&#10;&#10;AI-generated content may be incorrect.">
            <a:extLst>
              <a:ext uri="{FF2B5EF4-FFF2-40B4-BE49-F238E27FC236}">
                <a16:creationId xmlns:a16="http://schemas.microsoft.com/office/drawing/2014/main" id="{EB5EEC6D-FD8C-3474-D397-8D8D8183853C}"/>
              </a:ext>
            </a:extLst>
          </p:cNvPr>
          <p:cNvPicPr>
            <a:picLocks noChangeAspect="1"/>
          </p:cNvPicPr>
          <p:nvPr/>
        </p:nvPicPr>
        <p:blipFill>
          <a:blip r:embed="rId5"/>
          <a:stretch>
            <a:fillRect/>
          </a:stretch>
        </p:blipFill>
        <p:spPr>
          <a:xfrm>
            <a:off x="128588" y="7662863"/>
            <a:ext cx="2143125" cy="561975"/>
          </a:xfrm>
          <a:prstGeom prst="rect">
            <a:avLst/>
          </a:prstGeom>
        </p:spPr>
      </p:pic>
    </p:spTree>
    <p:custDataLst>
      <p:tags r:id="rId1"/>
    </p:custDataLst>
    <p:extLst>
      <p:ext uri="{BB962C8B-B14F-4D97-AF65-F5344CB8AC3E}">
        <p14:creationId xmlns:p14="http://schemas.microsoft.com/office/powerpoint/2010/main" val="20262645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804CFA7-12A0-779B-BFAC-32C291A148CE}"/>
              </a:ext>
            </a:extLst>
          </p:cNvPr>
          <p:cNvSpPr/>
          <p:nvPr/>
        </p:nvSpPr>
        <p:spPr>
          <a:xfrm>
            <a:off x="6350" y="6985"/>
            <a:ext cx="14608175" cy="82423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Test tubes with solution and one is red">
            <a:extLst>
              <a:ext uri="{FF2B5EF4-FFF2-40B4-BE49-F238E27FC236}">
                <a16:creationId xmlns:a16="http://schemas.microsoft.com/office/drawing/2014/main" id="{600D9BD2-E502-AF10-E4E3-085ADF1DF4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037"/>
          <a:stretch/>
        </p:blipFill>
        <p:spPr>
          <a:xfrm>
            <a:off x="8757402" y="-11006"/>
            <a:ext cx="5861982" cy="3641371"/>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22" name="Picture 21" descr="Researcher examining test tube">
            <a:extLst>
              <a:ext uri="{FF2B5EF4-FFF2-40B4-BE49-F238E27FC236}">
                <a16:creationId xmlns:a16="http://schemas.microsoft.com/office/drawing/2014/main" id="{692E9CDD-71D5-B084-B367-5853F060C36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037"/>
          <a:stretch/>
        </p:blipFill>
        <p:spPr>
          <a:xfrm>
            <a:off x="8768420" y="4588216"/>
            <a:ext cx="5850965" cy="364138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4" name="TextBox 3">
            <a:extLst>
              <a:ext uri="{FF2B5EF4-FFF2-40B4-BE49-F238E27FC236}">
                <a16:creationId xmlns:a16="http://schemas.microsoft.com/office/drawing/2014/main" id="{6CF58E0A-EABD-449E-20AC-43969637DD46}"/>
              </a:ext>
            </a:extLst>
          </p:cNvPr>
          <p:cNvSpPr txBox="1"/>
          <p:nvPr/>
        </p:nvSpPr>
        <p:spPr>
          <a:xfrm>
            <a:off x="185176" y="116205"/>
            <a:ext cx="8574104" cy="7478970"/>
          </a:xfrm>
          <a:prstGeom prst="rect">
            <a:avLst/>
          </a:prstGeom>
          <a:solidFill>
            <a:srgbClr val="000017"/>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solidFill>
                  <a:schemeClr val="bg1"/>
                </a:solidFill>
                <a:latin typeface="Roboto Medium"/>
                <a:ea typeface="Calibri"/>
                <a:cs typeface="Calibri"/>
              </a:rPr>
              <a:t>Scenario</a:t>
            </a:r>
          </a:p>
          <a:p>
            <a:endParaRPr lang="en-US" dirty="0">
              <a:solidFill>
                <a:schemeClr val="bg1"/>
              </a:solidFill>
              <a:ea typeface="Calibri"/>
              <a:cs typeface="Calibri"/>
            </a:endParaRPr>
          </a:p>
          <a:p>
            <a:r>
              <a:rPr lang="en-US" sz="2400" dirty="0">
                <a:solidFill>
                  <a:schemeClr val="bg1"/>
                </a:solidFill>
                <a:latin typeface="Roboto"/>
                <a:ea typeface="Calibri"/>
                <a:cs typeface="Calibri"/>
              </a:rPr>
              <a:t>A high dollar research experiment is underway. </a:t>
            </a:r>
          </a:p>
          <a:p>
            <a:endParaRPr lang="en-US" sz="2400" dirty="0">
              <a:solidFill>
                <a:schemeClr val="bg1"/>
              </a:solidFill>
              <a:latin typeface="Roboto"/>
              <a:ea typeface="Calibri"/>
              <a:cs typeface="Calibri"/>
            </a:endParaRPr>
          </a:p>
          <a:p>
            <a:r>
              <a:rPr lang="en-US" sz="2400" dirty="0">
                <a:solidFill>
                  <a:schemeClr val="bg1"/>
                </a:solidFill>
                <a:latin typeface="Roboto"/>
                <a:ea typeface="Calibri"/>
                <a:cs typeface="Calibri"/>
              </a:rPr>
              <a:t>As the project is underway, a junior scientist made a critical error that resulted in setbacks and delays for the entire study. </a:t>
            </a:r>
          </a:p>
          <a:p>
            <a:endParaRPr lang="en-US" sz="2400" dirty="0">
              <a:solidFill>
                <a:schemeClr val="bg1"/>
              </a:solidFill>
              <a:latin typeface="Roboto"/>
              <a:ea typeface="Calibri"/>
              <a:cs typeface="Calibri"/>
            </a:endParaRPr>
          </a:p>
          <a:p>
            <a:r>
              <a:rPr lang="en-US" sz="2400" dirty="0">
                <a:solidFill>
                  <a:schemeClr val="bg1"/>
                </a:solidFill>
                <a:latin typeface="Roboto"/>
                <a:ea typeface="Calibri"/>
                <a:cs typeface="Calibri"/>
              </a:rPr>
              <a:t>In the aftermath of the mistake, tensions flared, with some team members openly criticizing the junior scientist for their oversight. The atmosphere in the laboratory became strained, with lingering resentment and apprehension hindering collaboration and communication. </a:t>
            </a:r>
          </a:p>
          <a:p>
            <a:endParaRPr lang="en-US" sz="2400" dirty="0">
              <a:solidFill>
                <a:schemeClr val="bg1"/>
              </a:solidFill>
              <a:latin typeface="Roboto"/>
              <a:ea typeface="Calibri"/>
              <a:cs typeface="Calibri"/>
            </a:endParaRPr>
          </a:p>
          <a:p>
            <a:r>
              <a:rPr lang="en-US" sz="2400" dirty="0">
                <a:solidFill>
                  <a:schemeClr val="bg1"/>
                </a:solidFill>
                <a:latin typeface="Roboto"/>
                <a:ea typeface="Calibri"/>
                <a:cs typeface="Calibri"/>
              </a:rPr>
              <a:t>As the laboratory manager, you recognize the urgency of addressing the underlying issues and restoring psychological safety within the team. You understand that fostering a culture of trust, respect, and support is essential for not only nurturing creativity and innovation, but so that the study can continue with high-performance outcomes. </a:t>
            </a:r>
          </a:p>
          <a:p>
            <a:endParaRPr lang="en-US" dirty="0">
              <a:solidFill>
                <a:schemeClr val="bg1"/>
              </a:solidFill>
              <a:ea typeface="Calibri"/>
              <a:cs typeface="Calibri"/>
            </a:endParaRPr>
          </a:p>
        </p:txBody>
      </p:sp>
      <p:sp>
        <p:nvSpPr>
          <p:cNvPr id="6" name="Rectangle 5">
            <a:extLst>
              <a:ext uri="{FF2B5EF4-FFF2-40B4-BE49-F238E27FC236}">
                <a16:creationId xmlns:a16="http://schemas.microsoft.com/office/drawing/2014/main" id="{5878DA0A-323C-67C1-9F13-A15504AD6006}"/>
              </a:ext>
            </a:extLst>
          </p:cNvPr>
          <p:cNvSpPr/>
          <p:nvPr/>
        </p:nvSpPr>
        <p:spPr>
          <a:xfrm>
            <a:off x="8773992" y="7603"/>
            <a:ext cx="5869108" cy="8239429"/>
          </a:xfrm>
          <a:prstGeom prst="rect">
            <a:avLst/>
          </a:prstGeom>
          <a:solidFill>
            <a:srgbClr val="4848B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AI-generated content may be incorrect.">
            <a:extLst>
              <a:ext uri="{FF2B5EF4-FFF2-40B4-BE49-F238E27FC236}">
                <a16:creationId xmlns:a16="http://schemas.microsoft.com/office/drawing/2014/main" id="{F93D0A3E-3A80-0272-5AAC-3F3F98363939}"/>
              </a:ext>
            </a:extLst>
          </p:cNvPr>
          <p:cNvPicPr>
            <a:picLocks noChangeAspect="1"/>
          </p:cNvPicPr>
          <p:nvPr/>
        </p:nvPicPr>
        <p:blipFill>
          <a:blip r:embed="rId6"/>
          <a:stretch>
            <a:fillRect/>
          </a:stretch>
        </p:blipFill>
        <p:spPr>
          <a:xfrm>
            <a:off x="185738" y="7514273"/>
            <a:ext cx="2143125" cy="561975"/>
          </a:xfrm>
          <a:prstGeom prst="rect">
            <a:avLst/>
          </a:prstGeom>
        </p:spPr>
      </p:pic>
    </p:spTree>
    <p:custDataLst>
      <p:tags r:id="rId1"/>
    </p:custDataLst>
    <p:extLst>
      <p:ext uri="{BB962C8B-B14F-4D97-AF65-F5344CB8AC3E}">
        <p14:creationId xmlns:p14="http://schemas.microsoft.com/office/powerpoint/2010/main" val="295936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BAADC-C8FC-1A41-1475-4D395FCE2E66}"/>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D554A7B7-8CBB-0D4D-475F-E8CD63FE4C7B}"/>
              </a:ext>
            </a:extLst>
          </p:cNvPr>
          <p:cNvSpPr/>
          <p:nvPr/>
        </p:nvSpPr>
        <p:spPr>
          <a:xfrm>
            <a:off x="-82943" y="-2247"/>
            <a:ext cx="14712593" cy="8233344"/>
          </a:xfrm>
          <a:prstGeom prst="rect">
            <a:avLst/>
          </a:prstGeom>
          <a:solidFill>
            <a:srgbClr val="000017"/>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D15D2A-B218-CBC1-1F6A-D2F366C2B1F8}"/>
              </a:ext>
            </a:extLst>
          </p:cNvPr>
          <p:cNvSpPr txBox="1"/>
          <p:nvPr/>
        </p:nvSpPr>
        <p:spPr>
          <a:xfrm>
            <a:off x="647700" y="447674"/>
            <a:ext cx="638175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4400" dirty="0">
                <a:solidFill>
                  <a:schemeClr val="bg1"/>
                </a:solidFill>
                <a:latin typeface="Roboto Medium"/>
                <a:ea typeface="Calibri"/>
                <a:cs typeface="Calibri"/>
              </a:rPr>
              <a:t>Practice</a:t>
            </a:r>
          </a:p>
        </p:txBody>
      </p:sp>
      <p:grpSp>
        <p:nvGrpSpPr>
          <p:cNvPr id="55" name="Group 54">
            <a:extLst>
              <a:ext uri="{FF2B5EF4-FFF2-40B4-BE49-F238E27FC236}">
                <a16:creationId xmlns:a16="http://schemas.microsoft.com/office/drawing/2014/main" id="{A8A9546F-559D-D25C-AC7E-DDA6494ECE7B}"/>
              </a:ext>
            </a:extLst>
          </p:cNvPr>
          <p:cNvGrpSpPr/>
          <p:nvPr/>
        </p:nvGrpSpPr>
        <p:grpSpPr>
          <a:xfrm>
            <a:off x="5402301" y="1320189"/>
            <a:ext cx="3181329" cy="2226856"/>
            <a:chOff x="5402301" y="1320189"/>
            <a:chExt cx="3181329" cy="2226856"/>
          </a:xfrm>
        </p:grpSpPr>
        <p:sp>
          <p:nvSpPr>
            <p:cNvPr id="22" name="Rectangle 21">
              <a:extLst>
                <a:ext uri="{FF2B5EF4-FFF2-40B4-BE49-F238E27FC236}">
                  <a16:creationId xmlns:a16="http://schemas.microsoft.com/office/drawing/2014/main" id="{D97BE2D3-8C1C-6159-21BB-7334A6F89FAA}"/>
                </a:ext>
              </a:extLst>
            </p:cNvPr>
            <p:cNvSpPr/>
            <p:nvPr/>
          </p:nvSpPr>
          <p:spPr>
            <a:xfrm>
              <a:off x="5476126" y="1500669"/>
              <a:ext cx="3107504" cy="2046376"/>
            </a:xfrm>
            <a:prstGeom prst="roundRect">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Roboto"/>
                  <a:ea typeface="Calibri"/>
                  <a:cs typeface="Calibri"/>
                </a:rPr>
                <a:t>Are you able to bring up problems and tough issues?</a:t>
              </a:r>
              <a:endParaRPr lang="en-US" sz="2400" dirty="0">
                <a:solidFill>
                  <a:schemeClr val="bg1"/>
                </a:solidFill>
                <a:latin typeface="Roboto"/>
                <a:ea typeface="Roboto"/>
                <a:cs typeface="Roboto"/>
              </a:endParaRPr>
            </a:p>
          </p:txBody>
        </p:sp>
        <p:grpSp>
          <p:nvGrpSpPr>
            <p:cNvPr id="34" name="Group 33">
              <a:extLst>
                <a:ext uri="{FF2B5EF4-FFF2-40B4-BE49-F238E27FC236}">
                  <a16:creationId xmlns:a16="http://schemas.microsoft.com/office/drawing/2014/main" id="{0703E3AA-2B7F-2BA0-E81D-15306AB145EB}"/>
                </a:ext>
              </a:extLst>
            </p:cNvPr>
            <p:cNvGrpSpPr/>
            <p:nvPr/>
          </p:nvGrpSpPr>
          <p:grpSpPr>
            <a:xfrm>
              <a:off x="5402301" y="1320189"/>
              <a:ext cx="510302" cy="510302"/>
              <a:chOff x="793790" y="3148820"/>
              <a:chExt cx="510302" cy="510302"/>
            </a:xfrm>
          </p:grpSpPr>
          <p:sp>
            <p:nvSpPr>
              <p:cNvPr id="32" name="Shape 1">
                <a:extLst>
                  <a:ext uri="{FF2B5EF4-FFF2-40B4-BE49-F238E27FC236}">
                    <a16:creationId xmlns:a16="http://schemas.microsoft.com/office/drawing/2014/main" id="{C92DC928-5ECE-B34C-73AA-D833A1E5BE8E}"/>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33" name="Text 2">
                <a:extLst>
                  <a:ext uri="{FF2B5EF4-FFF2-40B4-BE49-F238E27FC236}">
                    <a16:creationId xmlns:a16="http://schemas.microsoft.com/office/drawing/2014/main" id="{B0074764-1A79-D254-1F2F-E1895B5D6560}"/>
                  </a:ext>
                </a:extLst>
              </p:cNvPr>
              <p:cNvSpPr/>
              <p:nvPr/>
            </p:nvSpPr>
            <p:spPr>
              <a:xfrm>
                <a:off x="952262" y="3233837"/>
                <a:ext cx="193358" cy="340281"/>
              </a:xfrm>
              <a:prstGeom prst="rect">
                <a:avLst/>
              </a:prstGeom>
              <a:solidFill>
                <a:srgbClr val="182567"/>
              </a:solid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2</a:t>
                </a:r>
              </a:p>
            </p:txBody>
          </p:sp>
        </p:grpSp>
      </p:grpSp>
      <p:grpSp>
        <p:nvGrpSpPr>
          <p:cNvPr id="56" name="Group 55">
            <a:extLst>
              <a:ext uri="{FF2B5EF4-FFF2-40B4-BE49-F238E27FC236}">
                <a16:creationId xmlns:a16="http://schemas.microsoft.com/office/drawing/2014/main" id="{3761DFF9-B3A2-4263-04E0-8F43481B3009}"/>
              </a:ext>
            </a:extLst>
          </p:cNvPr>
          <p:cNvGrpSpPr/>
          <p:nvPr/>
        </p:nvGrpSpPr>
        <p:grpSpPr>
          <a:xfrm>
            <a:off x="8803047" y="1320189"/>
            <a:ext cx="3232699" cy="2226856"/>
            <a:chOff x="8803047" y="1320189"/>
            <a:chExt cx="3232699" cy="2226856"/>
          </a:xfrm>
        </p:grpSpPr>
        <p:sp>
          <p:nvSpPr>
            <p:cNvPr id="24" name="Rectangle 23">
              <a:extLst>
                <a:ext uri="{FF2B5EF4-FFF2-40B4-BE49-F238E27FC236}">
                  <a16:creationId xmlns:a16="http://schemas.microsoft.com/office/drawing/2014/main" id="{7AB2A1B4-A94A-AE36-C44C-25D1B62A32D9}"/>
                </a:ext>
              </a:extLst>
            </p:cNvPr>
            <p:cNvSpPr/>
            <p:nvPr/>
          </p:nvSpPr>
          <p:spPr>
            <a:xfrm>
              <a:off x="8928242" y="1500669"/>
              <a:ext cx="3107504" cy="2046376"/>
            </a:xfrm>
            <a:prstGeom prst="roundRect">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Roboto"/>
                  <a:ea typeface="Calibri"/>
                  <a:cs typeface="Calibri"/>
                </a:rPr>
                <a:t>Do people on the team sometimes reject others for being different?</a:t>
              </a:r>
              <a:endParaRPr lang="en-US" sz="2400" dirty="0">
                <a:solidFill>
                  <a:schemeClr val="bg1"/>
                </a:solidFill>
                <a:latin typeface="Roboto"/>
                <a:ea typeface="Roboto"/>
                <a:cs typeface="Roboto"/>
              </a:endParaRPr>
            </a:p>
          </p:txBody>
        </p:sp>
        <p:grpSp>
          <p:nvGrpSpPr>
            <p:cNvPr id="35" name="Group 34">
              <a:extLst>
                <a:ext uri="{FF2B5EF4-FFF2-40B4-BE49-F238E27FC236}">
                  <a16:creationId xmlns:a16="http://schemas.microsoft.com/office/drawing/2014/main" id="{C29CD3A0-0D39-0F40-8CE1-495183E00B6F}"/>
                </a:ext>
              </a:extLst>
            </p:cNvPr>
            <p:cNvGrpSpPr/>
            <p:nvPr/>
          </p:nvGrpSpPr>
          <p:grpSpPr>
            <a:xfrm>
              <a:off x="8803047" y="1320189"/>
              <a:ext cx="510302" cy="510302"/>
              <a:chOff x="793790" y="3148820"/>
              <a:chExt cx="510302" cy="510302"/>
            </a:xfrm>
          </p:grpSpPr>
          <p:sp>
            <p:nvSpPr>
              <p:cNvPr id="36" name="Shape 1">
                <a:extLst>
                  <a:ext uri="{FF2B5EF4-FFF2-40B4-BE49-F238E27FC236}">
                    <a16:creationId xmlns:a16="http://schemas.microsoft.com/office/drawing/2014/main" id="{B23ACF66-2A90-648D-0BB7-DF8F1315D7B0}"/>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37" name="Text 2">
                <a:extLst>
                  <a:ext uri="{FF2B5EF4-FFF2-40B4-BE49-F238E27FC236}">
                    <a16:creationId xmlns:a16="http://schemas.microsoft.com/office/drawing/2014/main" id="{A6C0983F-7C3D-240F-59AB-334FE4224281}"/>
                  </a:ext>
                </a:extLst>
              </p:cNvPr>
              <p:cNvSpPr/>
              <p:nvPr/>
            </p:nvSpPr>
            <p:spPr>
              <a:xfrm>
                <a:off x="952262" y="3233837"/>
                <a:ext cx="193358" cy="340281"/>
              </a:xfrm>
              <a:prstGeom prst="rect">
                <a:avLst/>
              </a:prstGeom>
              <a:solidFill>
                <a:srgbClr val="182567"/>
              </a:solid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3</a:t>
                </a:r>
              </a:p>
            </p:txBody>
          </p:sp>
        </p:grpSp>
      </p:grpSp>
      <p:grpSp>
        <p:nvGrpSpPr>
          <p:cNvPr id="54" name="Group 53">
            <a:extLst>
              <a:ext uri="{FF2B5EF4-FFF2-40B4-BE49-F238E27FC236}">
                <a16:creationId xmlns:a16="http://schemas.microsoft.com/office/drawing/2014/main" id="{F8CED478-74E5-667F-3CBA-8F605B1E603C}"/>
              </a:ext>
            </a:extLst>
          </p:cNvPr>
          <p:cNvGrpSpPr/>
          <p:nvPr/>
        </p:nvGrpSpPr>
        <p:grpSpPr>
          <a:xfrm>
            <a:off x="1970732" y="1320189"/>
            <a:ext cx="3181328" cy="2226856"/>
            <a:chOff x="1970732" y="1320189"/>
            <a:chExt cx="3181328" cy="2226856"/>
          </a:xfrm>
        </p:grpSpPr>
        <p:sp>
          <p:nvSpPr>
            <p:cNvPr id="23" name="Rectangle 22">
              <a:extLst>
                <a:ext uri="{FF2B5EF4-FFF2-40B4-BE49-F238E27FC236}">
                  <a16:creationId xmlns:a16="http://schemas.microsoft.com/office/drawing/2014/main" id="{AA6C47A9-D05D-E9D8-0A30-8A78F96C83D2}"/>
                </a:ext>
              </a:extLst>
            </p:cNvPr>
            <p:cNvSpPr/>
            <p:nvPr/>
          </p:nvSpPr>
          <p:spPr>
            <a:xfrm>
              <a:off x="2044556" y="1500669"/>
              <a:ext cx="3107504" cy="2046376"/>
            </a:xfrm>
            <a:prstGeom prst="roundRect">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Roboto"/>
                  <a:ea typeface="Calibri"/>
                  <a:cs typeface="Calibri"/>
                </a:rPr>
                <a:t>If you make a mistake on your team, is it held against you?</a:t>
              </a:r>
              <a:endParaRPr lang="en-US" sz="2400" dirty="0">
                <a:solidFill>
                  <a:schemeClr val="bg1"/>
                </a:solidFill>
                <a:latin typeface="Roboto"/>
                <a:ea typeface="Roboto"/>
                <a:cs typeface="Roboto"/>
              </a:endParaRPr>
            </a:p>
          </p:txBody>
        </p:sp>
        <p:grpSp>
          <p:nvGrpSpPr>
            <p:cNvPr id="38" name="Group 37">
              <a:extLst>
                <a:ext uri="{FF2B5EF4-FFF2-40B4-BE49-F238E27FC236}">
                  <a16:creationId xmlns:a16="http://schemas.microsoft.com/office/drawing/2014/main" id="{78288240-DCDD-7953-A438-98C2C2339987}"/>
                </a:ext>
              </a:extLst>
            </p:cNvPr>
            <p:cNvGrpSpPr/>
            <p:nvPr/>
          </p:nvGrpSpPr>
          <p:grpSpPr>
            <a:xfrm>
              <a:off x="1970732" y="1320189"/>
              <a:ext cx="510302" cy="510302"/>
              <a:chOff x="793790" y="3148820"/>
              <a:chExt cx="510302" cy="510302"/>
            </a:xfrm>
          </p:grpSpPr>
          <p:sp>
            <p:nvSpPr>
              <p:cNvPr id="39" name="Shape 1">
                <a:extLst>
                  <a:ext uri="{FF2B5EF4-FFF2-40B4-BE49-F238E27FC236}">
                    <a16:creationId xmlns:a16="http://schemas.microsoft.com/office/drawing/2014/main" id="{7D304F7C-0A83-8DF5-0620-C75223DD25C9}"/>
                  </a:ext>
                </a:extLst>
              </p:cNvPr>
              <p:cNvSpPr/>
              <p:nvPr/>
            </p:nvSpPr>
            <p:spPr>
              <a:xfrm>
                <a:off x="793790" y="3148820"/>
                <a:ext cx="510302" cy="510302"/>
              </a:xfrm>
              <a:prstGeom prst="roundRect">
                <a:avLst>
                  <a:gd name="adj" fmla="val 18669"/>
                </a:avLst>
              </a:prstGeom>
              <a:solidFill>
                <a:srgbClr val="182567"/>
              </a:solidFill>
              <a:ln w="57150">
                <a:solidFill>
                  <a:srgbClr val="182567"/>
                </a:solidFill>
                <a:prstDash val="solid"/>
              </a:ln>
            </p:spPr>
            <p:txBody>
              <a:bodyPr/>
              <a:lstStyle/>
              <a:p>
                <a:endParaRPr lang="en-US"/>
              </a:p>
            </p:txBody>
          </p:sp>
          <p:sp>
            <p:nvSpPr>
              <p:cNvPr id="40" name="Text 2">
                <a:extLst>
                  <a:ext uri="{FF2B5EF4-FFF2-40B4-BE49-F238E27FC236}">
                    <a16:creationId xmlns:a16="http://schemas.microsoft.com/office/drawing/2014/main" id="{1E04A9D9-759E-F505-EC29-8D1FCE21381B}"/>
                  </a:ext>
                </a:extLst>
              </p:cNvPr>
              <p:cNvSpPr/>
              <p:nvPr/>
            </p:nvSpPr>
            <p:spPr>
              <a:xfrm>
                <a:off x="952262" y="3233837"/>
                <a:ext cx="193358" cy="340281"/>
              </a:xfrm>
              <a:prstGeom prst="rect">
                <a:avLst/>
              </a:prstGeom>
              <a:noFill/>
              <a:ln w="57150">
                <a:solidFill>
                  <a:srgbClr val="182567"/>
                </a:solid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1</a:t>
                </a:r>
              </a:p>
            </p:txBody>
          </p:sp>
        </p:grpSp>
      </p:grpSp>
      <p:grpSp>
        <p:nvGrpSpPr>
          <p:cNvPr id="57" name="Group 56">
            <a:extLst>
              <a:ext uri="{FF2B5EF4-FFF2-40B4-BE49-F238E27FC236}">
                <a16:creationId xmlns:a16="http://schemas.microsoft.com/office/drawing/2014/main" id="{9F22F817-D810-8F93-B84B-1477AC09DCA6}"/>
              </a:ext>
            </a:extLst>
          </p:cNvPr>
          <p:cNvGrpSpPr/>
          <p:nvPr/>
        </p:nvGrpSpPr>
        <p:grpSpPr>
          <a:xfrm>
            <a:off x="532350" y="3991469"/>
            <a:ext cx="3242974" cy="2165212"/>
            <a:chOff x="532350" y="3991469"/>
            <a:chExt cx="3242974" cy="2165212"/>
          </a:xfrm>
        </p:grpSpPr>
        <p:sp>
          <p:nvSpPr>
            <p:cNvPr id="27" name="Rectangle 26">
              <a:extLst>
                <a:ext uri="{FF2B5EF4-FFF2-40B4-BE49-F238E27FC236}">
                  <a16:creationId xmlns:a16="http://schemas.microsoft.com/office/drawing/2014/main" id="{C69EEDED-0F0C-F837-9E8C-771586B6CA2D}"/>
                </a:ext>
              </a:extLst>
            </p:cNvPr>
            <p:cNvSpPr/>
            <p:nvPr/>
          </p:nvSpPr>
          <p:spPr>
            <a:xfrm>
              <a:off x="667820" y="4110305"/>
              <a:ext cx="3107504" cy="2046376"/>
            </a:xfrm>
            <a:prstGeom prst="roundRect">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Roboto"/>
                  <a:ea typeface="Calibri"/>
                  <a:cs typeface="Calibri"/>
                </a:rPr>
                <a:t>Is it safe to take a risk?</a:t>
              </a:r>
              <a:endParaRPr lang="en-US" dirty="0">
                <a:solidFill>
                  <a:schemeClr val="bg1"/>
                </a:solidFill>
                <a:latin typeface="Roboto"/>
                <a:ea typeface="Roboto"/>
                <a:cs typeface="Roboto"/>
              </a:endParaRPr>
            </a:p>
          </p:txBody>
        </p:sp>
        <p:grpSp>
          <p:nvGrpSpPr>
            <p:cNvPr id="41" name="Group 40">
              <a:extLst>
                <a:ext uri="{FF2B5EF4-FFF2-40B4-BE49-F238E27FC236}">
                  <a16:creationId xmlns:a16="http://schemas.microsoft.com/office/drawing/2014/main" id="{4A89435B-CFC6-3C13-AC1F-873684E6B62E}"/>
                </a:ext>
              </a:extLst>
            </p:cNvPr>
            <p:cNvGrpSpPr/>
            <p:nvPr/>
          </p:nvGrpSpPr>
          <p:grpSpPr>
            <a:xfrm>
              <a:off x="532350" y="3991469"/>
              <a:ext cx="510302" cy="510302"/>
              <a:chOff x="793790" y="3148820"/>
              <a:chExt cx="510302" cy="510302"/>
            </a:xfrm>
          </p:grpSpPr>
          <p:sp>
            <p:nvSpPr>
              <p:cNvPr id="42" name="Shape 1">
                <a:extLst>
                  <a:ext uri="{FF2B5EF4-FFF2-40B4-BE49-F238E27FC236}">
                    <a16:creationId xmlns:a16="http://schemas.microsoft.com/office/drawing/2014/main" id="{B4206DF5-21EA-29EA-033E-F6145FBB49AA}"/>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43" name="Text 2">
                <a:extLst>
                  <a:ext uri="{FF2B5EF4-FFF2-40B4-BE49-F238E27FC236}">
                    <a16:creationId xmlns:a16="http://schemas.microsoft.com/office/drawing/2014/main" id="{AAE0E9B0-3AD8-400A-D2DF-C9645F75B633}"/>
                  </a:ext>
                </a:extLst>
              </p:cNvPr>
              <p:cNvSpPr/>
              <p:nvPr/>
            </p:nvSpPr>
            <p:spPr>
              <a:xfrm>
                <a:off x="952262" y="3233837"/>
                <a:ext cx="193358" cy="340281"/>
              </a:xfrm>
              <a:prstGeom prst="rect">
                <a:avLst/>
              </a:prstGeom>
              <a:solidFill>
                <a:srgbClr val="182567"/>
              </a:solid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4</a:t>
                </a:r>
              </a:p>
            </p:txBody>
          </p:sp>
        </p:grpSp>
      </p:grpSp>
      <p:grpSp>
        <p:nvGrpSpPr>
          <p:cNvPr id="58" name="Group 57">
            <a:extLst>
              <a:ext uri="{FF2B5EF4-FFF2-40B4-BE49-F238E27FC236}">
                <a16:creationId xmlns:a16="http://schemas.microsoft.com/office/drawing/2014/main" id="{7497B174-917B-FA20-593A-8BF0ADE0856C}"/>
              </a:ext>
            </a:extLst>
          </p:cNvPr>
          <p:cNvGrpSpPr/>
          <p:nvPr/>
        </p:nvGrpSpPr>
        <p:grpSpPr>
          <a:xfrm>
            <a:off x="3963918" y="3991469"/>
            <a:ext cx="3242975" cy="2165211"/>
            <a:chOff x="3963918" y="3991469"/>
            <a:chExt cx="3242975" cy="2165211"/>
          </a:xfrm>
        </p:grpSpPr>
        <p:sp>
          <p:nvSpPr>
            <p:cNvPr id="25" name="Rectangle 24">
              <a:extLst>
                <a:ext uri="{FF2B5EF4-FFF2-40B4-BE49-F238E27FC236}">
                  <a16:creationId xmlns:a16="http://schemas.microsoft.com/office/drawing/2014/main" id="{9EE28687-1AD3-A7B7-0B31-CB3FCAA5BE32}"/>
                </a:ext>
              </a:extLst>
            </p:cNvPr>
            <p:cNvSpPr/>
            <p:nvPr/>
          </p:nvSpPr>
          <p:spPr>
            <a:xfrm>
              <a:off x="4099389" y="4110304"/>
              <a:ext cx="3107504" cy="2046376"/>
            </a:xfrm>
            <a:prstGeom prst="roundRect">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Roboto"/>
                  <a:ea typeface="Calibri"/>
                  <a:cs typeface="Calibri"/>
                </a:rPr>
                <a:t>Do people on the team deliberately act to undermine my efforts?</a:t>
              </a:r>
              <a:endParaRPr lang="en-US" sz="2400" dirty="0">
                <a:solidFill>
                  <a:schemeClr val="bg1"/>
                </a:solidFill>
                <a:latin typeface="Roboto"/>
              </a:endParaRPr>
            </a:p>
          </p:txBody>
        </p:sp>
        <p:grpSp>
          <p:nvGrpSpPr>
            <p:cNvPr id="44" name="Group 43">
              <a:extLst>
                <a:ext uri="{FF2B5EF4-FFF2-40B4-BE49-F238E27FC236}">
                  <a16:creationId xmlns:a16="http://schemas.microsoft.com/office/drawing/2014/main" id="{5887EE0B-C046-8091-1222-A47DCD3EE7BE}"/>
                </a:ext>
              </a:extLst>
            </p:cNvPr>
            <p:cNvGrpSpPr/>
            <p:nvPr/>
          </p:nvGrpSpPr>
          <p:grpSpPr>
            <a:xfrm>
              <a:off x="3963918" y="3991469"/>
              <a:ext cx="510302" cy="510302"/>
              <a:chOff x="793790" y="3148820"/>
              <a:chExt cx="510302" cy="510302"/>
            </a:xfrm>
          </p:grpSpPr>
          <p:sp>
            <p:nvSpPr>
              <p:cNvPr id="45" name="Shape 1">
                <a:extLst>
                  <a:ext uri="{FF2B5EF4-FFF2-40B4-BE49-F238E27FC236}">
                    <a16:creationId xmlns:a16="http://schemas.microsoft.com/office/drawing/2014/main" id="{13FEFA39-9E2E-AA67-887B-F4110021C41C}"/>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46" name="Text 2">
                <a:extLst>
                  <a:ext uri="{FF2B5EF4-FFF2-40B4-BE49-F238E27FC236}">
                    <a16:creationId xmlns:a16="http://schemas.microsoft.com/office/drawing/2014/main" id="{F5151CA1-4FD7-7041-35E7-65AFFC62B708}"/>
                  </a:ext>
                </a:extLst>
              </p:cNvPr>
              <p:cNvSpPr/>
              <p:nvPr/>
            </p:nvSpPr>
            <p:spPr>
              <a:xfrm>
                <a:off x="952262" y="3233837"/>
                <a:ext cx="193358" cy="340281"/>
              </a:xfrm>
              <a:prstGeom prst="rect">
                <a:avLst/>
              </a:prstGeom>
              <a:solidFill>
                <a:srgbClr val="182567"/>
              </a:solid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5</a:t>
                </a:r>
              </a:p>
            </p:txBody>
          </p:sp>
        </p:grpSp>
      </p:grpSp>
      <p:grpSp>
        <p:nvGrpSpPr>
          <p:cNvPr id="59" name="Group 58">
            <a:extLst>
              <a:ext uri="{FF2B5EF4-FFF2-40B4-BE49-F238E27FC236}">
                <a16:creationId xmlns:a16="http://schemas.microsoft.com/office/drawing/2014/main" id="{6304BD41-DB81-A557-76C5-6633C98B3406}"/>
              </a:ext>
            </a:extLst>
          </p:cNvPr>
          <p:cNvGrpSpPr/>
          <p:nvPr/>
        </p:nvGrpSpPr>
        <p:grpSpPr>
          <a:xfrm>
            <a:off x="7395486" y="3991470"/>
            <a:ext cx="3212152" cy="2165210"/>
            <a:chOff x="7395486" y="3991470"/>
            <a:chExt cx="3212152" cy="2165210"/>
          </a:xfrm>
        </p:grpSpPr>
        <p:sp>
          <p:nvSpPr>
            <p:cNvPr id="26" name="Rectangle 25">
              <a:extLst>
                <a:ext uri="{FF2B5EF4-FFF2-40B4-BE49-F238E27FC236}">
                  <a16:creationId xmlns:a16="http://schemas.microsoft.com/office/drawing/2014/main" id="{E5E70DAF-740A-C4AC-E8A3-296A70E32294}"/>
                </a:ext>
              </a:extLst>
            </p:cNvPr>
            <p:cNvSpPr/>
            <p:nvPr/>
          </p:nvSpPr>
          <p:spPr>
            <a:xfrm>
              <a:off x="7500134" y="4110304"/>
              <a:ext cx="3107504" cy="2046376"/>
            </a:xfrm>
            <a:prstGeom prst="roundRect">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Roboto"/>
                  <a:ea typeface="Calibri"/>
                  <a:cs typeface="Calibri"/>
                </a:rPr>
                <a:t>Are your unique talents and skills valued and utilized?</a:t>
              </a:r>
              <a:endParaRPr lang="en-US" sz="2400" dirty="0">
                <a:solidFill>
                  <a:schemeClr val="bg1"/>
                </a:solidFill>
                <a:latin typeface="Roboto"/>
              </a:endParaRPr>
            </a:p>
          </p:txBody>
        </p:sp>
        <p:grpSp>
          <p:nvGrpSpPr>
            <p:cNvPr id="47" name="Group 46">
              <a:extLst>
                <a:ext uri="{FF2B5EF4-FFF2-40B4-BE49-F238E27FC236}">
                  <a16:creationId xmlns:a16="http://schemas.microsoft.com/office/drawing/2014/main" id="{CA7EE914-3F5B-84E9-4965-25929AA7582B}"/>
                </a:ext>
              </a:extLst>
            </p:cNvPr>
            <p:cNvGrpSpPr/>
            <p:nvPr/>
          </p:nvGrpSpPr>
          <p:grpSpPr>
            <a:xfrm>
              <a:off x="7395486" y="3991470"/>
              <a:ext cx="510302" cy="510302"/>
              <a:chOff x="793790" y="3148820"/>
              <a:chExt cx="510302" cy="510302"/>
            </a:xfrm>
          </p:grpSpPr>
          <p:sp>
            <p:nvSpPr>
              <p:cNvPr id="48" name="Shape 1">
                <a:extLst>
                  <a:ext uri="{FF2B5EF4-FFF2-40B4-BE49-F238E27FC236}">
                    <a16:creationId xmlns:a16="http://schemas.microsoft.com/office/drawing/2014/main" id="{2709660B-4914-4063-1902-456D4F62324D}"/>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49" name="Text 2">
                <a:extLst>
                  <a:ext uri="{FF2B5EF4-FFF2-40B4-BE49-F238E27FC236}">
                    <a16:creationId xmlns:a16="http://schemas.microsoft.com/office/drawing/2014/main" id="{003B9F9A-9A56-E5EB-31D8-9623AE0FE0FA}"/>
                  </a:ext>
                </a:extLst>
              </p:cNvPr>
              <p:cNvSpPr/>
              <p:nvPr/>
            </p:nvSpPr>
            <p:spPr>
              <a:xfrm>
                <a:off x="952262" y="3233837"/>
                <a:ext cx="193358" cy="340281"/>
              </a:xfrm>
              <a:prstGeom prst="rect">
                <a:avLst/>
              </a:prstGeom>
              <a:solidFill>
                <a:srgbClr val="182567"/>
              </a:solid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6</a:t>
                </a:r>
              </a:p>
            </p:txBody>
          </p:sp>
        </p:grpSp>
      </p:grpSp>
      <p:grpSp>
        <p:nvGrpSpPr>
          <p:cNvPr id="60" name="Group 59">
            <a:extLst>
              <a:ext uri="{FF2B5EF4-FFF2-40B4-BE49-F238E27FC236}">
                <a16:creationId xmlns:a16="http://schemas.microsoft.com/office/drawing/2014/main" id="{77A8B8D3-4C90-2814-35B6-2BF0CD560C33}"/>
              </a:ext>
            </a:extLst>
          </p:cNvPr>
          <p:cNvGrpSpPr/>
          <p:nvPr/>
        </p:nvGrpSpPr>
        <p:grpSpPr>
          <a:xfrm>
            <a:off x="10775685" y="3991470"/>
            <a:ext cx="3232699" cy="2165211"/>
            <a:chOff x="10775685" y="3991470"/>
            <a:chExt cx="3232699" cy="2165211"/>
          </a:xfrm>
        </p:grpSpPr>
        <p:sp>
          <p:nvSpPr>
            <p:cNvPr id="28" name="Rectangle 27">
              <a:extLst>
                <a:ext uri="{FF2B5EF4-FFF2-40B4-BE49-F238E27FC236}">
                  <a16:creationId xmlns:a16="http://schemas.microsoft.com/office/drawing/2014/main" id="{9F91005E-C3E9-2A02-D509-6FFE1F83B644}"/>
                </a:ext>
              </a:extLst>
            </p:cNvPr>
            <p:cNvSpPr/>
            <p:nvPr/>
          </p:nvSpPr>
          <p:spPr>
            <a:xfrm>
              <a:off x="10900880" y="4110305"/>
              <a:ext cx="3107504" cy="2046376"/>
            </a:xfrm>
            <a:prstGeom prst="roundRect">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bg1"/>
                  </a:solidFill>
                  <a:latin typeface="Roboto"/>
                  <a:ea typeface="Calibri"/>
                  <a:cs typeface="Calibri"/>
                </a:rPr>
                <a:t>Is it difficult to ask other team members for help?</a:t>
              </a:r>
              <a:endParaRPr lang="en-US" sz="2400" dirty="0">
                <a:solidFill>
                  <a:schemeClr val="bg1"/>
                </a:solidFill>
                <a:latin typeface="Roboto"/>
              </a:endParaRPr>
            </a:p>
          </p:txBody>
        </p:sp>
        <p:grpSp>
          <p:nvGrpSpPr>
            <p:cNvPr id="50" name="Group 49">
              <a:extLst>
                <a:ext uri="{FF2B5EF4-FFF2-40B4-BE49-F238E27FC236}">
                  <a16:creationId xmlns:a16="http://schemas.microsoft.com/office/drawing/2014/main" id="{6614ED57-94D3-0A85-D84A-C9B15AC6007F}"/>
                </a:ext>
              </a:extLst>
            </p:cNvPr>
            <p:cNvGrpSpPr/>
            <p:nvPr/>
          </p:nvGrpSpPr>
          <p:grpSpPr>
            <a:xfrm>
              <a:off x="10775685" y="3991470"/>
              <a:ext cx="510302" cy="510302"/>
              <a:chOff x="793790" y="3148820"/>
              <a:chExt cx="510302" cy="510302"/>
            </a:xfrm>
          </p:grpSpPr>
          <p:sp>
            <p:nvSpPr>
              <p:cNvPr id="51" name="Shape 1">
                <a:extLst>
                  <a:ext uri="{FF2B5EF4-FFF2-40B4-BE49-F238E27FC236}">
                    <a16:creationId xmlns:a16="http://schemas.microsoft.com/office/drawing/2014/main" id="{F684C48D-08E7-D013-8266-1EB00B857A2B}"/>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52" name="Text 2">
                <a:extLst>
                  <a:ext uri="{FF2B5EF4-FFF2-40B4-BE49-F238E27FC236}">
                    <a16:creationId xmlns:a16="http://schemas.microsoft.com/office/drawing/2014/main" id="{A3F0897B-A7C6-5938-CE78-C6C171689BBF}"/>
                  </a:ext>
                </a:extLst>
              </p:cNvPr>
              <p:cNvSpPr/>
              <p:nvPr/>
            </p:nvSpPr>
            <p:spPr>
              <a:xfrm>
                <a:off x="952262" y="3233837"/>
                <a:ext cx="193358" cy="340281"/>
              </a:xfrm>
              <a:prstGeom prst="rect">
                <a:avLst/>
              </a:prstGeom>
              <a:solidFill>
                <a:srgbClr val="182567"/>
              </a:solid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7</a:t>
                </a:r>
              </a:p>
            </p:txBody>
          </p:sp>
        </p:grpSp>
      </p:grpSp>
      <p:sp>
        <p:nvSpPr>
          <p:cNvPr id="53" name="TextBox 52">
            <a:extLst>
              <a:ext uri="{FF2B5EF4-FFF2-40B4-BE49-F238E27FC236}">
                <a16:creationId xmlns:a16="http://schemas.microsoft.com/office/drawing/2014/main" id="{2E8053A0-B4D5-F40E-73AE-E138A51F5A03}"/>
              </a:ext>
            </a:extLst>
          </p:cNvPr>
          <p:cNvSpPr txBox="1"/>
          <p:nvPr/>
        </p:nvSpPr>
        <p:spPr>
          <a:xfrm>
            <a:off x="4844756" y="7212330"/>
            <a:ext cx="933118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dirty="0">
                <a:solidFill>
                  <a:schemeClr val="bg1"/>
                </a:solidFill>
                <a:ea typeface="Calibri"/>
                <a:cs typeface="Calibri"/>
              </a:rPr>
              <a:t>Source: Amy Edmondson, 1999, "Psychological Safety and Learning Behavior in Work Teams," </a:t>
            </a:r>
            <a:r>
              <a:rPr lang="en-US" i="1" dirty="0">
                <a:solidFill>
                  <a:schemeClr val="bg1"/>
                </a:solidFill>
                <a:ea typeface="Calibri"/>
                <a:cs typeface="Calibri"/>
              </a:rPr>
              <a:t>Administrative Science Quarterly</a:t>
            </a:r>
            <a:r>
              <a:rPr lang="en-US" dirty="0">
                <a:solidFill>
                  <a:schemeClr val="bg1"/>
                </a:solidFill>
                <a:ea typeface="Calibri"/>
                <a:cs typeface="Calibri"/>
              </a:rPr>
              <a:t> 44 (2): 350-383</a:t>
            </a:r>
            <a:endParaRPr lang="en-US" dirty="0">
              <a:solidFill>
                <a:schemeClr val="bg1"/>
              </a:solidFill>
            </a:endParaRPr>
          </a:p>
        </p:txBody>
      </p:sp>
      <p:pic>
        <p:nvPicPr>
          <p:cNvPr id="2" name="Picture 1" descr="A close-up of a logo&#10;&#10;AI-generated content may be incorrect.">
            <a:extLst>
              <a:ext uri="{FF2B5EF4-FFF2-40B4-BE49-F238E27FC236}">
                <a16:creationId xmlns:a16="http://schemas.microsoft.com/office/drawing/2014/main" id="{BD8CEC41-9500-B683-650D-61CFE1F8C1BC}"/>
              </a:ext>
            </a:extLst>
          </p:cNvPr>
          <p:cNvPicPr>
            <a:picLocks noChangeAspect="1"/>
          </p:cNvPicPr>
          <p:nvPr/>
        </p:nvPicPr>
        <p:blipFill>
          <a:blip r:embed="rId4"/>
          <a:stretch>
            <a:fillRect/>
          </a:stretch>
        </p:blipFill>
        <p:spPr>
          <a:xfrm>
            <a:off x="151448" y="7377113"/>
            <a:ext cx="2143125" cy="561975"/>
          </a:xfrm>
          <a:prstGeom prst="rect">
            <a:avLst/>
          </a:prstGeom>
        </p:spPr>
      </p:pic>
    </p:spTree>
    <p:custDataLst>
      <p:tags r:id="rId1"/>
    </p:custDataLst>
    <p:extLst>
      <p:ext uri="{BB962C8B-B14F-4D97-AF65-F5344CB8AC3E}">
        <p14:creationId xmlns:p14="http://schemas.microsoft.com/office/powerpoint/2010/main" val="9632448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F7E65B-929E-1EB4-9F30-F46D2F27FA3D}"/>
              </a:ext>
            </a:extLst>
          </p:cNvPr>
          <p:cNvSpPr/>
          <p:nvPr/>
        </p:nvSpPr>
        <p:spPr>
          <a:xfrm>
            <a:off x="-24064" y="-24063"/>
            <a:ext cx="14630400" cy="8277726"/>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wall clock showing the time 11:59">
            <a:extLst>
              <a:ext uri="{FF2B5EF4-FFF2-40B4-BE49-F238E27FC236}">
                <a16:creationId xmlns:a16="http://schemas.microsoft.com/office/drawing/2014/main" id="{2C152A6C-FFA9-2755-38A6-72F80CD576FA}"/>
              </a:ext>
            </a:extLst>
          </p:cNvPr>
          <p:cNvPicPr>
            <a:picLocks noChangeAspect="1"/>
          </p:cNvPicPr>
          <p:nvPr/>
        </p:nvPicPr>
        <p:blipFill>
          <a:blip r:embed="rId3"/>
          <a:srcRect l="-25" r="37059" b="-69"/>
          <a:stretch/>
        </p:blipFill>
        <p:spPr>
          <a:xfrm>
            <a:off x="-23550" y="111486"/>
            <a:ext cx="7711292" cy="8125222"/>
          </a:xfrm>
          <a:prstGeom prst="rect">
            <a:avLst/>
          </a:prstGeom>
        </p:spPr>
      </p:pic>
      <p:sp>
        <p:nvSpPr>
          <p:cNvPr id="5" name="Rectangle 4">
            <a:extLst>
              <a:ext uri="{FF2B5EF4-FFF2-40B4-BE49-F238E27FC236}">
                <a16:creationId xmlns:a16="http://schemas.microsoft.com/office/drawing/2014/main" id="{FC96C868-9B1B-ED7F-30CE-A2FD1C2F11A9}"/>
              </a:ext>
            </a:extLst>
          </p:cNvPr>
          <p:cNvSpPr/>
          <p:nvPr/>
        </p:nvSpPr>
        <p:spPr>
          <a:xfrm>
            <a:off x="-20687" y="-2671"/>
            <a:ext cx="7697908" cy="8229155"/>
          </a:xfrm>
          <a:prstGeom prst="rect">
            <a:avLst/>
          </a:prstGeom>
          <a:solidFill>
            <a:srgbClr val="4848B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462A1C3-BC83-6AC7-6144-10EBFB37D242}"/>
              </a:ext>
            </a:extLst>
          </p:cNvPr>
          <p:cNvSpPr txBox="1"/>
          <p:nvPr/>
        </p:nvSpPr>
        <p:spPr>
          <a:xfrm>
            <a:off x="7956658" y="7132293"/>
            <a:ext cx="453590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Roboto Medium"/>
                <a:ea typeface="Calibri"/>
                <a:cs typeface="Calibri"/>
              </a:rPr>
              <a:t>Break Time</a:t>
            </a:r>
            <a:endParaRPr lang="en-US" sz="4400" dirty="0">
              <a:solidFill>
                <a:schemeClr val="bg1"/>
              </a:solidFill>
              <a:latin typeface="Roboto Medium"/>
            </a:endParaRPr>
          </a:p>
        </p:txBody>
      </p:sp>
      <p:pic>
        <p:nvPicPr>
          <p:cNvPr id="4" name="Picture 3" descr="A close-up of a logo&#10;&#10;AI-generated content may be incorrect.">
            <a:extLst>
              <a:ext uri="{FF2B5EF4-FFF2-40B4-BE49-F238E27FC236}">
                <a16:creationId xmlns:a16="http://schemas.microsoft.com/office/drawing/2014/main" id="{EA16CB5D-7114-59B8-9403-9682184B6976}"/>
              </a:ext>
            </a:extLst>
          </p:cNvPr>
          <p:cNvPicPr>
            <a:picLocks noChangeAspect="1"/>
          </p:cNvPicPr>
          <p:nvPr/>
        </p:nvPicPr>
        <p:blipFill>
          <a:blip r:embed="rId4"/>
          <a:stretch>
            <a:fillRect/>
          </a:stretch>
        </p:blipFill>
        <p:spPr>
          <a:xfrm>
            <a:off x="174308" y="7445693"/>
            <a:ext cx="2143125" cy="561975"/>
          </a:xfrm>
          <a:prstGeom prst="rect">
            <a:avLst/>
          </a:prstGeom>
        </p:spPr>
      </p:pic>
    </p:spTree>
    <p:custDataLst>
      <p:tags r:id="rId1"/>
    </p:custDataLst>
    <p:extLst>
      <p:ext uri="{BB962C8B-B14F-4D97-AF65-F5344CB8AC3E}">
        <p14:creationId xmlns:p14="http://schemas.microsoft.com/office/powerpoint/2010/main" val="739312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 0" descr="preencoded.png"/>
          <p:cNvPicPr>
            <a:picLocks noChangeAspect="1"/>
          </p:cNvPicPr>
          <p:nvPr/>
        </p:nvPicPr>
        <p:blipFill>
          <a:blip r:embed="rId4"/>
          <a:stretch>
            <a:fillRect/>
          </a:stretch>
        </p:blipFill>
        <p:spPr>
          <a:xfrm>
            <a:off x="0" y="0"/>
            <a:ext cx="5486400" cy="8229600"/>
          </a:xfrm>
          <a:prstGeom prst="rect">
            <a:avLst/>
          </a:prstGeom>
        </p:spPr>
      </p:pic>
      <p:pic>
        <p:nvPicPr>
          <p:cNvPr id="3" name="Picture 2"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5"/>
          <a:stretch>
            <a:fillRect/>
          </a:stretch>
        </p:blipFill>
        <p:spPr>
          <a:xfrm>
            <a:off x="174308" y="7411403"/>
            <a:ext cx="2143125" cy="561975"/>
          </a:xfrm>
          <a:prstGeom prst="rect">
            <a:avLst/>
          </a:prstGeom>
        </p:spPr>
      </p:pic>
      <p:sp>
        <p:nvSpPr>
          <p:cNvPr id="6" name="Text 0"/>
          <p:cNvSpPr/>
          <p:nvPr/>
        </p:nvSpPr>
        <p:spPr>
          <a:xfrm>
            <a:off x="6280190" y="735330"/>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Onboarding for Success: Setting the Stage for Greatness</a:t>
            </a:r>
            <a:endParaRPr lang="en-US" sz="4450" dirty="0"/>
          </a:p>
        </p:txBody>
      </p:sp>
      <p:sp>
        <p:nvSpPr>
          <p:cNvPr id="7" name="Shape 1"/>
          <p:cNvSpPr/>
          <p:nvPr/>
        </p:nvSpPr>
        <p:spPr>
          <a:xfrm>
            <a:off x="6605111" y="3201829"/>
            <a:ext cx="30480" cy="4292322"/>
          </a:xfrm>
          <a:prstGeom prst="roundRect">
            <a:avLst>
              <a:gd name="adj" fmla="val 312558"/>
            </a:avLst>
          </a:prstGeom>
          <a:solidFill>
            <a:srgbClr val="313E80"/>
          </a:solidFill>
          <a:ln/>
        </p:spPr>
        <p:txBody>
          <a:bodyPr/>
          <a:lstStyle/>
          <a:p>
            <a:endParaRPr lang="en-US"/>
          </a:p>
        </p:txBody>
      </p:sp>
      <p:sp>
        <p:nvSpPr>
          <p:cNvPr id="8" name="Shape 2"/>
          <p:cNvSpPr/>
          <p:nvPr/>
        </p:nvSpPr>
        <p:spPr>
          <a:xfrm>
            <a:off x="6845022" y="3696891"/>
            <a:ext cx="793790" cy="30480"/>
          </a:xfrm>
          <a:prstGeom prst="roundRect">
            <a:avLst>
              <a:gd name="adj" fmla="val 312558"/>
            </a:avLst>
          </a:prstGeom>
          <a:solidFill>
            <a:srgbClr val="313E80"/>
          </a:solidFill>
          <a:ln/>
        </p:spPr>
        <p:txBody>
          <a:bodyPr/>
          <a:lstStyle/>
          <a:p>
            <a:endParaRPr lang="en-US"/>
          </a:p>
        </p:txBody>
      </p:sp>
      <p:sp>
        <p:nvSpPr>
          <p:cNvPr id="9" name="Shape 3"/>
          <p:cNvSpPr/>
          <p:nvPr/>
        </p:nvSpPr>
        <p:spPr>
          <a:xfrm>
            <a:off x="6365200" y="345698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10" name="Text 4"/>
          <p:cNvSpPr/>
          <p:nvPr/>
        </p:nvSpPr>
        <p:spPr>
          <a:xfrm>
            <a:off x="6523673" y="3541990"/>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Medium" pitchFamily="34" charset="0"/>
                <a:ea typeface="Roboto Medium" pitchFamily="34" charset="-122"/>
                <a:cs typeface="Roboto Medium" pitchFamily="34" charset="-120"/>
              </a:rPr>
              <a:t>1</a:t>
            </a:r>
            <a:endParaRPr lang="en-US" sz="2650" dirty="0"/>
          </a:p>
        </p:txBody>
      </p:sp>
      <p:sp>
        <p:nvSpPr>
          <p:cNvPr id="11" name="Text 5"/>
          <p:cNvSpPr/>
          <p:nvPr/>
        </p:nvSpPr>
        <p:spPr>
          <a:xfrm>
            <a:off x="7867888" y="3428643"/>
            <a:ext cx="3334107" cy="354330"/>
          </a:xfrm>
          <a:prstGeom prst="rect">
            <a:avLst/>
          </a:prstGeom>
          <a:noFill/>
          <a:ln/>
        </p:spPr>
        <p:txBody>
          <a:bodyPr wrap="none" lIns="0" tIns="0" rIns="0" bIns="0" rtlCol="0" anchor="t"/>
          <a:lstStyle/>
          <a:p>
            <a:pPr marL="0" indent="0" algn="l">
              <a:lnSpc>
                <a:spcPts val="2750"/>
              </a:lnSpc>
              <a:buNone/>
            </a:pPr>
            <a:r>
              <a:rPr lang="en-US" sz="2200" dirty="0">
                <a:solidFill>
                  <a:srgbClr val="CFD0D8"/>
                </a:solidFill>
                <a:latin typeface="Roboto Medium" pitchFamily="34" charset="0"/>
                <a:ea typeface="Roboto Medium" pitchFamily="34" charset="-122"/>
                <a:cs typeface="Roboto Medium" pitchFamily="34" charset="-120"/>
              </a:rPr>
              <a:t>Importance of Onboarding</a:t>
            </a:r>
            <a:endParaRPr lang="en-US" sz="2200" dirty="0"/>
          </a:p>
        </p:txBody>
      </p:sp>
      <p:sp>
        <p:nvSpPr>
          <p:cNvPr id="12" name="Text 6"/>
          <p:cNvSpPr/>
          <p:nvPr/>
        </p:nvSpPr>
        <p:spPr>
          <a:xfrm>
            <a:off x="7867888" y="3919061"/>
            <a:ext cx="5968722" cy="1088708"/>
          </a:xfrm>
          <a:prstGeom prst="rect">
            <a:avLst/>
          </a:prstGeom>
          <a:noFill/>
          <a:ln/>
        </p:spPr>
        <p:txBody>
          <a:bodyPr wrap="square" lIns="0" tIns="0" rIns="0" bIns="0" rtlCol="0" anchor="t"/>
          <a:lstStyle/>
          <a:p>
            <a:pPr marL="0" indent="0" algn="l">
              <a:lnSpc>
                <a:spcPts val="2850"/>
              </a:lnSpc>
              <a:buNone/>
            </a:pPr>
            <a:r>
              <a:rPr lang="en-US" sz="1750" dirty="0">
                <a:solidFill>
                  <a:srgbClr val="CFD0D8"/>
                </a:solidFill>
                <a:latin typeface="Roboto" pitchFamily="34" charset="0"/>
                <a:ea typeface="Roboto" pitchFamily="34" charset="-122"/>
                <a:cs typeface="Roboto" pitchFamily="34" charset="-120"/>
              </a:rPr>
              <a:t>A robust onboarding process is essential for integrating new employees, enhancing their confidence, and setting them up for success in their roles.</a:t>
            </a:r>
            <a:endParaRPr lang="en-US" sz="1750" dirty="0"/>
          </a:p>
        </p:txBody>
      </p:sp>
      <p:sp>
        <p:nvSpPr>
          <p:cNvPr id="13" name="Shape 7"/>
          <p:cNvSpPr/>
          <p:nvPr/>
        </p:nvSpPr>
        <p:spPr>
          <a:xfrm>
            <a:off x="6845022" y="5956459"/>
            <a:ext cx="793790" cy="30480"/>
          </a:xfrm>
          <a:prstGeom prst="roundRect">
            <a:avLst>
              <a:gd name="adj" fmla="val 312558"/>
            </a:avLst>
          </a:prstGeom>
          <a:solidFill>
            <a:srgbClr val="313E80"/>
          </a:solidFill>
          <a:ln/>
        </p:spPr>
        <p:txBody>
          <a:bodyPr/>
          <a:lstStyle/>
          <a:p>
            <a:endParaRPr lang="en-US"/>
          </a:p>
        </p:txBody>
      </p:sp>
      <p:sp>
        <p:nvSpPr>
          <p:cNvPr id="14" name="Shape 8"/>
          <p:cNvSpPr/>
          <p:nvPr/>
        </p:nvSpPr>
        <p:spPr>
          <a:xfrm>
            <a:off x="6365200" y="5716548"/>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15" name="Text 10"/>
          <p:cNvSpPr/>
          <p:nvPr/>
        </p:nvSpPr>
        <p:spPr>
          <a:xfrm>
            <a:off x="7867888" y="5688211"/>
            <a:ext cx="4772263" cy="354330"/>
          </a:xfrm>
          <a:prstGeom prst="rect">
            <a:avLst/>
          </a:prstGeom>
          <a:noFill/>
          <a:ln/>
        </p:spPr>
        <p:txBody>
          <a:bodyPr wrap="none" lIns="0" tIns="0" rIns="0" bIns="0" rtlCol="0" anchor="t"/>
          <a:lstStyle/>
          <a:p>
            <a:pPr marL="0" indent="0" algn="l">
              <a:lnSpc>
                <a:spcPts val="2750"/>
              </a:lnSpc>
              <a:buNone/>
            </a:pPr>
            <a:r>
              <a:rPr lang="en-US" sz="2200" dirty="0">
                <a:solidFill>
                  <a:srgbClr val="CFD0D8"/>
                </a:solidFill>
                <a:latin typeface="Roboto Medium" pitchFamily="34" charset="0"/>
                <a:ea typeface="Roboto Medium" pitchFamily="34" charset="-122"/>
                <a:cs typeface="Roboto Medium" pitchFamily="34" charset="-120"/>
              </a:rPr>
              <a:t>Key Elements of Effective Onboarding</a:t>
            </a:r>
            <a:endParaRPr lang="en-US" sz="2200" dirty="0"/>
          </a:p>
        </p:txBody>
      </p:sp>
      <p:sp>
        <p:nvSpPr>
          <p:cNvPr id="16" name="Text 11"/>
          <p:cNvSpPr/>
          <p:nvPr/>
        </p:nvSpPr>
        <p:spPr>
          <a:xfrm>
            <a:off x="7867888" y="6178629"/>
            <a:ext cx="5968722" cy="1088708"/>
          </a:xfrm>
          <a:prstGeom prst="rect">
            <a:avLst/>
          </a:prstGeom>
          <a:noFill/>
          <a:ln/>
        </p:spPr>
        <p:txBody>
          <a:bodyPr wrap="square" lIns="0" tIns="0" rIns="0" bIns="0" rtlCol="0" anchor="t"/>
          <a:lstStyle/>
          <a:p>
            <a:pPr marL="0" indent="0" algn="l">
              <a:lnSpc>
                <a:spcPts val="2850"/>
              </a:lnSpc>
              <a:buNone/>
            </a:pPr>
            <a:r>
              <a:rPr lang="en-US" sz="1750" dirty="0">
                <a:solidFill>
                  <a:srgbClr val="CFD0D8"/>
                </a:solidFill>
                <a:latin typeface="Roboto" pitchFamily="34" charset="0"/>
                <a:ea typeface="Roboto" pitchFamily="34" charset="-122"/>
                <a:cs typeface="Roboto" pitchFamily="34" charset="-120"/>
              </a:rPr>
              <a:t>Provide clear expectations, facilitate team introductions, offer mentorship and support, and offer opportunities for professional development.</a:t>
            </a:r>
            <a:endParaRPr lang="en-US" sz="1750" dirty="0"/>
          </a:p>
        </p:txBody>
      </p:sp>
      <p:sp>
        <p:nvSpPr>
          <p:cNvPr id="29" name="Text 9"/>
          <p:cNvSpPr/>
          <p:nvPr/>
        </p:nvSpPr>
        <p:spPr>
          <a:xfrm>
            <a:off x="6523673" y="5801558"/>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Medium" pitchFamily="34" charset="0"/>
                <a:ea typeface="Roboto Medium" pitchFamily="34" charset="-122"/>
                <a:cs typeface="Roboto Medium" pitchFamily="34" charset="-120"/>
              </a:rPr>
              <a:t>2</a:t>
            </a:r>
            <a:endParaRPr lang="en-US" sz="2650" dirty="0"/>
          </a:p>
        </p:txBody>
      </p:sp>
    </p:spTree>
    <p:custDataLst>
      <p:tags r:id="rId1"/>
    </p:custDataLst>
    <p:extLst>
      <p:ext uri="{BB962C8B-B14F-4D97-AF65-F5344CB8AC3E}">
        <p14:creationId xmlns:p14="http://schemas.microsoft.com/office/powerpoint/2010/main" val="24163775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3"/>
          <a:stretch>
            <a:fillRect/>
          </a:stretch>
        </p:blipFill>
        <p:spPr>
          <a:xfrm>
            <a:off x="174308" y="7411403"/>
            <a:ext cx="2143125" cy="561975"/>
          </a:xfrm>
          <a:prstGeom prst="rect">
            <a:avLst/>
          </a:prstGeom>
        </p:spPr>
      </p:pic>
      <p:sp>
        <p:nvSpPr>
          <p:cNvPr id="6" name="Text 0"/>
          <p:cNvSpPr/>
          <p:nvPr/>
        </p:nvSpPr>
        <p:spPr>
          <a:xfrm>
            <a:off x="793790" y="3760351"/>
            <a:ext cx="5670590" cy="708779"/>
          </a:xfrm>
          <a:prstGeom prst="rect">
            <a:avLst/>
          </a:prstGeom>
          <a:noFill/>
          <a:ln/>
        </p:spPr>
        <p:txBody>
          <a:bodyPr wrap="none" lIns="0" tIns="0" rIns="0" bIns="0" rtlCol="0" anchor="t"/>
          <a:lstStyle/>
          <a:p>
            <a:pPr marL="0" indent="0">
              <a:lnSpc>
                <a:spcPts val="5550"/>
              </a:lnSpc>
              <a:buNone/>
            </a:pPr>
            <a:r>
              <a:rPr lang="en-US" sz="5400" dirty="0">
                <a:solidFill>
                  <a:srgbClr val="FFFFFF"/>
                </a:solidFill>
                <a:latin typeface="Roboto Medium" panose="02000000000000000000" pitchFamily="2" charset="0"/>
                <a:ea typeface="Roboto Medium" panose="02000000000000000000" pitchFamily="2" charset="0"/>
                <a:cs typeface="Roboto Medium" panose="02000000000000000000" pitchFamily="2" charset="0"/>
              </a:rPr>
              <a:t>Why are you Leading?</a:t>
            </a:r>
            <a:endParaRPr lang="en-US" sz="5400" dirty="0">
              <a:latin typeface="Roboto Medium" panose="02000000000000000000" pitchFamily="2" charset="0"/>
              <a:ea typeface="Roboto Medium" panose="02000000000000000000" pitchFamily="2" charset="0"/>
              <a:cs typeface="Roboto Medium" panose="02000000000000000000" pitchFamily="2" charset="0"/>
            </a:endParaRPr>
          </a:p>
        </p:txBody>
      </p:sp>
    </p:spTree>
    <p:custDataLst>
      <p:tags r:id="rId1"/>
    </p:custDataLst>
    <p:extLst>
      <p:ext uri="{BB962C8B-B14F-4D97-AF65-F5344CB8AC3E}">
        <p14:creationId xmlns:p14="http://schemas.microsoft.com/office/powerpoint/2010/main" val="19938718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7D8A20A-65D6-A445-0EB0-307A48AE9416}"/>
              </a:ext>
            </a:extLst>
          </p:cNvPr>
          <p:cNvSpPr/>
          <p:nvPr/>
        </p:nvSpPr>
        <p:spPr>
          <a:xfrm>
            <a:off x="-36095" y="-8021"/>
            <a:ext cx="14714621" cy="8241631"/>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2">
            <a:extLst>
              <a:ext uri="{FF2B5EF4-FFF2-40B4-BE49-F238E27FC236}">
                <a16:creationId xmlns:a16="http://schemas.microsoft.com/office/drawing/2014/main" id="{D2D7416A-03A9-E2EC-30ED-5C7B40764095}"/>
              </a:ext>
            </a:extLst>
          </p:cNvPr>
          <p:cNvSpPr/>
          <p:nvPr/>
        </p:nvSpPr>
        <p:spPr>
          <a:xfrm>
            <a:off x="233488" y="2800085"/>
            <a:ext cx="4570820" cy="2109490"/>
          </a:xfrm>
          <a:prstGeom prst="roundRect">
            <a:avLst>
              <a:gd name="adj" fmla="val 4853"/>
            </a:avLst>
          </a:prstGeom>
          <a:solidFill>
            <a:srgbClr val="18256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097280">
              <a:defRPr/>
            </a:pPr>
            <a:r>
              <a:rPr lang="en-US" sz="8600" b="1" dirty="0">
                <a:solidFill>
                  <a:schemeClr val="bg1"/>
                </a:solidFill>
                <a:effectLst>
                  <a:outerShdw blurRad="38100" dist="38100" dir="2700000" algn="tl">
                    <a:srgbClr val="000000">
                      <a:alpha val="43137"/>
                    </a:srgbClr>
                  </a:outerShdw>
                </a:effectLst>
                <a:latin typeface="Roboto Medium"/>
                <a:ea typeface="Roboto Bold"/>
                <a:cs typeface="Roboto Bold"/>
              </a:rPr>
              <a:t>44</a:t>
            </a:r>
          </a:p>
          <a:p>
            <a:pPr algn="ctr" defTabSz="1097280">
              <a:defRPr/>
            </a:pPr>
            <a:r>
              <a:rPr lang="en-US" sz="3800" b="1" dirty="0">
                <a:solidFill>
                  <a:schemeClr val="bg1"/>
                </a:solidFill>
                <a:effectLst>
                  <a:outerShdw blurRad="38100" dist="38100" dir="2700000" algn="tl">
                    <a:srgbClr val="000000">
                      <a:alpha val="43137"/>
                    </a:srgbClr>
                  </a:outerShdw>
                </a:effectLst>
                <a:latin typeface="Roboto Medium"/>
                <a:ea typeface="Roboto Bold"/>
                <a:cs typeface="Roboto Bold"/>
              </a:rPr>
              <a:t>Days</a:t>
            </a:r>
            <a:endParaRPr lang="en-US" sz="3800" dirty="0">
              <a:solidFill>
                <a:schemeClr val="bg1"/>
              </a:solidFill>
              <a:effectLst>
                <a:outerShdw blurRad="38100" dist="38100" dir="2700000" algn="tl">
                  <a:srgbClr val="000000">
                    <a:alpha val="43137"/>
                  </a:srgbClr>
                </a:outerShdw>
              </a:effectLst>
              <a:latin typeface="Roboto Medium"/>
              <a:ea typeface="Roboto Bold"/>
              <a:cs typeface="Roboto Bold"/>
            </a:endParaRPr>
          </a:p>
        </p:txBody>
      </p:sp>
      <p:sp>
        <p:nvSpPr>
          <p:cNvPr id="7" name="Rounded Rectangle 49">
            <a:extLst>
              <a:ext uri="{FF2B5EF4-FFF2-40B4-BE49-F238E27FC236}">
                <a16:creationId xmlns:a16="http://schemas.microsoft.com/office/drawing/2014/main" id="{8F83550F-5239-6DEE-0180-06641EB04738}"/>
              </a:ext>
            </a:extLst>
          </p:cNvPr>
          <p:cNvSpPr/>
          <p:nvPr/>
        </p:nvSpPr>
        <p:spPr>
          <a:xfrm>
            <a:off x="5090264" y="2800085"/>
            <a:ext cx="4570820" cy="2109490"/>
          </a:xfrm>
          <a:prstGeom prst="roundRect">
            <a:avLst>
              <a:gd name="adj" fmla="val 4853"/>
            </a:avLst>
          </a:prstGeom>
          <a:solidFill>
            <a:srgbClr val="18256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097280">
              <a:defRPr/>
            </a:pPr>
            <a:r>
              <a:rPr lang="en-US" sz="8600" b="1" dirty="0">
                <a:solidFill>
                  <a:schemeClr val="bg1"/>
                </a:solidFill>
                <a:effectLst>
                  <a:outerShdw blurRad="38100" dist="38100" dir="2700000" algn="tl">
                    <a:srgbClr val="000000">
                      <a:alpha val="43137"/>
                    </a:srgbClr>
                  </a:outerShdw>
                </a:effectLst>
                <a:latin typeface="Roboto Medium"/>
                <a:ea typeface="Roboto Medium"/>
                <a:cs typeface="Roboto Medium"/>
              </a:rPr>
              <a:t>70%</a:t>
            </a:r>
            <a:endParaRPr lang="en-US" sz="8600" dirty="0">
              <a:solidFill>
                <a:schemeClr val="bg1"/>
              </a:solidFill>
              <a:effectLst>
                <a:outerShdw blurRad="38100" dist="38100" dir="2700000" algn="tl">
                  <a:srgbClr val="000000">
                    <a:alpha val="43137"/>
                  </a:srgbClr>
                </a:outerShdw>
              </a:effectLst>
              <a:latin typeface="Roboto Medium"/>
              <a:ea typeface="Roboto Medium"/>
              <a:cs typeface="Roboto Medium"/>
            </a:endParaRPr>
          </a:p>
        </p:txBody>
      </p:sp>
      <p:sp>
        <p:nvSpPr>
          <p:cNvPr id="9" name="Rounded Rectangle 50">
            <a:extLst>
              <a:ext uri="{FF2B5EF4-FFF2-40B4-BE49-F238E27FC236}">
                <a16:creationId xmlns:a16="http://schemas.microsoft.com/office/drawing/2014/main" id="{A8C4ECB8-46A9-19BB-C1FE-4A7540106F4F}"/>
              </a:ext>
            </a:extLst>
          </p:cNvPr>
          <p:cNvSpPr/>
          <p:nvPr/>
        </p:nvSpPr>
        <p:spPr>
          <a:xfrm>
            <a:off x="9947040" y="2800085"/>
            <a:ext cx="4570820" cy="2109490"/>
          </a:xfrm>
          <a:prstGeom prst="roundRect">
            <a:avLst>
              <a:gd name="adj" fmla="val 4853"/>
            </a:avLst>
          </a:prstGeom>
          <a:solidFill>
            <a:srgbClr val="18256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defTabSz="1097280">
              <a:defRPr/>
            </a:pPr>
            <a:r>
              <a:rPr lang="en-US" sz="8600" b="1" dirty="0">
                <a:solidFill>
                  <a:schemeClr val="bg1"/>
                </a:solidFill>
                <a:effectLst>
                  <a:outerShdw blurRad="38100" dist="38100" dir="2700000" algn="tl">
                    <a:srgbClr val="000000">
                      <a:alpha val="43137"/>
                    </a:srgbClr>
                  </a:outerShdw>
                </a:effectLst>
                <a:latin typeface="Century Gothic"/>
                <a:ea typeface="Roboto Medium"/>
                <a:cs typeface="Roboto Medium"/>
              </a:rPr>
              <a:t>80%</a:t>
            </a:r>
            <a:endParaRPr lang="en-US" sz="8600" dirty="0">
              <a:solidFill>
                <a:schemeClr val="bg1"/>
              </a:solidFill>
              <a:effectLst>
                <a:outerShdw blurRad="38100" dist="38100" dir="2700000" algn="tl">
                  <a:srgbClr val="000000">
                    <a:alpha val="43137"/>
                  </a:srgbClr>
                </a:outerShdw>
              </a:effectLst>
              <a:latin typeface="Century Gothic"/>
              <a:ea typeface="Roboto Medium"/>
              <a:cs typeface="Roboto Medium"/>
            </a:endParaRPr>
          </a:p>
        </p:txBody>
      </p:sp>
      <p:sp>
        <p:nvSpPr>
          <p:cNvPr id="11" name="Text Placeholder 1">
            <a:extLst>
              <a:ext uri="{FF2B5EF4-FFF2-40B4-BE49-F238E27FC236}">
                <a16:creationId xmlns:a16="http://schemas.microsoft.com/office/drawing/2014/main" id="{417644D7-6939-364B-6785-125EF3FC2063}"/>
              </a:ext>
            </a:extLst>
          </p:cNvPr>
          <p:cNvSpPr txBox="1">
            <a:spLocks/>
          </p:cNvSpPr>
          <p:nvPr/>
        </p:nvSpPr>
        <p:spPr>
          <a:xfrm>
            <a:off x="233488" y="4977428"/>
            <a:ext cx="4570820" cy="1395778"/>
          </a:xfrm>
          <a:prstGeom prst="rect">
            <a:avLst/>
          </a:prstGeom>
        </p:spPr>
        <p:txBody>
          <a:bodyPr lIns="91440" tIns="45720" rIns="91440" bIns="4572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a:solidFill>
                  <a:schemeClr val="bg1"/>
                </a:solidFill>
                <a:latin typeface="Roboto"/>
                <a:ea typeface="Roboto"/>
                <a:cs typeface="Roboto"/>
              </a:rPr>
              <a:t>is the average time companies have to influence a new hire’s long-term retention. </a:t>
            </a:r>
          </a:p>
        </p:txBody>
      </p:sp>
      <p:sp>
        <p:nvSpPr>
          <p:cNvPr id="13" name="Text Placeholder 1">
            <a:extLst>
              <a:ext uri="{FF2B5EF4-FFF2-40B4-BE49-F238E27FC236}">
                <a16:creationId xmlns:a16="http://schemas.microsoft.com/office/drawing/2014/main" id="{8163A1F1-E229-C4A3-37F0-7D0DAD90C050}"/>
              </a:ext>
            </a:extLst>
          </p:cNvPr>
          <p:cNvSpPr txBox="1">
            <a:spLocks/>
          </p:cNvSpPr>
          <p:nvPr/>
        </p:nvSpPr>
        <p:spPr>
          <a:xfrm>
            <a:off x="5090264" y="4960305"/>
            <a:ext cx="4570820" cy="1395778"/>
          </a:xfrm>
          <a:prstGeom prst="rect">
            <a:avLst/>
          </a:prstGeom>
        </p:spPr>
        <p:txBody>
          <a:bodyPr lIns="91440" tIns="45720" rIns="91440" bIns="45720"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a:solidFill>
                  <a:schemeClr val="bg1"/>
                </a:solidFill>
                <a:latin typeface="Roboto"/>
                <a:ea typeface="Roboto"/>
                <a:cs typeface="Roboto"/>
              </a:rPr>
              <a:t>of new hires decide whether a job is the right fit within the first month. </a:t>
            </a:r>
          </a:p>
        </p:txBody>
      </p:sp>
      <p:sp>
        <p:nvSpPr>
          <p:cNvPr id="15" name="Text Placeholder 7">
            <a:extLst>
              <a:ext uri="{FF2B5EF4-FFF2-40B4-BE49-F238E27FC236}">
                <a16:creationId xmlns:a16="http://schemas.microsoft.com/office/drawing/2014/main" id="{49AA23F1-6917-AEB0-23AA-B53ACB82D19F}"/>
              </a:ext>
            </a:extLst>
          </p:cNvPr>
          <p:cNvSpPr txBox="1">
            <a:spLocks/>
          </p:cNvSpPr>
          <p:nvPr/>
        </p:nvSpPr>
        <p:spPr>
          <a:xfrm>
            <a:off x="4108683" y="103302"/>
            <a:ext cx="10420350" cy="849463"/>
          </a:xfr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4400" dirty="0">
                <a:solidFill>
                  <a:schemeClr val="bg1"/>
                </a:solidFill>
                <a:latin typeface="Roboto Medium"/>
                <a:ea typeface="Roboto Medium"/>
                <a:cs typeface="Roboto Medium"/>
              </a:rPr>
              <a:t>The Onboarding Experience is Critical </a:t>
            </a:r>
            <a:endParaRPr lang="en-US"/>
          </a:p>
        </p:txBody>
      </p:sp>
      <p:sp>
        <p:nvSpPr>
          <p:cNvPr id="17" name="Text Placeholder 1">
            <a:extLst>
              <a:ext uri="{FF2B5EF4-FFF2-40B4-BE49-F238E27FC236}">
                <a16:creationId xmlns:a16="http://schemas.microsoft.com/office/drawing/2014/main" id="{9C3A1B89-C585-0C7A-12DA-9CD057FAA7B5}"/>
              </a:ext>
            </a:extLst>
          </p:cNvPr>
          <p:cNvSpPr txBox="1">
            <a:spLocks/>
          </p:cNvSpPr>
          <p:nvPr/>
        </p:nvSpPr>
        <p:spPr>
          <a:xfrm>
            <a:off x="9976581" y="4950840"/>
            <a:ext cx="4570820" cy="1763489"/>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a:solidFill>
                  <a:schemeClr val="bg1"/>
                </a:solidFill>
              </a:rPr>
              <a:t>of employees who have a positive onboarding experience continue to hold their organizations in high regard.</a:t>
            </a:r>
          </a:p>
        </p:txBody>
      </p:sp>
      <p:pic>
        <p:nvPicPr>
          <p:cNvPr id="18" name="Graphic 17" descr="Work from home desk with solid fill">
            <a:extLst>
              <a:ext uri="{FF2B5EF4-FFF2-40B4-BE49-F238E27FC236}">
                <a16:creationId xmlns:a16="http://schemas.microsoft.com/office/drawing/2014/main" id="{9FB0FB78-7C07-B1B0-1581-E9418981FE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1663" y="1122948"/>
            <a:ext cx="1684421" cy="1684421"/>
          </a:xfrm>
          <a:prstGeom prst="rect">
            <a:avLst/>
          </a:prstGeom>
        </p:spPr>
      </p:pic>
      <p:pic>
        <p:nvPicPr>
          <p:cNvPr id="20" name="Graphic 19" descr="Daily calendar with solid fill">
            <a:extLst>
              <a:ext uri="{FF2B5EF4-FFF2-40B4-BE49-F238E27FC236}">
                <a16:creationId xmlns:a16="http://schemas.microsoft.com/office/drawing/2014/main" id="{233A55E6-F1D4-74CA-D91C-DFBC2D926B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05073" y="1122948"/>
            <a:ext cx="1620252" cy="1684420"/>
          </a:xfrm>
          <a:prstGeom prst="rect">
            <a:avLst/>
          </a:prstGeom>
        </p:spPr>
      </p:pic>
      <p:pic>
        <p:nvPicPr>
          <p:cNvPr id="21" name="Graphic 20" descr="Hourglass Finished with solid fill">
            <a:extLst>
              <a:ext uri="{FF2B5EF4-FFF2-40B4-BE49-F238E27FC236}">
                <a16:creationId xmlns:a16="http://schemas.microsoft.com/office/drawing/2014/main" id="{5DD7B563-FE27-6651-1825-F0564E3669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04737" y="1395663"/>
            <a:ext cx="1411706" cy="1331494"/>
          </a:xfrm>
          <a:prstGeom prst="rect">
            <a:avLst/>
          </a:prstGeom>
        </p:spPr>
      </p:pic>
      <p:pic>
        <p:nvPicPr>
          <p:cNvPr id="2" name="Picture 1" descr="A close-up of a logo&#10;&#10;AI-generated content may be incorrect.">
            <a:extLst>
              <a:ext uri="{FF2B5EF4-FFF2-40B4-BE49-F238E27FC236}">
                <a16:creationId xmlns:a16="http://schemas.microsoft.com/office/drawing/2014/main" id="{85E11D64-452E-D03C-00B2-B61B14C81FC9}"/>
              </a:ext>
            </a:extLst>
          </p:cNvPr>
          <p:cNvPicPr>
            <a:picLocks noChangeAspect="1"/>
          </p:cNvPicPr>
          <p:nvPr/>
        </p:nvPicPr>
        <p:blipFill>
          <a:blip r:embed="rId10"/>
          <a:stretch>
            <a:fillRect/>
          </a:stretch>
        </p:blipFill>
        <p:spPr>
          <a:xfrm>
            <a:off x="151448" y="7319963"/>
            <a:ext cx="2143125" cy="561975"/>
          </a:xfrm>
          <a:prstGeom prst="rect">
            <a:avLst/>
          </a:prstGeom>
        </p:spPr>
      </p:pic>
    </p:spTree>
    <p:custDataLst>
      <p:tags r:id="rId1"/>
    </p:custDataLst>
    <p:extLst>
      <p:ext uri="{BB962C8B-B14F-4D97-AF65-F5344CB8AC3E}">
        <p14:creationId xmlns:p14="http://schemas.microsoft.com/office/powerpoint/2010/main" val="942837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man walking in office">
            <a:extLst>
              <a:ext uri="{FF2B5EF4-FFF2-40B4-BE49-F238E27FC236}">
                <a16:creationId xmlns:a16="http://schemas.microsoft.com/office/drawing/2014/main" id="{34256627-40D8-70E1-34C3-F0E6C8D34D87}"/>
              </a:ext>
            </a:extLst>
          </p:cNvPr>
          <p:cNvPicPr>
            <a:picLocks noChangeAspect="1"/>
          </p:cNvPicPr>
          <p:nvPr/>
        </p:nvPicPr>
        <p:blipFill>
          <a:blip r:embed="rId4"/>
          <a:srcRect l="20789" t="-23" r="26857" b="-29"/>
          <a:stretch/>
        </p:blipFill>
        <p:spPr>
          <a:xfrm>
            <a:off x="8245641" y="-1844"/>
            <a:ext cx="6382989" cy="8238836"/>
          </a:xfrm>
          <a:prstGeom prst="rect">
            <a:avLst/>
          </a:prstGeom>
        </p:spPr>
      </p:pic>
      <p:sp>
        <p:nvSpPr>
          <p:cNvPr id="3" name="Rectangle 2">
            <a:extLst>
              <a:ext uri="{FF2B5EF4-FFF2-40B4-BE49-F238E27FC236}">
                <a16:creationId xmlns:a16="http://schemas.microsoft.com/office/drawing/2014/main" id="{049BD90E-398E-561B-57F6-6880C408D14B}"/>
              </a:ext>
            </a:extLst>
          </p:cNvPr>
          <p:cNvSpPr/>
          <p:nvPr/>
        </p:nvSpPr>
        <p:spPr>
          <a:xfrm>
            <a:off x="8021" y="-8021"/>
            <a:ext cx="8249652" cy="8229600"/>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rtl="0">
              <a:lnSpc>
                <a:spcPts val="2700"/>
              </a:lnSpc>
            </a:pPr>
            <a:endParaRPr lang="en-US" sz="2850" dirty="0">
              <a:latin typeface="Century Gothic"/>
              <a:cs typeface="Segoe UI"/>
            </a:endParaRPr>
          </a:p>
        </p:txBody>
      </p:sp>
      <p:sp>
        <p:nvSpPr>
          <p:cNvPr id="5" name="Rectangle 4">
            <a:extLst>
              <a:ext uri="{FF2B5EF4-FFF2-40B4-BE49-F238E27FC236}">
                <a16:creationId xmlns:a16="http://schemas.microsoft.com/office/drawing/2014/main" id="{2544AAD4-B09A-DF46-CFA4-FEB3283D7FEA}"/>
              </a:ext>
            </a:extLst>
          </p:cNvPr>
          <p:cNvSpPr/>
          <p:nvPr/>
        </p:nvSpPr>
        <p:spPr>
          <a:xfrm>
            <a:off x="8240997" y="-2671"/>
            <a:ext cx="6382456" cy="8229155"/>
          </a:xfrm>
          <a:prstGeom prst="rect">
            <a:avLst/>
          </a:prstGeom>
          <a:solidFill>
            <a:srgbClr val="4848B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7">
            <a:extLst>
              <a:ext uri="{FF2B5EF4-FFF2-40B4-BE49-F238E27FC236}">
                <a16:creationId xmlns:a16="http://schemas.microsoft.com/office/drawing/2014/main" id="{160C4992-AF53-D4CA-D079-82AF184B632B}"/>
              </a:ext>
            </a:extLst>
          </p:cNvPr>
          <p:cNvSpPr txBox="1">
            <a:spLocks/>
          </p:cNvSpPr>
          <p:nvPr/>
        </p:nvSpPr>
        <p:spPr>
          <a:xfrm>
            <a:off x="451083" y="520397"/>
            <a:ext cx="10420350" cy="849463"/>
          </a:xfrm>
        </p:spPr>
        <p:txBody>
          <a:bodyPr lIns="91440" tIns="45720" rIns="91440" bIns="45720" anchor="t">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4400" dirty="0">
                <a:solidFill>
                  <a:schemeClr val="bg1"/>
                </a:solidFill>
                <a:latin typeface="Roboto Medium"/>
                <a:ea typeface="Roboto Medium"/>
                <a:cs typeface="Roboto Medium"/>
              </a:rPr>
              <a:t>The Onboarding Experience is Critical </a:t>
            </a:r>
            <a:endParaRPr lang="en-US"/>
          </a:p>
        </p:txBody>
      </p:sp>
      <p:sp>
        <p:nvSpPr>
          <p:cNvPr id="8" name="TextBox 7">
            <a:extLst>
              <a:ext uri="{FF2B5EF4-FFF2-40B4-BE49-F238E27FC236}">
                <a16:creationId xmlns:a16="http://schemas.microsoft.com/office/drawing/2014/main" id="{91EA20A1-A708-D297-A67F-4C60D73438BD}"/>
              </a:ext>
            </a:extLst>
          </p:cNvPr>
          <p:cNvSpPr txBox="1"/>
          <p:nvPr/>
        </p:nvSpPr>
        <p:spPr>
          <a:xfrm>
            <a:off x="1058778" y="1913020"/>
            <a:ext cx="4936957" cy="53860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ea typeface="Calibri"/>
                <a:cs typeface="Calibri"/>
              </a:rPr>
              <a:t>Turnover</a:t>
            </a:r>
          </a:p>
          <a:p>
            <a:r>
              <a:rPr lang="en-US" sz="3600" dirty="0">
                <a:solidFill>
                  <a:schemeClr val="bg1"/>
                </a:solidFill>
                <a:latin typeface="Roboto Medium"/>
                <a:ea typeface="Calibri"/>
                <a:cs typeface="Calibri"/>
              </a:rPr>
              <a:t>Turnover</a:t>
            </a:r>
          </a:p>
          <a:p>
            <a:endParaRPr lang="en-US" sz="3600" dirty="0">
              <a:solidFill>
                <a:schemeClr val="bg1"/>
              </a:solidFill>
              <a:latin typeface="Roboto Medium"/>
              <a:ea typeface="Calibri"/>
              <a:cs typeface="Calibri"/>
            </a:endParaRPr>
          </a:p>
          <a:p>
            <a:r>
              <a:rPr lang="en-US" sz="2800" dirty="0">
                <a:solidFill>
                  <a:schemeClr val="bg1"/>
                </a:solidFill>
                <a:latin typeface="Roboto"/>
                <a:ea typeface="Calibri"/>
                <a:cs typeface="Calibri"/>
              </a:rPr>
              <a:t>On average, companies lose 18-22% of new hires during the first 6 months.</a:t>
            </a:r>
          </a:p>
          <a:p>
            <a:endParaRPr lang="en-US" sz="2800" dirty="0">
              <a:solidFill>
                <a:schemeClr val="bg1"/>
              </a:solidFill>
              <a:latin typeface="Roboto"/>
              <a:ea typeface="Calibri"/>
              <a:cs typeface="Calibri"/>
            </a:endParaRPr>
          </a:p>
          <a:p>
            <a:r>
              <a:rPr lang="en-US" sz="2800" b="1" dirty="0">
                <a:solidFill>
                  <a:schemeClr val="bg1"/>
                </a:solidFill>
                <a:latin typeface="Roboto"/>
                <a:ea typeface="Calibri"/>
                <a:cs typeface="Calibri"/>
              </a:rPr>
              <a:t>University Health Stats:</a:t>
            </a:r>
          </a:p>
          <a:p>
            <a:r>
              <a:rPr lang="en-US" sz="2400" dirty="0">
                <a:solidFill>
                  <a:schemeClr val="bg1"/>
                </a:solidFill>
                <a:latin typeface="Roboto"/>
                <a:ea typeface="Calibri"/>
                <a:cs typeface="Calibri"/>
              </a:rPr>
              <a:t>2021 – 20.6%</a:t>
            </a:r>
          </a:p>
          <a:p>
            <a:r>
              <a:rPr lang="en-US" sz="2400" dirty="0">
                <a:solidFill>
                  <a:schemeClr val="bg1"/>
                </a:solidFill>
                <a:latin typeface="Roboto"/>
                <a:ea typeface="Calibri"/>
                <a:cs typeface="Calibri"/>
              </a:rPr>
              <a:t>2022 – 19.0%</a:t>
            </a:r>
          </a:p>
          <a:p>
            <a:r>
              <a:rPr lang="en-US" sz="2400" dirty="0">
                <a:solidFill>
                  <a:schemeClr val="bg1"/>
                </a:solidFill>
                <a:latin typeface="Roboto"/>
                <a:ea typeface="Calibri"/>
                <a:cs typeface="Calibri"/>
              </a:rPr>
              <a:t>2023 – 14.3%</a:t>
            </a:r>
          </a:p>
          <a:p>
            <a:r>
              <a:rPr lang="en-US" sz="2400" dirty="0">
                <a:solidFill>
                  <a:schemeClr val="bg1"/>
                </a:solidFill>
                <a:latin typeface="Roboto"/>
                <a:ea typeface="Calibri"/>
                <a:cs typeface="Calibri"/>
              </a:rPr>
              <a:t>2024 – 13.7%</a:t>
            </a:r>
          </a:p>
          <a:p>
            <a:endParaRPr lang="en-US" dirty="0">
              <a:ea typeface="Calibri"/>
              <a:cs typeface="Calibri"/>
            </a:endParaRPr>
          </a:p>
        </p:txBody>
      </p:sp>
      <p:pic>
        <p:nvPicPr>
          <p:cNvPr id="4" name="Picture 3" descr="A close-up of a logo&#10;&#10;AI-generated content may be incorrect.">
            <a:extLst>
              <a:ext uri="{FF2B5EF4-FFF2-40B4-BE49-F238E27FC236}">
                <a16:creationId xmlns:a16="http://schemas.microsoft.com/office/drawing/2014/main" id="{901C7997-87D0-66B9-2006-3EA381D8A4AE}"/>
              </a:ext>
            </a:extLst>
          </p:cNvPr>
          <p:cNvPicPr>
            <a:picLocks noChangeAspect="1"/>
          </p:cNvPicPr>
          <p:nvPr/>
        </p:nvPicPr>
        <p:blipFill>
          <a:blip r:embed="rId5"/>
          <a:stretch>
            <a:fillRect/>
          </a:stretch>
        </p:blipFill>
        <p:spPr>
          <a:xfrm>
            <a:off x="197168" y="7377113"/>
            <a:ext cx="2143125" cy="561975"/>
          </a:xfrm>
          <a:prstGeom prst="rect">
            <a:avLst/>
          </a:prstGeom>
        </p:spPr>
      </p:pic>
    </p:spTree>
    <p:custDataLst>
      <p:tags r:id="rId1"/>
    </p:custDataLst>
    <p:extLst>
      <p:ext uri="{BB962C8B-B14F-4D97-AF65-F5344CB8AC3E}">
        <p14:creationId xmlns:p14="http://schemas.microsoft.com/office/powerpoint/2010/main" val="543133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DBBFAAA-C804-8D03-8982-CBB555B9994B}"/>
              </a:ext>
            </a:extLst>
          </p:cNvPr>
          <p:cNvSpPr/>
          <p:nvPr/>
        </p:nvSpPr>
        <p:spPr>
          <a:xfrm>
            <a:off x="-12032" y="-12032"/>
            <a:ext cx="14678526" cy="83138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A61D345-5CE3-B8FC-2B58-77D0EADCEC75}"/>
              </a:ext>
            </a:extLst>
          </p:cNvPr>
          <p:cNvSpPr/>
          <p:nvPr/>
        </p:nvSpPr>
        <p:spPr>
          <a:xfrm>
            <a:off x="-84855" y="-2671"/>
            <a:ext cx="14708308" cy="8229155"/>
          </a:xfrm>
          <a:prstGeom prst="rect">
            <a:avLst/>
          </a:prstGeom>
          <a:solidFill>
            <a:srgbClr val="4848B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r="33250" b="31038"/>
          <a:stretch/>
        </p:blipFill>
        <p:spPr>
          <a:xfrm>
            <a:off x="7811604" y="-578716"/>
            <a:ext cx="6828853" cy="8908069"/>
          </a:xfrm>
          <a:prstGeom prst="rect">
            <a:avLst/>
          </a:prstGeom>
        </p:spPr>
      </p:pic>
      <p:sp>
        <p:nvSpPr>
          <p:cNvPr id="10" name="TextBox 9"/>
          <p:cNvSpPr txBox="1"/>
          <p:nvPr/>
        </p:nvSpPr>
        <p:spPr>
          <a:xfrm flipH="1">
            <a:off x="11237767" y="2317424"/>
            <a:ext cx="164592" cy="830997"/>
          </a:xfrm>
          <a:prstGeom prst="rect">
            <a:avLst/>
          </a:prstGeom>
          <a:solidFill>
            <a:srgbClr val="3CD4AE"/>
          </a:solidFill>
        </p:spPr>
        <p:txBody>
          <a:bodyPr wrap="square" rtlCol="0">
            <a:spAutoFit/>
          </a:bodyPr>
          <a:lstStyle/>
          <a:p>
            <a:pPr algn="ctr" defTabSz="1097280">
              <a:defRPr/>
            </a:pPr>
            <a:endPar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endParaRPr>
          </a:p>
        </p:txBody>
      </p:sp>
      <p:sp>
        <p:nvSpPr>
          <p:cNvPr id="11" name="TextBox 10"/>
          <p:cNvSpPr txBox="1"/>
          <p:nvPr/>
        </p:nvSpPr>
        <p:spPr>
          <a:xfrm flipH="1">
            <a:off x="9649399" y="2319852"/>
            <a:ext cx="164592" cy="830997"/>
          </a:xfrm>
          <a:prstGeom prst="rect">
            <a:avLst/>
          </a:prstGeom>
          <a:solidFill>
            <a:srgbClr val="3CD4AE"/>
          </a:solidFill>
        </p:spPr>
        <p:txBody>
          <a:bodyPr wrap="square" rtlCol="0">
            <a:spAutoFit/>
          </a:bodyPr>
          <a:lstStyle/>
          <a:p>
            <a:pPr algn="ctr" defTabSz="1097280">
              <a:defRPr/>
            </a:pPr>
            <a:endPar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endParaRPr>
          </a:p>
        </p:txBody>
      </p:sp>
      <p:sp>
        <p:nvSpPr>
          <p:cNvPr id="12" name="TextBox 11"/>
          <p:cNvSpPr txBox="1"/>
          <p:nvPr/>
        </p:nvSpPr>
        <p:spPr>
          <a:xfrm flipH="1">
            <a:off x="10600133" y="2319852"/>
            <a:ext cx="164592" cy="830997"/>
          </a:xfrm>
          <a:prstGeom prst="rect">
            <a:avLst/>
          </a:prstGeom>
          <a:solidFill>
            <a:srgbClr val="3CD4AE"/>
          </a:solidFill>
        </p:spPr>
        <p:txBody>
          <a:bodyPr wrap="square" rtlCol="0">
            <a:spAutoFit/>
          </a:bodyPr>
          <a:lstStyle/>
          <a:p>
            <a:pPr algn="ctr" defTabSz="1097280">
              <a:defRPr/>
            </a:pPr>
            <a:endPar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endParaRPr>
          </a:p>
        </p:txBody>
      </p:sp>
      <p:sp>
        <p:nvSpPr>
          <p:cNvPr id="14" name="TextBox 13"/>
          <p:cNvSpPr txBox="1"/>
          <p:nvPr/>
        </p:nvSpPr>
        <p:spPr>
          <a:xfrm flipH="1">
            <a:off x="9348313" y="2317424"/>
            <a:ext cx="164592" cy="830997"/>
          </a:xfrm>
          <a:prstGeom prst="rect">
            <a:avLst/>
          </a:prstGeom>
          <a:solidFill>
            <a:srgbClr val="3CD4AE"/>
          </a:solidFill>
        </p:spPr>
        <p:txBody>
          <a:bodyPr wrap="square" rtlCol="0">
            <a:spAutoFit/>
          </a:bodyPr>
          <a:lstStyle/>
          <a:p>
            <a:pPr algn="ctr" defTabSz="1097280">
              <a:defRPr/>
            </a:pPr>
            <a:endPar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endParaRPr>
          </a:p>
        </p:txBody>
      </p:sp>
      <p:sp>
        <p:nvSpPr>
          <p:cNvPr id="15" name="TextBox 14"/>
          <p:cNvSpPr txBox="1"/>
          <p:nvPr/>
        </p:nvSpPr>
        <p:spPr>
          <a:xfrm flipH="1">
            <a:off x="9058733" y="2317424"/>
            <a:ext cx="164592" cy="830997"/>
          </a:xfrm>
          <a:prstGeom prst="rect">
            <a:avLst/>
          </a:prstGeom>
          <a:solidFill>
            <a:srgbClr val="3CD4AE"/>
          </a:solidFill>
        </p:spPr>
        <p:txBody>
          <a:bodyPr wrap="square" rtlCol="0">
            <a:spAutoFit/>
          </a:bodyPr>
          <a:lstStyle/>
          <a:p>
            <a:pPr algn="ctr" defTabSz="1097280">
              <a:defRPr/>
            </a:pPr>
            <a:endParaRPr lang="en-US" sz="4800" b="1" dirty="0">
              <a:solidFill>
                <a:prstClr val="white"/>
              </a:solidFill>
              <a:effectLst>
                <a:outerShdw blurRad="38100" dist="38100" dir="2700000" algn="tl">
                  <a:srgbClr val="000000">
                    <a:alpha val="43137"/>
                  </a:srgbClr>
                </a:outerShdw>
              </a:effectLst>
              <a:latin typeface="Century Gothic" panose="020B0502020202020204" pitchFamily="34" charset="0"/>
            </a:endParaRPr>
          </a:p>
        </p:txBody>
      </p:sp>
      <p:sp>
        <p:nvSpPr>
          <p:cNvPr id="26" name="Title 1"/>
          <p:cNvSpPr txBox="1">
            <a:spLocks/>
          </p:cNvSpPr>
          <p:nvPr/>
        </p:nvSpPr>
        <p:spPr>
          <a:xfrm>
            <a:off x="3050164" y="3078177"/>
            <a:ext cx="10972800" cy="2865120"/>
          </a:xfrm>
          <a:prstGeom prst="rect">
            <a:avLst/>
          </a:prstGeom>
        </p:spPr>
        <p:txBody>
          <a:bodyPr lIns="91440" tIns="45720" rIns="91440" bIns="45720" anchor="t"/>
          <a:lstStyle>
            <a:lvl1pPr algn="l" defTabSz="914400" rtl="0" eaLnBrk="1" latinLnBrk="0" hangingPunct="1">
              <a:lnSpc>
                <a:spcPct val="90000"/>
              </a:lnSpc>
              <a:spcBef>
                <a:spcPct val="0"/>
              </a:spcBef>
              <a:buNone/>
              <a:defRPr sz="4400" b="0" kern="1200">
                <a:solidFill>
                  <a:srgbClr val="FFFFFF"/>
                </a:solidFill>
                <a:effectLst>
                  <a:outerShdw blurRad="38100" dist="38100" dir="2700000" algn="tl">
                    <a:srgbClr val="000000">
                      <a:alpha val="43137"/>
                    </a:srgbClr>
                  </a:outerShdw>
                </a:effectLst>
                <a:latin typeface="Century Gothic" panose="020B0502020202020204" pitchFamily="34" charset="0"/>
                <a:ea typeface="+mj-ea"/>
                <a:cs typeface="+mj-cs"/>
              </a:defRPr>
            </a:lvl1pPr>
          </a:lstStyle>
          <a:p>
            <a:r>
              <a:rPr lang="en-US" sz="7200" b="1" dirty="0">
                <a:latin typeface="Roboto Medium"/>
                <a:ea typeface="Roboto Medium"/>
                <a:cs typeface="Roboto Medium"/>
              </a:rPr>
              <a:t>INITIATE GREATNESS</a:t>
            </a:r>
          </a:p>
        </p:txBody>
      </p:sp>
      <p:sp>
        <p:nvSpPr>
          <p:cNvPr id="27" name="Subtitle 2"/>
          <p:cNvSpPr txBox="1">
            <a:spLocks/>
          </p:cNvSpPr>
          <p:nvPr/>
        </p:nvSpPr>
        <p:spPr>
          <a:xfrm>
            <a:off x="1784474" y="4043174"/>
            <a:ext cx="10972800" cy="1986914"/>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rgbClr val="FFFFFF"/>
                </a:solidFill>
                <a:effectLst>
                  <a:outerShdw blurRad="38100" dist="38100" dir="2700000" algn="tl">
                    <a:srgbClr val="000000">
                      <a:alpha val="43137"/>
                    </a:srgbClr>
                  </a:outerShdw>
                </a:effectLst>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rgbClr val="FFFFFF"/>
                </a:solidFill>
                <a:effectLst>
                  <a:outerShdw blurRad="38100" dist="38100" dir="2700000" algn="tl">
                    <a:srgbClr val="000000">
                      <a:alpha val="43137"/>
                    </a:srgbClr>
                  </a:outerShdw>
                </a:effectLst>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rgbClr val="FFFFFF"/>
                </a:solidFill>
                <a:effectLst>
                  <a:outerShdw blurRad="38100" dist="38100" dir="2700000" algn="tl">
                    <a:srgbClr val="000000">
                      <a:alpha val="43137"/>
                    </a:srgbClr>
                  </a:outerShdw>
                </a:effectLst>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rgbClr val="FFFFFF"/>
                </a:solidFill>
                <a:effectLst>
                  <a:outerShdw blurRad="38100" dist="38100" dir="2700000" algn="tl">
                    <a:srgbClr val="000000">
                      <a:alpha val="43137"/>
                    </a:srgbClr>
                  </a:outerShdw>
                </a:effectLst>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rgbClr val="FFFFFF"/>
                </a:solidFill>
                <a:effectLst>
                  <a:outerShdw blurRad="38100" dist="38100" dir="2700000" algn="tl">
                    <a:srgbClr val="000000">
                      <a:alpha val="43137"/>
                    </a:srgbClr>
                  </a:outerShdw>
                </a:effectLst>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800" b="1" dirty="0">
                <a:latin typeface="Roboto Medium"/>
                <a:ea typeface="Roboto Medium"/>
                <a:cs typeface="Roboto Medium"/>
              </a:rPr>
              <a:t>Welcome to University Health</a:t>
            </a:r>
          </a:p>
          <a:p>
            <a:endParaRPr lang="en-US" sz="3360" b="1" dirty="0"/>
          </a:p>
        </p:txBody>
      </p:sp>
      <p:cxnSp>
        <p:nvCxnSpPr>
          <p:cNvPr id="28" name="Straight Connector 27"/>
          <p:cNvCxnSpPr/>
          <p:nvPr/>
        </p:nvCxnSpPr>
        <p:spPr>
          <a:xfrm flipH="1">
            <a:off x="11830952" y="3040445"/>
            <a:ext cx="6916289" cy="0"/>
          </a:xfrm>
          <a:prstGeom prst="line">
            <a:avLst/>
          </a:prstGeom>
          <a:ln w="28575">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2856071" y="3040445"/>
            <a:ext cx="5799056" cy="0"/>
          </a:xfrm>
          <a:prstGeom prst="line">
            <a:avLst/>
          </a:prstGeom>
          <a:ln w="28575">
            <a:solidFill>
              <a:srgbClr val="FFFFFF"/>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0" y="4725909"/>
            <a:ext cx="14630400" cy="2270610"/>
          </a:xfrm>
          <a:prstGeom prst="roundRect">
            <a:avLst>
              <a:gd name="adj" fmla="val 0"/>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1097280" indent="-415290">
              <a:buFont typeface="Arial" panose="020B0604020202020204" pitchFamily="34" charset="0"/>
              <a:buChar char="•"/>
            </a:pPr>
            <a:r>
              <a:rPr lang="en-US" sz="2850" dirty="0">
                <a:solidFill>
                  <a:schemeClr val="bg1"/>
                </a:solidFill>
                <a:latin typeface="Roboto"/>
                <a:ea typeface="Roboto"/>
                <a:cs typeface="Roboto"/>
              </a:rPr>
              <a:t>There is an opportunity to create </a:t>
            </a:r>
            <a:r>
              <a:rPr lang="en-US" sz="2850" b="1" dirty="0">
                <a:solidFill>
                  <a:srgbClr val="ED7D31"/>
                </a:solidFill>
                <a:latin typeface="Roboto"/>
                <a:ea typeface="Roboto"/>
                <a:cs typeface="Roboto"/>
              </a:rPr>
              <a:t>mission-infused moments </a:t>
            </a:r>
            <a:r>
              <a:rPr lang="en-US" sz="2850" dirty="0">
                <a:solidFill>
                  <a:schemeClr val="bg1"/>
                </a:solidFill>
                <a:latin typeface="Roboto"/>
                <a:ea typeface="Roboto"/>
                <a:cs typeface="Roboto"/>
              </a:rPr>
              <a:t>that engage employees and foster belonging.</a:t>
            </a:r>
          </a:p>
          <a:p>
            <a:pPr marL="1097280" indent="-415290">
              <a:buFont typeface="Arial" panose="020B0604020202020204" pitchFamily="34" charset="0"/>
              <a:buChar char="•"/>
            </a:pPr>
            <a:r>
              <a:rPr lang="en-US" sz="2850" dirty="0">
                <a:solidFill>
                  <a:schemeClr val="bg1"/>
                </a:solidFill>
                <a:latin typeface="Roboto"/>
                <a:ea typeface="Roboto"/>
                <a:cs typeface="Roboto"/>
              </a:rPr>
              <a:t>Motivate new employees to perform well and </a:t>
            </a:r>
            <a:r>
              <a:rPr lang="en-US" sz="2850" b="1" dirty="0">
                <a:solidFill>
                  <a:srgbClr val="ED7D31"/>
                </a:solidFill>
                <a:latin typeface="Roboto"/>
                <a:ea typeface="Roboto"/>
                <a:cs typeface="Roboto"/>
              </a:rPr>
              <a:t>integrate into the culture </a:t>
            </a:r>
            <a:r>
              <a:rPr lang="en-US" sz="2850" dirty="0">
                <a:solidFill>
                  <a:schemeClr val="bg1"/>
                </a:solidFill>
                <a:latin typeface="Roboto"/>
                <a:ea typeface="Roboto"/>
                <a:cs typeface="Roboto"/>
              </a:rPr>
              <a:t>of University Health.</a:t>
            </a:r>
          </a:p>
        </p:txBody>
      </p:sp>
      <p:pic>
        <p:nvPicPr>
          <p:cNvPr id="3" name="Picture 2" descr="A close-up of a logo&#10;&#10;AI-generated content may be incorrect.">
            <a:extLst>
              <a:ext uri="{FF2B5EF4-FFF2-40B4-BE49-F238E27FC236}">
                <a16:creationId xmlns:a16="http://schemas.microsoft.com/office/drawing/2014/main" id="{DA983A34-C8DA-90BE-4069-DC03FDF1382B}"/>
              </a:ext>
            </a:extLst>
          </p:cNvPr>
          <p:cNvPicPr>
            <a:picLocks noChangeAspect="1"/>
          </p:cNvPicPr>
          <p:nvPr/>
        </p:nvPicPr>
        <p:blipFill>
          <a:blip r:embed="rId5"/>
          <a:stretch>
            <a:fillRect/>
          </a:stretch>
        </p:blipFill>
        <p:spPr>
          <a:xfrm>
            <a:off x="174308" y="7377113"/>
            <a:ext cx="2143125" cy="561975"/>
          </a:xfrm>
          <a:prstGeom prst="rect">
            <a:avLst/>
          </a:prstGeom>
        </p:spPr>
      </p:pic>
    </p:spTree>
    <p:custDataLst>
      <p:tags r:id="rId1"/>
    </p:custDataLst>
    <p:extLst>
      <p:ext uri="{BB962C8B-B14F-4D97-AF65-F5344CB8AC3E}">
        <p14:creationId xmlns:p14="http://schemas.microsoft.com/office/powerpoint/2010/main" val="2897767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2" presetClass="entr" presetSubtype="2"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750" fill="hold"/>
                                        <p:tgtEl>
                                          <p:spTgt spid="9"/>
                                        </p:tgtEl>
                                        <p:attrNameLst>
                                          <p:attrName>ppt_x</p:attrName>
                                        </p:attrNameLst>
                                      </p:cBhvr>
                                      <p:tavLst>
                                        <p:tav tm="0">
                                          <p:val>
                                            <p:strVal val="1+#ppt_w/2"/>
                                          </p:val>
                                        </p:tav>
                                        <p:tav tm="100000">
                                          <p:val>
                                            <p:strVal val="#ppt_x"/>
                                          </p:val>
                                        </p:tav>
                                      </p:tavLst>
                                    </p:anim>
                                    <p:anim calcmode="lin" valueType="num">
                                      <p:cBhvr additive="base">
                                        <p:cTn id="23" dur="750" fill="hold"/>
                                        <p:tgtEl>
                                          <p:spTgt spid="9"/>
                                        </p:tgtEl>
                                        <p:attrNameLst>
                                          <p:attrName>ppt_y</p:attrName>
                                        </p:attrNameLst>
                                      </p:cBhvr>
                                      <p:tavLst>
                                        <p:tav tm="0">
                                          <p:val>
                                            <p:strVal val="#ppt_y"/>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fade">
                                      <p:cBhvr>
                                        <p:cTn id="26" dur="500"/>
                                        <p:tgtEl>
                                          <p:spTgt spid="2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xEl>
                                              <p:pRg st="0" end="0"/>
                                            </p:txEl>
                                          </p:spTgt>
                                        </p:tgtEl>
                                        <p:attrNameLst>
                                          <p:attrName>style.visibility</p:attrName>
                                        </p:attrNameLst>
                                      </p:cBhvr>
                                      <p:to>
                                        <p:strVal val="visible"/>
                                      </p:to>
                                    </p:set>
                                    <p:animEffect transition="in" filter="fade">
                                      <p:cBhvr>
                                        <p:cTn id="29" dur="500"/>
                                        <p:tgtEl>
                                          <p:spTgt spid="27">
                                            <p:txEl>
                                              <p:pRg st="0" end="0"/>
                                            </p:txEl>
                                          </p:spTgt>
                                        </p:tgtEl>
                                      </p:cBhvr>
                                    </p:animEffect>
                                  </p:childTnLst>
                                </p:cTn>
                              </p:par>
                              <p:par>
                                <p:cTn id="30" presetID="2" presetClass="entr" presetSubtype="2" fill="hold"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additive="base">
                                        <p:cTn id="32" dur="500" fill="hold"/>
                                        <p:tgtEl>
                                          <p:spTgt spid="28"/>
                                        </p:tgtEl>
                                        <p:attrNameLst>
                                          <p:attrName>ppt_x</p:attrName>
                                        </p:attrNameLst>
                                      </p:cBhvr>
                                      <p:tavLst>
                                        <p:tav tm="0">
                                          <p:val>
                                            <p:strVal val="1+#ppt_w/2"/>
                                          </p:val>
                                        </p:tav>
                                        <p:tav tm="100000">
                                          <p:val>
                                            <p:strVal val="#ppt_x"/>
                                          </p:val>
                                        </p:tav>
                                      </p:tavLst>
                                    </p:anim>
                                    <p:anim calcmode="lin" valueType="num">
                                      <p:cBhvr additive="base">
                                        <p:cTn id="33" dur="500" fill="hold"/>
                                        <p:tgtEl>
                                          <p:spTgt spid="2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29"/>
                                        </p:tgtEl>
                                        <p:attrNameLst>
                                          <p:attrName>style.visibility</p:attrName>
                                        </p:attrNameLst>
                                      </p:cBhvr>
                                      <p:to>
                                        <p:strVal val="visible"/>
                                      </p:to>
                                    </p:set>
                                    <p:anim calcmode="lin" valueType="num">
                                      <p:cBhvr additive="base">
                                        <p:cTn id="36" dur="500" fill="hold"/>
                                        <p:tgtEl>
                                          <p:spTgt spid="29"/>
                                        </p:tgtEl>
                                        <p:attrNameLst>
                                          <p:attrName>ppt_x</p:attrName>
                                        </p:attrNameLst>
                                      </p:cBhvr>
                                      <p:tavLst>
                                        <p:tav tm="0">
                                          <p:val>
                                            <p:strVal val="0-#ppt_w/2"/>
                                          </p:val>
                                        </p:tav>
                                        <p:tav tm="100000">
                                          <p:val>
                                            <p:strVal val="#ppt_x"/>
                                          </p:val>
                                        </p:tav>
                                      </p:tavLst>
                                    </p:anim>
                                    <p:anim calcmode="lin" valueType="num">
                                      <p:cBhvr additive="base">
                                        <p:cTn id="37"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animEffect transition="in" filter="fade">
                                      <p:cBhvr>
                                        <p:cTn id="42" dur="1000"/>
                                        <p:tgtEl>
                                          <p:spTgt spid="30">
                                            <p:txEl>
                                              <p:pRg st="0" end="0"/>
                                            </p:txEl>
                                          </p:spTgt>
                                        </p:tgtEl>
                                      </p:cBhvr>
                                    </p:animEffect>
                                    <p:anim calcmode="lin" valueType="num">
                                      <p:cBhvr>
                                        <p:cTn id="43"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0">
                                            <p:txEl>
                                              <p:pRg st="1" end="1"/>
                                            </p:txEl>
                                          </p:spTgt>
                                        </p:tgtEl>
                                        <p:attrNameLst>
                                          <p:attrName>style.visibility</p:attrName>
                                        </p:attrNameLst>
                                      </p:cBhvr>
                                      <p:to>
                                        <p:strVal val="visible"/>
                                      </p:to>
                                    </p:set>
                                    <p:animEffect transition="in" filter="fade">
                                      <p:cBhvr>
                                        <p:cTn id="49" dur="1000"/>
                                        <p:tgtEl>
                                          <p:spTgt spid="30">
                                            <p:txEl>
                                              <p:pRg st="1" end="1"/>
                                            </p:txEl>
                                          </p:spTgt>
                                        </p:tgtEl>
                                      </p:cBhvr>
                                    </p:animEffect>
                                    <p:anim calcmode="lin" valueType="num">
                                      <p:cBhvr>
                                        <p:cTn id="50" dur="1000" fill="hold"/>
                                        <p:tgtEl>
                                          <p:spTgt spid="30">
                                            <p:txEl>
                                              <p:pRg st="1" end="1"/>
                                            </p:txEl>
                                          </p:spTgt>
                                        </p:tgtEl>
                                        <p:attrNameLst>
                                          <p:attrName>ppt_x</p:attrName>
                                        </p:attrNameLst>
                                      </p:cBhvr>
                                      <p:tavLst>
                                        <p:tav tm="0">
                                          <p:val>
                                            <p:strVal val="#ppt_x"/>
                                          </p:val>
                                        </p:tav>
                                        <p:tav tm="100000">
                                          <p:val>
                                            <p:strVal val="#ppt_x"/>
                                          </p:val>
                                        </p:tav>
                                      </p:tavLst>
                                    </p:anim>
                                    <p:anim calcmode="lin" valueType="num">
                                      <p:cBhvr>
                                        <p:cTn id="51" dur="1000" fill="hold"/>
                                        <p:tgtEl>
                                          <p:spTgt spid="3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5" grpId="0" animBg="1"/>
      <p:bldP spid="26" grpId="0"/>
      <p:bldP spid="2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althcare colleagues meeting">
            <a:extLst>
              <a:ext uri="{FF2B5EF4-FFF2-40B4-BE49-F238E27FC236}">
                <a16:creationId xmlns:a16="http://schemas.microsoft.com/office/drawing/2014/main" id="{E030DE66-EE78-DE7C-9A5C-46267763AEA3}"/>
              </a:ext>
            </a:extLst>
          </p:cNvPr>
          <p:cNvPicPr>
            <a:picLocks noChangeAspect="1"/>
          </p:cNvPicPr>
          <p:nvPr/>
        </p:nvPicPr>
        <p:blipFill>
          <a:blip r:embed="rId3"/>
          <a:srcRect l="48" t="4865" r="30" b="56892"/>
          <a:stretch/>
        </p:blipFill>
        <p:spPr>
          <a:xfrm>
            <a:off x="-5266" y="5000512"/>
            <a:ext cx="14646510" cy="3235623"/>
          </a:xfrm>
          <a:prstGeom prst="rect">
            <a:avLst/>
          </a:prstGeom>
        </p:spPr>
      </p:pic>
      <p:sp>
        <p:nvSpPr>
          <p:cNvPr id="5" name="Rectangle 4">
            <a:extLst>
              <a:ext uri="{FF2B5EF4-FFF2-40B4-BE49-F238E27FC236}">
                <a16:creationId xmlns:a16="http://schemas.microsoft.com/office/drawing/2014/main" id="{9AEF4B94-3806-FDD5-D178-7707981CD4C9}"/>
              </a:ext>
            </a:extLst>
          </p:cNvPr>
          <p:cNvSpPr/>
          <p:nvPr/>
        </p:nvSpPr>
        <p:spPr>
          <a:xfrm>
            <a:off x="-33" y="5015099"/>
            <a:ext cx="14646346" cy="3211385"/>
          </a:xfrm>
          <a:prstGeom prst="rect">
            <a:avLst/>
          </a:prstGeom>
          <a:solidFill>
            <a:srgbClr val="4848B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48C7A0B6-E1CE-3F2D-E8AF-63BB389780F9}"/>
              </a:ext>
            </a:extLst>
          </p:cNvPr>
          <p:cNvSpPr/>
          <p:nvPr/>
        </p:nvSpPr>
        <p:spPr>
          <a:xfrm>
            <a:off x="-17148" y="0"/>
            <a:ext cx="14687559" cy="5007317"/>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01986FE-93F6-9640-CAEE-F93A914BC9C4}"/>
              </a:ext>
            </a:extLst>
          </p:cNvPr>
          <p:cNvSpPr txBox="1"/>
          <p:nvPr/>
        </p:nvSpPr>
        <p:spPr>
          <a:xfrm>
            <a:off x="583043" y="445856"/>
            <a:ext cx="1133180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Roboto Medium"/>
                <a:ea typeface="Calibri"/>
                <a:cs typeface="Calibri"/>
              </a:rPr>
              <a:t>Principle: Enhance Onboarding Process</a:t>
            </a:r>
          </a:p>
        </p:txBody>
      </p:sp>
      <p:sp>
        <p:nvSpPr>
          <p:cNvPr id="8" name="TextBox 7">
            <a:extLst>
              <a:ext uri="{FF2B5EF4-FFF2-40B4-BE49-F238E27FC236}">
                <a16:creationId xmlns:a16="http://schemas.microsoft.com/office/drawing/2014/main" id="{5F18B013-E762-43A5-4DC2-79C40FA3E63B}"/>
              </a:ext>
            </a:extLst>
          </p:cNvPr>
          <p:cNvSpPr txBox="1"/>
          <p:nvPr/>
        </p:nvSpPr>
        <p:spPr>
          <a:xfrm>
            <a:off x="2714869" y="2497866"/>
            <a:ext cx="798580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Which practices do you use to enhance the Onboarding Experience? </a:t>
            </a:r>
          </a:p>
        </p:txBody>
      </p:sp>
      <p:pic>
        <p:nvPicPr>
          <p:cNvPr id="9" name="Graphic 8" descr="Question Mark with solid fill">
            <a:extLst>
              <a:ext uri="{FF2B5EF4-FFF2-40B4-BE49-F238E27FC236}">
                <a16:creationId xmlns:a16="http://schemas.microsoft.com/office/drawing/2014/main" id="{43713508-54C8-8F59-584D-56B70C1114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1540" y="1840230"/>
            <a:ext cx="2000250" cy="2080260"/>
          </a:xfrm>
          <a:prstGeom prst="rect">
            <a:avLst/>
          </a:prstGeom>
        </p:spPr>
      </p:pic>
      <p:pic>
        <p:nvPicPr>
          <p:cNvPr id="11" name="Picture 10" descr="A close-up of a logo&#10;&#10;AI-generated content may be incorrect.">
            <a:extLst>
              <a:ext uri="{FF2B5EF4-FFF2-40B4-BE49-F238E27FC236}">
                <a16:creationId xmlns:a16="http://schemas.microsoft.com/office/drawing/2014/main" id="{2D4252F8-F5F2-805B-3BCC-FB99615982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567" y="7493199"/>
            <a:ext cx="2127786" cy="567409"/>
          </a:xfrm>
          <a:prstGeom prst="rect">
            <a:avLst/>
          </a:prstGeom>
        </p:spPr>
      </p:pic>
    </p:spTree>
    <p:custDataLst>
      <p:tags r:id="rId1"/>
    </p:custDataLst>
    <p:extLst>
      <p:ext uri="{BB962C8B-B14F-4D97-AF65-F5344CB8AC3E}">
        <p14:creationId xmlns:p14="http://schemas.microsoft.com/office/powerpoint/2010/main" val="3404359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4"/>
          <a:stretch>
            <a:fillRect/>
          </a:stretch>
        </p:blipFill>
        <p:spPr>
          <a:xfrm>
            <a:off x="9144000" y="0"/>
            <a:ext cx="5486400" cy="8229600"/>
          </a:xfrm>
          <a:prstGeom prst="rect">
            <a:avLst/>
          </a:prstGeom>
        </p:spPr>
      </p:pic>
      <p:sp>
        <p:nvSpPr>
          <p:cNvPr id="3" name="Text 0"/>
          <p:cNvSpPr/>
          <p:nvPr/>
        </p:nvSpPr>
        <p:spPr>
          <a:xfrm>
            <a:off x="793790" y="848797"/>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The Power of Recognition: Fueling Engagement and Retention</a:t>
            </a:r>
            <a:endParaRPr lang="en-US" sz="4450" dirty="0"/>
          </a:p>
        </p:txBody>
      </p:sp>
      <p:pic>
        <p:nvPicPr>
          <p:cNvPr id="4" name="Image 1" descr="preencoded.png"/>
          <p:cNvPicPr>
            <a:picLocks noChangeAspect="1"/>
          </p:cNvPicPr>
          <p:nvPr/>
        </p:nvPicPr>
        <p:blipFill>
          <a:blip r:embed="rId5"/>
          <a:stretch>
            <a:fillRect/>
          </a:stretch>
        </p:blipFill>
        <p:spPr>
          <a:xfrm>
            <a:off x="793790" y="3315295"/>
            <a:ext cx="1134070" cy="2032754"/>
          </a:xfrm>
          <a:prstGeom prst="rect">
            <a:avLst/>
          </a:prstGeom>
          <a:ln>
            <a:solidFill>
              <a:srgbClr val="000017"/>
            </a:solidFill>
          </a:ln>
        </p:spPr>
      </p:pic>
      <p:sp>
        <p:nvSpPr>
          <p:cNvPr id="5" name="Text 1"/>
          <p:cNvSpPr/>
          <p:nvPr/>
        </p:nvSpPr>
        <p:spPr>
          <a:xfrm>
            <a:off x="2268022" y="3542109"/>
            <a:ext cx="3349943" cy="354330"/>
          </a:xfrm>
          <a:prstGeom prst="rect">
            <a:avLst/>
          </a:prstGeom>
          <a:noFill/>
          <a:ln/>
        </p:spPr>
        <p:txBody>
          <a:bodyPr wrap="none" lIns="0" tIns="0" rIns="0" bIns="0" rtlCol="0" anchor="t"/>
          <a:lstStyle/>
          <a:p>
            <a:pPr marL="0" indent="0" algn="l">
              <a:lnSpc>
                <a:spcPts val="2750"/>
              </a:lnSpc>
              <a:buNone/>
            </a:pPr>
            <a:r>
              <a:rPr lang="en-US" sz="2200" dirty="0">
                <a:solidFill>
                  <a:srgbClr val="CFD0D8"/>
                </a:solidFill>
                <a:latin typeface="Roboto Medium" pitchFamily="34" charset="0"/>
                <a:ea typeface="Roboto Medium" pitchFamily="34" charset="-122"/>
                <a:cs typeface="Roboto Medium" pitchFamily="34" charset="-120"/>
              </a:rPr>
              <a:t>The Impact of Recognition</a:t>
            </a:r>
            <a:endParaRPr lang="en-US" sz="2200" dirty="0"/>
          </a:p>
        </p:txBody>
      </p:sp>
      <p:sp>
        <p:nvSpPr>
          <p:cNvPr id="6" name="Text 2"/>
          <p:cNvSpPr/>
          <p:nvPr/>
        </p:nvSpPr>
        <p:spPr>
          <a:xfrm>
            <a:off x="2268022" y="4032528"/>
            <a:ext cx="6082189" cy="1088708"/>
          </a:xfrm>
          <a:prstGeom prst="rect">
            <a:avLst/>
          </a:prstGeom>
          <a:noFill/>
          <a:ln/>
        </p:spPr>
        <p:txBody>
          <a:bodyPr wrap="square" lIns="0" tIns="0" rIns="0" bIns="0" rtlCol="0" anchor="t"/>
          <a:lstStyle/>
          <a:p>
            <a:pPr marL="0" indent="0" algn="l">
              <a:lnSpc>
                <a:spcPts val="2850"/>
              </a:lnSpc>
              <a:buNone/>
            </a:pPr>
            <a:r>
              <a:rPr lang="en-US" sz="1750" dirty="0">
                <a:solidFill>
                  <a:srgbClr val="CFD0D8"/>
                </a:solidFill>
                <a:latin typeface="Roboto" pitchFamily="34" charset="0"/>
                <a:ea typeface="Roboto" pitchFamily="34" charset="-122"/>
                <a:cs typeface="Roboto" pitchFamily="34" charset="-120"/>
              </a:rPr>
              <a:t>Studies show that employees who feel appreciated and valued are more likely to be engaged, productive, and loyal to their organization.</a:t>
            </a:r>
            <a:endParaRPr lang="en-US" sz="1750" dirty="0"/>
          </a:p>
        </p:txBody>
      </p:sp>
      <p:pic>
        <p:nvPicPr>
          <p:cNvPr id="7" name="Image 2" descr="preencoded.png"/>
          <p:cNvPicPr>
            <a:picLocks noChangeAspect="1"/>
          </p:cNvPicPr>
          <p:nvPr/>
        </p:nvPicPr>
        <p:blipFill>
          <a:blip r:embed="rId6"/>
          <a:stretch>
            <a:fillRect/>
          </a:stretch>
        </p:blipFill>
        <p:spPr>
          <a:xfrm>
            <a:off x="793790" y="5348049"/>
            <a:ext cx="1134070" cy="2032754"/>
          </a:xfrm>
          <a:prstGeom prst="rect">
            <a:avLst/>
          </a:prstGeom>
        </p:spPr>
      </p:pic>
      <p:sp>
        <p:nvSpPr>
          <p:cNvPr id="8" name="Text 3"/>
          <p:cNvSpPr/>
          <p:nvPr/>
        </p:nvSpPr>
        <p:spPr>
          <a:xfrm>
            <a:off x="2268022" y="5574863"/>
            <a:ext cx="4294703" cy="354330"/>
          </a:xfrm>
          <a:prstGeom prst="rect">
            <a:avLst/>
          </a:prstGeom>
          <a:noFill/>
          <a:ln/>
        </p:spPr>
        <p:txBody>
          <a:bodyPr wrap="none" lIns="0" tIns="0" rIns="0" bIns="0" rtlCol="0" anchor="t"/>
          <a:lstStyle/>
          <a:p>
            <a:pPr marL="0" indent="0" algn="l">
              <a:lnSpc>
                <a:spcPts val="2750"/>
              </a:lnSpc>
              <a:buNone/>
            </a:pPr>
            <a:r>
              <a:rPr lang="en-US" sz="2200" dirty="0">
                <a:solidFill>
                  <a:srgbClr val="CFD0D8"/>
                </a:solidFill>
                <a:latin typeface="Roboto Medium" pitchFamily="34" charset="0"/>
                <a:ea typeface="Roboto Medium" pitchFamily="34" charset="-122"/>
                <a:cs typeface="Roboto Medium" pitchFamily="34" charset="-120"/>
              </a:rPr>
              <a:t>Creating a Culture of Appreciation</a:t>
            </a:r>
            <a:endParaRPr lang="en-US" sz="2200" dirty="0"/>
          </a:p>
        </p:txBody>
      </p:sp>
      <p:sp>
        <p:nvSpPr>
          <p:cNvPr id="9" name="Text 4"/>
          <p:cNvSpPr/>
          <p:nvPr/>
        </p:nvSpPr>
        <p:spPr>
          <a:xfrm>
            <a:off x="2268022" y="6065282"/>
            <a:ext cx="6082189" cy="1088708"/>
          </a:xfrm>
          <a:prstGeom prst="rect">
            <a:avLst/>
          </a:prstGeom>
          <a:noFill/>
          <a:ln/>
        </p:spPr>
        <p:txBody>
          <a:bodyPr wrap="square" lIns="0" tIns="0" rIns="0" bIns="0" rtlCol="0" anchor="t"/>
          <a:lstStyle/>
          <a:p>
            <a:pPr marL="0" indent="0" algn="l">
              <a:lnSpc>
                <a:spcPts val="2850"/>
              </a:lnSpc>
              <a:buNone/>
            </a:pPr>
            <a:r>
              <a:rPr lang="en-US" sz="1750" dirty="0">
                <a:solidFill>
                  <a:srgbClr val="CFD0D8"/>
                </a:solidFill>
                <a:latin typeface="Roboto" pitchFamily="34" charset="0"/>
                <a:ea typeface="Roboto" pitchFamily="34" charset="-122"/>
                <a:cs typeface="Roboto" pitchFamily="34" charset="-120"/>
              </a:rPr>
              <a:t>Implement regular feedback systems, celebrate individual and team successes, and offer personalized recognition programs tailored to individual preferences.</a:t>
            </a:r>
            <a:endParaRPr lang="en-US" sz="1750" dirty="0"/>
          </a:p>
        </p:txBody>
      </p:sp>
    </p:spTree>
    <p:custDataLst>
      <p:tags r:id="rId1"/>
    </p:custData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3"/>
          <a:stretch>
            <a:fillRect/>
          </a:stretch>
        </p:blipFill>
        <p:spPr>
          <a:xfrm>
            <a:off x="0" y="7575291"/>
            <a:ext cx="1753552" cy="459820"/>
          </a:xfrm>
          <a:prstGeom prst="rect">
            <a:avLst/>
          </a:prstGeom>
        </p:spPr>
      </p:pic>
      <p:pic>
        <p:nvPicPr>
          <p:cNvPr id="5" name="Image 0" descr="preencoded.png"/>
          <p:cNvPicPr>
            <a:picLocks noChangeAspect="1"/>
          </p:cNvPicPr>
          <p:nvPr/>
        </p:nvPicPr>
        <p:blipFill>
          <a:blip r:embed="rId4"/>
          <a:stretch>
            <a:fillRect/>
          </a:stretch>
        </p:blipFill>
        <p:spPr>
          <a:xfrm>
            <a:off x="9144000" y="0"/>
            <a:ext cx="5486400" cy="8229600"/>
          </a:xfrm>
          <a:prstGeom prst="rect">
            <a:avLst/>
          </a:prstGeom>
        </p:spPr>
      </p:pic>
      <p:sp>
        <p:nvSpPr>
          <p:cNvPr id="6" name="Text 0"/>
          <p:cNvSpPr/>
          <p:nvPr/>
        </p:nvSpPr>
        <p:spPr>
          <a:xfrm>
            <a:off x="793790" y="848797"/>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The Power of Recognition: Fueling Engagement and Retention</a:t>
            </a:r>
            <a:endParaRPr lang="en-US" sz="4450" dirty="0"/>
          </a:p>
        </p:txBody>
      </p:sp>
      <p:pic>
        <p:nvPicPr>
          <p:cNvPr id="7" name="Image 1" descr="preencoded.png"/>
          <p:cNvPicPr>
            <a:picLocks noChangeAspect="1"/>
          </p:cNvPicPr>
          <p:nvPr/>
        </p:nvPicPr>
        <p:blipFill>
          <a:blip r:embed="rId5"/>
          <a:stretch>
            <a:fillRect/>
          </a:stretch>
        </p:blipFill>
        <p:spPr>
          <a:xfrm>
            <a:off x="793790" y="3315295"/>
            <a:ext cx="1134070" cy="2032754"/>
          </a:xfrm>
          <a:prstGeom prst="rect">
            <a:avLst/>
          </a:prstGeom>
          <a:ln>
            <a:solidFill>
              <a:srgbClr val="000017"/>
            </a:solidFill>
          </a:ln>
        </p:spPr>
      </p:pic>
      <p:sp>
        <p:nvSpPr>
          <p:cNvPr id="8" name="Text 1"/>
          <p:cNvSpPr/>
          <p:nvPr/>
        </p:nvSpPr>
        <p:spPr>
          <a:xfrm>
            <a:off x="2268022" y="3542109"/>
            <a:ext cx="3349943" cy="354330"/>
          </a:xfrm>
          <a:prstGeom prst="rect">
            <a:avLst/>
          </a:prstGeom>
          <a:noFill/>
          <a:ln/>
        </p:spPr>
        <p:txBody>
          <a:bodyPr wrap="none" lIns="0" tIns="0" rIns="0" bIns="0" rtlCol="0" anchor="t"/>
          <a:lstStyle/>
          <a:p>
            <a:pPr marL="0" indent="0" algn="l">
              <a:lnSpc>
                <a:spcPts val="2750"/>
              </a:lnSpc>
              <a:buNone/>
            </a:pPr>
            <a:r>
              <a:rPr lang="en-US" sz="2200" dirty="0">
                <a:solidFill>
                  <a:srgbClr val="CFD0D8"/>
                </a:solidFill>
                <a:latin typeface="Roboto Medium" pitchFamily="34" charset="0"/>
                <a:ea typeface="Roboto Medium" pitchFamily="34" charset="-122"/>
                <a:cs typeface="Roboto Medium" pitchFamily="34" charset="-120"/>
              </a:rPr>
              <a:t>The Impact of Recognition</a:t>
            </a:r>
            <a:endParaRPr lang="en-US" sz="2200" dirty="0"/>
          </a:p>
        </p:txBody>
      </p:sp>
      <p:sp>
        <p:nvSpPr>
          <p:cNvPr id="9" name="Text 2"/>
          <p:cNvSpPr/>
          <p:nvPr/>
        </p:nvSpPr>
        <p:spPr>
          <a:xfrm>
            <a:off x="2268022" y="4032528"/>
            <a:ext cx="6082189" cy="1088708"/>
          </a:xfrm>
          <a:prstGeom prst="rect">
            <a:avLst/>
          </a:prstGeom>
          <a:noFill/>
          <a:ln/>
        </p:spPr>
        <p:txBody>
          <a:bodyPr wrap="square" lIns="0" tIns="0" rIns="0" bIns="0" rtlCol="0" anchor="t"/>
          <a:lstStyle/>
          <a:p>
            <a:pPr marL="0" indent="0" algn="l">
              <a:lnSpc>
                <a:spcPts val="2850"/>
              </a:lnSpc>
              <a:buNone/>
            </a:pPr>
            <a:r>
              <a:rPr lang="en-US" sz="1750" dirty="0">
                <a:solidFill>
                  <a:srgbClr val="CFD0D8"/>
                </a:solidFill>
                <a:latin typeface="Roboto" pitchFamily="34" charset="0"/>
                <a:ea typeface="Roboto" pitchFamily="34" charset="-122"/>
                <a:cs typeface="Roboto" pitchFamily="34" charset="-120"/>
              </a:rPr>
              <a:t>Studies show that employees who feel appreciated and valued are more likely to be engaged, productive, and loyal to their organization.</a:t>
            </a:r>
            <a:endParaRPr lang="en-US" sz="1750" dirty="0"/>
          </a:p>
        </p:txBody>
      </p:sp>
      <p:pic>
        <p:nvPicPr>
          <p:cNvPr id="10" name="Image 2" descr="preencoded.png"/>
          <p:cNvPicPr>
            <a:picLocks noChangeAspect="1"/>
          </p:cNvPicPr>
          <p:nvPr/>
        </p:nvPicPr>
        <p:blipFill>
          <a:blip r:embed="rId6"/>
          <a:stretch>
            <a:fillRect/>
          </a:stretch>
        </p:blipFill>
        <p:spPr>
          <a:xfrm>
            <a:off x="793790" y="5348049"/>
            <a:ext cx="1134070" cy="2032754"/>
          </a:xfrm>
          <a:prstGeom prst="rect">
            <a:avLst/>
          </a:prstGeom>
        </p:spPr>
      </p:pic>
      <p:sp>
        <p:nvSpPr>
          <p:cNvPr id="11" name="Text 3"/>
          <p:cNvSpPr/>
          <p:nvPr/>
        </p:nvSpPr>
        <p:spPr>
          <a:xfrm>
            <a:off x="2268022" y="5574863"/>
            <a:ext cx="4294703" cy="354330"/>
          </a:xfrm>
          <a:prstGeom prst="rect">
            <a:avLst/>
          </a:prstGeom>
          <a:noFill/>
          <a:ln/>
        </p:spPr>
        <p:txBody>
          <a:bodyPr wrap="none" lIns="0" tIns="0" rIns="0" bIns="0" rtlCol="0" anchor="t"/>
          <a:lstStyle/>
          <a:p>
            <a:pPr marL="0" indent="0" algn="l">
              <a:lnSpc>
                <a:spcPts val="2750"/>
              </a:lnSpc>
              <a:buNone/>
            </a:pPr>
            <a:r>
              <a:rPr lang="en-US" sz="2200" dirty="0">
                <a:solidFill>
                  <a:srgbClr val="CFD0D8"/>
                </a:solidFill>
                <a:latin typeface="Roboto Medium" pitchFamily="34" charset="0"/>
                <a:ea typeface="Roboto Medium" pitchFamily="34" charset="-122"/>
                <a:cs typeface="Roboto Medium" pitchFamily="34" charset="-120"/>
              </a:rPr>
              <a:t>Creating a Culture of Appreciation</a:t>
            </a:r>
            <a:endParaRPr lang="en-US" sz="2200" dirty="0"/>
          </a:p>
        </p:txBody>
      </p:sp>
      <p:sp>
        <p:nvSpPr>
          <p:cNvPr id="12" name="Text 4"/>
          <p:cNvSpPr/>
          <p:nvPr/>
        </p:nvSpPr>
        <p:spPr>
          <a:xfrm>
            <a:off x="2268022" y="6065282"/>
            <a:ext cx="6082189" cy="1088708"/>
          </a:xfrm>
          <a:prstGeom prst="rect">
            <a:avLst/>
          </a:prstGeom>
          <a:noFill/>
          <a:ln/>
        </p:spPr>
        <p:txBody>
          <a:bodyPr wrap="square" lIns="0" tIns="0" rIns="0" bIns="0" rtlCol="0" anchor="t"/>
          <a:lstStyle/>
          <a:p>
            <a:pPr marL="0" indent="0" algn="l">
              <a:lnSpc>
                <a:spcPts val="2850"/>
              </a:lnSpc>
              <a:buNone/>
            </a:pPr>
            <a:r>
              <a:rPr lang="en-US" sz="1750" dirty="0">
                <a:solidFill>
                  <a:srgbClr val="CFD0D8"/>
                </a:solidFill>
                <a:latin typeface="Roboto" pitchFamily="34" charset="0"/>
                <a:ea typeface="Roboto" pitchFamily="34" charset="-122"/>
                <a:cs typeface="Roboto" pitchFamily="34" charset="-120"/>
              </a:rPr>
              <a:t>Implement regular feedback systems, celebrate individual and team successes, and offer personalized recognition programs tailored to individual preferences.</a:t>
            </a:r>
            <a:endParaRPr lang="en-US" sz="1750" dirty="0"/>
          </a:p>
        </p:txBody>
      </p:sp>
    </p:spTree>
    <p:custDataLst>
      <p:tags r:id="rId1"/>
    </p:custDataLst>
    <p:extLst>
      <p:ext uri="{BB962C8B-B14F-4D97-AF65-F5344CB8AC3E}">
        <p14:creationId xmlns:p14="http://schemas.microsoft.com/office/powerpoint/2010/main" val="19303835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1ACFEC-82C9-DA22-A521-51476294F608}"/>
              </a:ext>
            </a:extLst>
          </p:cNvPr>
          <p:cNvSpPr/>
          <p:nvPr/>
        </p:nvSpPr>
        <p:spPr>
          <a:xfrm>
            <a:off x="5718" y="2862"/>
            <a:ext cx="14616110" cy="8239774"/>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AF3D19C-B7C3-B1DA-68F2-DC4B93BF814E}"/>
              </a:ext>
            </a:extLst>
          </p:cNvPr>
          <p:cNvSpPr txBox="1"/>
          <p:nvPr/>
        </p:nvSpPr>
        <p:spPr>
          <a:xfrm>
            <a:off x="565895" y="445857"/>
            <a:ext cx="9185354"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Roboto Medium"/>
                <a:ea typeface="Calibri"/>
                <a:cs typeface="Calibri"/>
              </a:rPr>
              <a:t>Recognition Isn't Transactional</a:t>
            </a:r>
          </a:p>
        </p:txBody>
      </p:sp>
      <p:sp>
        <p:nvSpPr>
          <p:cNvPr id="4" name="Oval 3">
            <a:extLst>
              <a:ext uri="{FF2B5EF4-FFF2-40B4-BE49-F238E27FC236}">
                <a16:creationId xmlns:a16="http://schemas.microsoft.com/office/drawing/2014/main" id="{94F9DC25-C425-E99A-DCCE-35B187CD000C}"/>
              </a:ext>
            </a:extLst>
          </p:cNvPr>
          <p:cNvSpPr/>
          <p:nvPr/>
        </p:nvSpPr>
        <p:spPr>
          <a:xfrm>
            <a:off x="5213090" y="2269481"/>
            <a:ext cx="4218493" cy="4149900"/>
          </a:xfrm>
          <a:prstGeom prst="ellipse">
            <a:avLst/>
          </a:prstGeom>
          <a:solidFill>
            <a:srgbClr val="1825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latin typeface="Roboto Medium"/>
                <a:ea typeface="Calibri"/>
                <a:cs typeface="Calibri"/>
              </a:rPr>
              <a:t>Total Recognition</a:t>
            </a:r>
            <a:endParaRPr lang="en-US" sz="4000">
              <a:latin typeface="Roboto Medium"/>
              <a:ea typeface="Roboto Medium"/>
              <a:cs typeface="Roboto Medium"/>
            </a:endParaRPr>
          </a:p>
        </p:txBody>
      </p:sp>
      <p:sp>
        <p:nvSpPr>
          <p:cNvPr id="5" name="Flowchart: Off-page Connector 4">
            <a:extLst>
              <a:ext uri="{FF2B5EF4-FFF2-40B4-BE49-F238E27FC236}">
                <a16:creationId xmlns:a16="http://schemas.microsoft.com/office/drawing/2014/main" id="{8C77D77B-5694-ACC4-394A-FA456B15346C}"/>
              </a:ext>
            </a:extLst>
          </p:cNvPr>
          <p:cNvSpPr/>
          <p:nvPr/>
        </p:nvSpPr>
        <p:spPr>
          <a:xfrm>
            <a:off x="1178864" y="1688986"/>
            <a:ext cx="3869681" cy="6458753"/>
          </a:xfrm>
          <a:prstGeom prst="flowChartOffpageConnector">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800" b="1" dirty="0">
                <a:latin typeface="Roboto"/>
                <a:ea typeface="Calibri"/>
                <a:cs typeface="Calibri"/>
              </a:rPr>
              <a:t>Recognition</a:t>
            </a:r>
            <a:endParaRPr lang="en-US" sz="2800" b="1" dirty="0"/>
          </a:p>
          <a:p>
            <a:endParaRPr lang="en-US" dirty="0">
              <a:latin typeface="Roboto"/>
              <a:ea typeface="Calibri"/>
              <a:cs typeface="Calibri"/>
            </a:endParaRPr>
          </a:p>
          <a:p>
            <a:r>
              <a:rPr lang="en-US" sz="2400" dirty="0">
                <a:latin typeface="Roboto"/>
                <a:ea typeface="Calibri"/>
                <a:cs typeface="Calibri"/>
              </a:rPr>
              <a:t>Vehicle for positive feedback</a:t>
            </a:r>
          </a:p>
          <a:p>
            <a:endParaRPr lang="en-US" sz="2400" dirty="0">
              <a:latin typeface="Roboto"/>
              <a:ea typeface="Calibri"/>
              <a:cs typeface="Calibri"/>
            </a:endParaRPr>
          </a:p>
          <a:p>
            <a:r>
              <a:rPr lang="en-US" sz="2400" dirty="0">
                <a:latin typeface="Roboto"/>
                <a:ea typeface="Calibri"/>
                <a:cs typeface="Calibri"/>
              </a:rPr>
              <a:t>Reinforces specific behaviors &amp; core values</a:t>
            </a:r>
          </a:p>
          <a:p>
            <a:endParaRPr lang="en-US" sz="2400" dirty="0">
              <a:latin typeface="Roboto"/>
              <a:ea typeface="Calibri"/>
              <a:cs typeface="Calibri"/>
            </a:endParaRPr>
          </a:p>
          <a:p>
            <a:r>
              <a:rPr lang="en-US" sz="2400" dirty="0">
                <a:latin typeface="Roboto"/>
                <a:ea typeface="Calibri"/>
                <a:cs typeface="Calibri"/>
              </a:rPr>
              <a:t>Contributes to employee feeling of belonging &amp; appreciation for hard work</a:t>
            </a:r>
          </a:p>
          <a:p>
            <a:pPr algn="ctr"/>
            <a:endParaRPr lang="en-US" dirty="0">
              <a:ea typeface="Calibri"/>
              <a:cs typeface="Calibri"/>
            </a:endParaRPr>
          </a:p>
        </p:txBody>
      </p:sp>
      <p:sp>
        <p:nvSpPr>
          <p:cNvPr id="6" name="Flowchart: Off-page Connector 5">
            <a:extLst>
              <a:ext uri="{FF2B5EF4-FFF2-40B4-BE49-F238E27FC236}">
                <a16:creationId xmlns:a16="http://schemas.microsoft.com/office/drawing/2014/main" id="{B9F337EA-95E3-10C1-E62F-FBA6473ED19E}"/>
              </a:ext>
            </a:extLst>
          </p:cNvPr>
          <p:cNvSpPr/>
          <p:nvPr/>
        </p:nvSpPr>
        <p:spPr>
          <a:xfrm>
            <a:off x="9604044" y="1696605"/>
            <a:ext cx="3869681" cy="6456466"/>
          </a:xfrm>
          <a:prstGeom prst="flowChartOffpageConnector">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sz="2800" b="1" dirty="0">
              <a:latin typeface="Roboto"/>
              <a:ea typeface="Calibri"/>
              <a:cs typeface="Calibri"/>
            </a:endParaRPr>
          </a:p>
          <a:p>
            <a:r>
              <a:rPr lang="en-US" sz="2800" b="1" dirty="0">
                <a:latin typeface="Roboto"/>
                <a:ea typeface="Calibri"/>
                <a:cs typeface="Calibri"/>
              </a:rPr>
              <a:t>Rewards</a:t>
            </a:r>
            <a:endParaRPr lang="en-US" dirty="0">
              <a:ea typeface="Calibri"/>
              <a:cs typeface="Calibri"/>
            </a:endParaRPr>
          </a:p>
          <a:p>
            <a:endParaRPr lang="en-US" dirty="0">
              <a:latin typeface="Roboto"/>
              <a:ea typeface="Calibri"/>
              <a:cs typeface="Calibri"/>
            </a:endParaRPr>
          </a:p>
          <a:p>
            <a:r>
              <a:rPr lang="en-US" sz="2400" dirty="0">
                <a:latin typeface="Roboto"/>
                <a:ea typeface="Calibri"/>
                <a:cs typeface="Calibri"/>
              </a:rPr>
              <a:t>Shows that organizations value employee contributions</a:t>
            </a:r>
          </a:p>
          <a:p>
            <a:endParaRPr lang="en-US" sz="2400" dirty="0">
              <a:latin typeface="Roboto"/>
              <a:ea typeface="Calibri"/>
              <a:cs typeface="Calibri"/>
            </a:endParaRPr>
          </a:p>
          <a:p>
            <a:r>
              <a:rPr lang="en-US" sz="2400" dirty="0">
                <a:latin typeface="Roboto"/>
                <a:ea typeface="Calibri"/>
                <a:cs typeface="Calibri"/>
              </a:rPr>
              <a:t>Gives employees ability to choose the rewards that are meaningful to them</a:t>
            </a:r>
          </a:p>
          <a:p>
            <a:endParaRPr lang="en-US" sz="2400" dirty="0">
              <a:latin typeface="Roboto"/>
              <a:ea typeface="Calibri"/>
              <a:cs typeface="Calibri"/>
            </a:endParaRPr>
          </a:p>
          <a:p>
            <a:r>
              <a:rPr lang="en-US" sz="2400" dirty="0">
                <a:latin typeface="Roboto"/>
                <a:ea typeface="Calibri"/>
                <a:cs typeface="Calibri"/>
              </a:rPr>
              <a:t>Promotes frequency &amp; reach of recognition moments</a:t>
            </a:r>
          </a:p>
          <a:p>
            <a:pPr algn="ctr"/>
            <a:endParaRPr lang="en-US" dirty="0">
              <a:ea typeface="Calibri"/>
              <a:cs typeface="Calibri"/>
            </a:endParaRPr>
          </a:p>
        </p:txBody>
      </p:sp>
      <p:pic>
        <p:nvPicPr>
          <p:cNvPr id="8" name="Picture 7" descr="A close-up of a logo&#10;&#10;AI-generated content may be incorrect.">
            <a:extLst>
              <a:ext uri="{FF2B5EF4-FFF2-40B4-BE49-F238E27FC236}">
                <a16:creationId xmlns:a16="http://schemas.microsoft.com/office/drawing/2014/main" id="{BC3AC200-4920-36E7-519F-416894DAA1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67" y="7685903"/>
            <a:ext cx="1738521" cy="463605"/>
          </a:xfrm>
          <a:prstGeom prst="rect">
            <a:avLst/>
          </a:prstGeom>
        </p:spPr>
      </p:pic>
    </p:spTree>
    <p:custDataLst>
      <p:tags r:id="rId1"/>
    </p:custDataLst>
    <p:extLst>
      <p:ext uri="{BB962C8B-B14F-4D97-AF65-F5344CB8AC3E}">
        <p14:creationId xmlns:p14="http://schemas.microsoft.com/office/powerpoint/2010/main" val="2455846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13F7F8C-A1FD-47FF-523B-0E604C28CE6A}"/>
              </a:ext>
            </a:extLst>
          </p:cNvPr>
          <p:cNvSpPr/>
          <p:nvPr/>
        </p:nvSpPr>
        <p:spPr>
          <a:xfrm>
            <a:off x="3175" y="0"/>
            <a:ext cx="14630400" cy="8258175"/>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3D91824-0260-26E8-5062-DE381BB019D3}"/>
              </a:ext>
            </a:extLst>
          </p:cNvPr>
          <p:cNvSpPr txBox="1"/>
          <p:nvPr/>
        </p:nvSpPr>
        <p:spPr>
          <a:xfrm>
            <a:off x="600075" y="552450"/>
            <a:ext cx="131826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Roboto Medium"/>
                <a:ea typeface="Calibri"/>
                <a:cs typeface="Calibri"/>
              </a:rPr>
              <a:t>The ROI-Generating Power of Personal Recognition</a:t>
            </a:r>
          </a:p>
        </p:txBody>
      </p:sp>
      <p:grpSp>
        <p:nvGrpSpPr>
          <p:cNvPr id="9" name="Group 8">
            <a:extLst>
              <a:ext uri="{FF2B5EF4-FFF2-40B4-BE49-F238E27FC236}">
                <a16:creationId xmlns:a16="http://schemas.microsoft.com/office/drawing/2014/main" id="{C753141F-57C5-DD16-077A-0408711CE700}"/>
              </a:ext>
            </a:extLst>
          </p:cNvPr>
          <p:cNvGrpSpPr/>
          <p:nvPr/>
        </p:nvGrpSpPr>
        <p:grpSpPr>
          <a:xfrm>
            <a:off x="5546725" y="2717799"/>
            <a:ext cx="8318500" cy="3416300"/>
            <a:chOff x="4200525" y="3200399"/>
            <a:chExt cx="8318500" cy="3416300"/>
          </a:xfrm>
        </p:grpSpPr>
        <p:sp>
          <p:nvSpPr>
            <p:cNvPr id="6" name="Rectangle 5">
              <a:extLst>
                <a:ext uri="{FF2B5EF4-FFF2-40B4-BE49-F238E27FC236}">
                  <a16:creationId xmlns:a16="http://schemas.microsoft.com/office/drawing/2014/main" id="{29A25CA5-F4FA-0450-80FA-23E7D2ABF792}"/>
                </a:ext>
              </a:extLst>
            </p:cNvPr>
            <p:cNvSpPr/>
            <p:nvPr/>
          </p:nvSpPr>
          <p:spPr>
            <a:xfrm>
              <a:off x="4200525" y="3200399"/>
              <a:ext cx="8318500" cy="3416300"/>
            </a:xfrm>
            <a:prstGeom prst="rect">
              <a:avLst/>
            </a:prstGeom>
            <a:solidFill>
              <a:srgbClr val="1825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0D299B9-9A1A-EC96-1C52-97B16B946F61}"/>
                </a:ext>
              </a:extLst>
            </p:cNvPr>
            <p:cNvPicPr>
              <a:picLocks noChangeAspect="1"/>
            </p:cNvPicPr>
            <p:nvPr/>
          </p:nvPicPr>
          <p:blipFill>
            <a:blip r:embed="rId3"/>
            <a:stretch>
              <a:fillRect/>
            </a:stretch>
          </p:blipFill>
          <p:spPr>
            <a:xfrm>
              <a:off x="4605338" y="3568700"/>
              <a:ext cx="7527925" cy="2667000"/>
            </a:xfrm>
            <a:prstGeom prst="rect">
              <a:avLst/>
            </a:prstGeom>
          </p:spPr>
        </p:pic>
      </p:grpSp>
      <p:sp>
        <p:nvSpPr>
          <p:cNvPr id="10" name="TextBox 9">
            <a:extLst>
              <a:ext uri="{FF2B5EF4-FFF2-40B4-BE49-F238E27FC236}">
                <a16:creationId xmlns:a16="http://schemas.microsoft.com/office/drawing/2014/main" id="{C3536CA7-0DE9-6C7C-F3EB-B39085F9BCCD}"/>
              </a:ext>
            </a:extLst>
          </p:cNvPr>
          <p:cNvSpPr txBox="1"/>
          <p:nvPr/>
        </p:nvSpPr>
        <p:spPr>
          <a:xfrm>
            <a:off x="5543549" y="1704974"/>
            <a:ext cx="8315325"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dirty="0">
                <a:solidFill>
                  <a:schemeClr val="bg1"/>
                </a:solidFill>
                <a:latin typeface="Roboto"/>
                <a:ea typeface="Calibri"/>
                <a:cs typeface="Calibri"/>
              </a:rPr>
              <a:t>Lowest voluntary turnover</a:t>
            </a:r>
            <a:r>
              <a:rPr lang="en-US" sz="2400" dirty="0">
                <a:solidFill>
                  <a:schemeClr val="bg1"/>
                </a:solidFill>
                <a:latin typeface="Roboto"/>
                <a:ea typeface="Calibri"/>
                <a:cs typeface="Calibri"/>
              </a:rPr>
              <a:t> when employees are recognized for good work </a:t>
            </a:r>
            <a:r>
              <a:rPr lang="en-US" sz="2400" i="1" dirty="0">
                <a:solidFill>
                  <a:schemeClr val="bg1"/>
                </a:solidFill>
                <a:latin typeface="Roboto"/>
                <a:ea typeface="Calibri"/>
                <a:cs typeface="Calibri"/>
              </a:rPr>
              <a:t>and </a:t>
            </a:r>
            <a:r>
              <a:rPr lang="en-US" sz="2400" dirty="0">
                <a:solidFill>
                  <a:schemeClr val="bg1"/>
                </a:solidFill>
                <a:latin typeface="Roboto"/>
                <a:ea typeface="Calibri"/>
                <a:cs typeface="Calibri"/>
              </a:rPr>
              <a:t>personal milestones</a:t>
            </a:r>
            <a:endParaRPr lang="en-US"/>
          </a:p>
        </p:txBody>
      </p:sp>
      <p:sp>
        <p:nvSpPr>
          <p:cNvPr id="12" name="Rectangle 11">
            <a:extLst>
              <a:ext uri="{FF2B5EF4-FFF2-40B4-BE49-F238E27FC236}">
                <a16:creationId xmlns:a16="http://schemas.microsoft.com/office/drawing/2014/main" id="{D9D792BF-1B02-4A80-BB07-5BC46A4C5FD1}"/>
              </a:ext>
            </a:extLst>
          </p:cNvPr>
          <p:cNvSpPr/>
          <p:nvPr/>
        </p:nvSpPr>
        <p:spPr>
          <a:xfrm>
            <a:off x="8772524" y="6273799"/>
            <a:ext cx="2308225" cy="1793875"/>
          </a:xfrm>
          <a:prstGeom prst="roundRect">
            <a:avLst/>
          </a:prstGeom>
          <a:noFill/>
          <a:ln w="28575">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4472C4"/>
                </a:solidFill>
                <a:latin typeface="Roboto"/>
                <a:ea typeface="Roboto"/>
                <a:cs typeface="Roboto"/>
              </a:rPr>
              <a:t>2x</a:t>
            </a:r>
          </a:p>
          <a:p>
            <a:pPr algn="ctr"/>
            <a:endParaRPr lang="en-US" dirty="0">
              <a:ea typeface="Calibri"/>
              <a:cs typeface="Calibri"/>
            </a:endParaRPr>
          </a:p>
          <a:p>
            <a:pPr algn="ctr"/>
            <a:r>
              <a:rPr lang="en-US" sz="2000" dirty="0">
                <a:ea typeface="Calibri"/>
                <a:cs typeface="Calibri"/>
              </a:rPr>
              <a:t>More likely to recognize others</a:t>
            </a:r>
          </a:p>
        </p:txBody>
      </p:sp>
      <p:sp>
        <p:nvSpPr>
          <p:cNvPr id="13" name="TextBox 12">
            <a:extLst>
              <a:ext uri="{FF2B5EF4-FFF2-40B4-BE49-F238E27FC236}">
                <a16:creationId xmlns:a16="http://schemas.microsoft.com/office/drawing/2014/main" id="{A7326280-5158-B397-E876-015A3AC5A1A2}"/>
              </a:ext>
            </a:extLst>
          </p:cNvPr>
          <p:cNvSpPr txBox="1"/>
          <p:nvPr/>
        </p:nvSpPr>
        <p:spPr>
          <a:xfrm>
            <a:off x="5546725" y="6378574"/>
            <a:ext cx="3136900"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bg1"/>
                </a:solidFill>
                <a:latin typeface="Roboto"/>
                <a:ea typeface="Calibri"/>
                <a:cs typeface="Calibri"/>
              </a:rPr>
              <a:t>Employees who received recognition for a life event vs. Those who did not</a:t>
            </a:r>
          </a:p>
        </p:txBody>
      </p:sp>
      <p:sp>
        <p:nvSpPr>
          <p:cNvPr id="14" name="Rectangle 13">
            <a:extLst>
              <a:ext uri="{FF2B5EF4-FFF2-40B4-BE49-F238E27FC236}">
                <a16:creationId xmlns:a16="http://schemas.microsoft.com/office/drawing/2014/main" id="{212FE20D-B3DB-01E2-6CCE-CB9917A7E6DC}"/>
              </a:ext>
            </a:extLst>
          </p:cNvPr>
          <p:cNvSpPr/>
          <p:nvPr/>
        </p:nvSpPr>
        <p:spPr>
          <a:xfrm>
            <a:off x="11566523" y="6273798"/>
            <a:ext cx="2308225" cy="1793875"/>
          </a:xfrm>
          <a:prstGeom prst="roundRect">
            <a:avLst/>
          </a:prstGeom>
          <a:noFill/>
          <a:ln w="28575">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800" b="1" dirty="0">
                <a:solidFill>
                  <a:srgbClr val="4472C4"/>
                </a:solidFill>
                <a:latin typeface="Roboto"/>
                <a:ea typeface="Roboto"/>
                <a:cs typeface="Roboto"/>
              </a:rPr>
              <a:t>1.5x</a:t>
            </a:r>
          </a:p>
          <a:p>
            <a:pPr algn="ctr"/>
            <a:endParaRPr lang="en-US" dirty="0">
              <a:ea typeface="Calibri"/>
              <a:cs typeface="Calibri"/>
            </a:endParaRPr>
          </a:p>
          <a:p>
            <a:pPr algn="ctr"/>
            <a:r>
              <a:rPr lang="en-US" sz="2000" dirty="0">
                <a:ea typeface="Calibri"/>
                <a:cs typeface="Calibri"/>
              </a:rPr>
              <a:t>More likely to be recognized</a:t>
            </a:r>
          </a:p>
        </p:txBody>
      </p:sp>
      <p:sp>
        <p:nvSpPr>
          <p:cNvPr id="15" name="Oval 14">
            <a:extLst>
              <a:ext uri="{FF2B5EF4-FFF2-40B4-BE49-F238E27FC236}">
                <a16:creationId xmlns:a16="http://schemas.microsoft.com/office/drawing/2014/main" id="{CA6C7617-C166-036D-511B-8CC6B3292770}"/>
              </a:ext>
            </a:extLst>
          </p:cNvPr>
          <p:cNvSpPr/>
          <p:nvPr/>
        </p:nvSpPr>
        <p:spPr>
          <a:xfrm>
            <a:off x="781049" y="2120899"/>
            <a:ext cx="3952875" cy="5489575"/>
          </a:xfrm>
          <a:prstGeom prst="ellipse">
            <a:avLst/>
          </a:prstGeom>
          <a:noFill/>
          <a:ln w="57150">
            <a:solidFill>
              <a:srgbClr val="18256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Roboto Medium"/>
                <a:ea typeface="Calibri"/>
                <a:cs typeface="Calibri"/>
              </a:rPr>
              <a:t>80% of employees</a:t>
            </a:r>
            <a:r>
              <a:rPr lang="en-US" sz="2800" dirty="0">
                <a:latin typeface="Roboto Medium"/>
                <a:ea typeface="Calibri"/>
                <a:cs typeface="Calibri"/>
              </a:rPr>
              <a:t> with a recognition program agree their recognition needs are fulfilled and feel engaged at work</a:t>
            </a:r>
            <a:endParaRPr lang="en-US" sz="2800" dirty="0">
              <a:latin typeface="Roboto Medium"/>
              <a:ea typeface="Roboto Medium"/>
              <a:cs typeface="Roboto Medium"/>
            </a:endParaRPr>
          </a:p>
        </p:txBody>
      </p:sp>
      <p:pic>
        <p:nvPicPr>
          <p:cNvPr id="17" name="Picture 16" descr="A close-up of a logo&#10;&#10;AI-generated content may be incorrect.">
            <a:extLst>
              <a:ext uri="{FF2B5EF4-FFF2-40B4-BE49-F238E27FC236}">
                <a16:creationId xmlns:a16="http://schemas.microsoft.com/office/drawing/2014/main" id="{5E60D320-AB2D-7289-B9CE-31C378928C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67" y="7706404"/>
            <a:ext cx="1756890" cy="468504"/>
          </a:xfrm>
          <a:prstGeom prst="rect">
            <a:avLst/>
          </a:prstGeom>
        </p:spPr>
      </p:pic>
    </p:spTree>
    <p:custDataLst>
      <p:tags r:id="rId1"/>
    </p:custDataLst>
    <p:extLst>
      <p:ext uri="{BB962C8B-B14F-4D97-AF65-F5344CB8AC3E}">
        <p14:creationId xmlns:p14="http://schemas.microsoft.com/office/powerpoint/2010/main" val="1183887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148E1A5-83B1-704F-BB6E-157F1B2FBE39}"/>
              </a:ext>
            </a:extLst>
          </p:cNvPr>
          <p:cNvSpPr/>
          <p:nvPr/>
        </p:nvSpPr>
        <p:spPr>
          <a:xfrm>
            <a:off x="-9526" y="0"/>
            <a:ext cx="14649450" cy="8229600"/>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685A7E1E-C928-71EA-3C63-5636CE9048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067" y="7531299"/>
            <a:ext cx="2127786" cy="567409"/>
          </a:xfrm>
          <a:prstGeom prst="rect">
            <a:avLst/>
          </a:prstGeom>
        </p:spPr>
      </p:pic>
      <p:pic>
        <p:nvPicPr>
          <p:cNvPr id="6" name="Picture 5" descr="A group of people putting their hands together&#10;&#10;AI-generated content may be incorrect.">
            <a:extLst>
              <a:ext uri="{FF2B5EF4-FFF2-40B4-BE49-F238E27FC236}">
                <a16:creationId xmlns:a16="http://schemas.microsoft.com/office/drawing/2014/main" id="{32D40B03-C8F0-6227-55EF-5219457BE5C2}"/>
              </a:ext>
            </a:extLst>
          </p:cNvPr>
          <p:cNvPicPr>
            <a:picLocks noChangeAspect="1"/>
          </p:cNvPicPr>
          <p:nvPr/>
        </p:nvPicPr>
        <p:blipFill>
          <a:blip r:embed="rId4"/>
          <a:srcRect l="119" t="23448" r="-42" b="35517"/>
          <a:stretch/>
        </p:blipFill>
        <p:spPr>
          <a:xfrm>
            <a:off x="4174" y="-19050"/>
            <a:ext cx="14666769" cy="3053188"/>
          </a:xfrm>
          <a:prstGeom prst="rect">
            <a:avLst/>
          </a:prstGeom>
        </p:spPr>
      </p:pic>
      <p:sp>
        <p:nvSpPr>
          <p:cNvPr id="8" name="Rectangle 7">
            <a:extLst>
              <a:ext uri="{FF2B5EF4-FFF2-40B4-BE49-F238E27FC236}">
                <a16:creationId xmlns:a16="http://schemas.microsoft.com/office/drawing/2014/main" id="{8F3E52DC-3130-10FE-A94F-A6543FA40F3B}"/>
              </a:ext>
            </a:extLst>
          </p:cNvPr>
          <p:cNvSpPr/>
          <p:nvPr/>
        </p:nvSpPr>
        <p:spPr>
          <a:xfrm>
            <a:off x="-25433" y="-14101"/>
            <a:ext cx="14671746" cy="3058985"/>
          </a:xfrm>
          <a:prstGeom prst="rect">
            <a:avLst/>
          </a:prstGeom>
          <a:solidFill>
            <a:srgbClr val="4848B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807FCC0-79D9-B133-9FA5-9935AB003CD4}"/>
              </a:ext>
            </a:extLst>
          </p:cNvPr>
          <p:cNvSpPr txBox="1"/>
          <p:nvPr/>
        </p:nvSpPr>
        <p:spPr>
          <a:xfrm>
            <a:off x="482600" y="3343274"/>
            <a:ext cx="65659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Roboto Medium"/>
                <a:ea typeface="Calibri"/>
                <a:cs typeface="Calibri"/>
              </a:rPr>
              <a:t>The Value of Rewards</a:t>
            </a:r>
          </a:p>
        </p:txBody>
      </p:sp>
      <p:sp>
        <p:nvSpPr>
          <p:cNvPr id="10" name="TextBox 9">
            <a:extLst>
              <a:ext uri="{FF2B5EF4-FFF2-40B4-BE49-F238E27FC236}">
                <a16:creationId xmlns:a16="http://schemas.microsoft.com/office/drawing/2014/main" id="{17D3A8DB-DDD5-CD64-3970-FCDF534EB85B}"/>
              </a:ext>
            </a:extLst>
          </p:cNvPr>
          <p:cNvSpPr txBox="1"/>
          <p:nvPr/>
        </p:nvSpPr>
        <p:spPr>
          <a:xfrm>
            <a:off x="1187449" y="4219575"/>
            <a:ext cx="49530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bg1"/>
                </a:solidFill>
                <a:latin typeface="Roboto"/>
                <a:ea typeface="Calibri"/>
                <a:cs typeface="Calibri"/>
              </a:rPr>
              <a:t>Programs that consist solely of e-thanks do more harm than good</a:t>
            </a:r>
          </a:p>
        </p:txBody>
      </p:sp>
      <p:sp>
        <p:nvSpPr>
          <p:cNvPr id="11" name="Rectangle: Rounded Corners 10">
            <a:extLst>
              <a:ext uri="{FF2B5EF4-FFF2-40B4-BE49-F238E27FC236}">
                <a16:creationId xmlns:a16="http://schemas.microsoft.com/office/drawing/2014/main" id="{5E04DC52-7F68-EB29-7135-328F505D217C}"/>
              </a:ext>
            </a:extLst>
          </p:cNvPr>
          <p:cNvSpPr/>
          <p:nvPr/>
        </p:nvSpPr>
        <p:spPr>
          <a:xfrm>
            <a:off x="1190624" y="5156200"/>
            <a:ext cx="4791075" cy="1962150"/>
          </a:xfrm>
          <a:prstGeom prst="roundRect">
            <a:avLst/>
          </a:prstGeom>
          <a:solidFill>
            <a:srgbClr val="1825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err="1">
                <a:latin typeface="Roboto"/>
                <a:ea typeface="Calibri"/>
                <a:cs typeface="Calibri"/>
              </a:rPr>
              <a:t>Workhuman</a:t>
            </a:r>
            <a:r>
              <a:rPr lang="en-US" sz="2800" dirty="0">
                <a:latin typeface="Roboto"/>
                <a:ea typeface="Calibri"/>
                <a:cs typeface="Calibri"/>
              </a:rPr>
              <a:t> conducted a turnover analysis across 34 customers, totaling more than 67K workers</a:t>
            </a:r>
            <a:endParaRPr lang="en-US" sz="2800" dirty="0">
              <a:latin typeface="Calibri" panose="020F0502020204030204"/>
              <a:ea typeface="Calibri" panose="020F0502020204030204"/>
              <a:cs typeface="Calibri" panose="020F0502020204030204"/>
            </a:endParaRPr>
          </a:p>
        </p:txBody>
      </p:sp>
      <p:sp>
        <p:nvSpPr>
          <p:cNvPr id="12" name="Rectangle 11">
            <a:extLst>
              <a:ext uri="{FF2B5EF4-FFF2-40B4-BE49-F238E27FC236}">
                <a16:creationId xmlns:a16="http://schemas.microsoft.com/office/drawing/2014/main" id="{756216A7-69E9-5BD7-DE96-E35DE84D3176}"/>
              </a:ext>
            </a:extLst>
          </p:cNvPr>
          <p:cNvSpPr/>
          <p:nvPr/>
        </p:nvSpPr>
        <p:spPr>
          <a:xfrm>
            <a:off x="7934325" y="3600449"/>
            <a:ext cx="5753100" cy="1914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Roboto"/>
                <a:ea typeface="Calibri"/>
                <a:cs typeface="Calibri"/>
              </a:rPr>
              <a:t>Workers who received </a:t>
            </a:r>
            <a:r>
              <a:rPr lang="en-US" sz="2800" b="1" dirty="0">
                <a:solidFill>
                  <a:srgbClr val="4472C4"/>
                </a:solidFill>
                <a:latin typeface="Roboto"/>
                <a:ea typeface="Calibri"/>
                <a:cs typeface="Calibri"/>
              </a:rPr>
              <a:t>5+ rewards</a:t>
            </a:r>
            <a:r>
              <a:rPr lang="en-US" sz="2400" dirty="0">
                <a:latin typeface="Roboto"/>
                <a:ea typeface="Calibri"/>
                <a:cs typeface="Calibri"/>
              </a:rPr>
              <a:t>, with at least </a:t>
            </a:r>
            <a:r>
              <a:rPr lang="en-US" sz="2400" dirty="0">
                <a:solidFill>
                  <a:schemeClr val="bg1"/>
                </a:solidFill>
                <a:latin typeface="Roboto"/>
                <a:ea typeface="Calibri"/>
                <a:cs typeface="Calibri"/>
              </a:rPr>
              <a:t>one</a:t>
            </a:r>
            <a:r>
              <a:rPr lang="en-US" sz="2400" dirty="0">
                <a:latin typeface="Roboto"/>
                <a:ea typeface="Calibri"/>
                <a:cs typeface="Calibri"/>
              </a:rPr>
              <a:t> having monetary value, were </a:t>
            </a:r>
            <a:r>
              <a:rPr lang="en-US" sz="2800" b="1" dirty="0">
                <a:solidFill>
                  <a:srgbClr val="4472C4"/>
                </a:solidFill>
                <a:latin typeface="Roboto"/>
                <a:ea typeface="Calibri"/>
                <a:cs typeface="Calibri"/>
              </a:rPr>
              <a:t>4x</a:t>
            </a:r>
            <a:r>
              <a:rPr lang="en-US" sz="2800" b="1" dirty="0">
                <a:latin typeface="Roboto"/>
                <a:ea typeface="Calibri"/>
                <a:cs typeface="Calibri"/>
              </a:rPr>
              <a:t> more likely</a:t>
            </a:r>
            <a:r>
              <a:rPr lang="en-US" sz="2400" b="1" dirty="0">
                <a:latin typeface="Roboto"/>
                <a:ea typeface="Calibri"/>
                <a:cs typeface="Calibri"/>
              </a:rPr>
              <a:t> to stay</a:t>
            </a:r>
            <a:r>
              <a:rPr lang="en-US" sz="2400" dirty="0">
                <a:latin typeface="Roboto"/>
                <a:ea typeface="Calibri"/>
                <a:cs typeface="Calibri"/>
              </a:rPr>
              <a:t> with their organization</a:t>
            </a:r>
            <a:endParaRPr lang="en-US" sz="2400" dirty="0">
              <a:latin typeface="Roboto"/>
              <a:ea typeface="Roboto"/>
              <a:cs typeface="Roboto"/>
            </a:endParaRPr>
          </a:p>
        </p:txBody>
      </p:sp>
      <p:sp>
        <p:nvSpPr>
          <p:cNvPr id="15" name="Rectangle 14">
            <a:extLst>
              <a:ext uri="{FF2B5EF4-FFF2-40B4-BE49-F238E27FC236}">
                <a16:creationId xmlns:a16="http://schemas.microsoft.com/office/drawing/2014/main" id="{3BAA4026-D7D5-CF22-69C8-5AC6C332B231}"/>
              </a:ext>
            </a:extLst>
          </p:cNvPr>
          <p:cNvSpPr/>
          <p:nvPr/>
        </p:nvSpPr>
        <p:spPr>
          <a:xfrm>
            <a:off x="7934325" y="5683248"/>
            <a:ext cx="5753100" cy="19145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atin typeface="Roboto"/>
                <a:ea typeface="Calibri"/>
                <a:cs typeface="Calibri"/>
              </a:rPr>
              <a:t>Conversely, a worker with </a:t>
            </a:r>
            <a:r>
              <a:rPr lang="en-US" sz="2800" b="1" dirty="0">
                <a:solidFill>
                  <a:srgbClr val="4472C4"/>
                </a:solidFill>
                <a:latin typeface="Roboto"/>
                <a:ea typeface="Calibri"/>
                <a:cs typeface="Calibri"/>
              </a:rPr>
              <a:t>5+ e-thanks</a:t>
            </a:r>
            <a:r>
              <a:rPr lang="en-US" sz="2400" b="1" dirty="0">
                <a:solidFill>
                  <a:srgbClr val="4472C4"/>
                </a:solidFill>
                <a:latin typeface="Roboto"/>
                <a:ea typeface="Calibri"/>
                <a:cs typeface="Calibri"/>
              </a:rPr>
              <a:t> </a:t>
            </a:r>
            <a:r>
              <a:rPr lang="en-US" sz="2400" dirty="0">
                <a:solidFill>
                  <a:schemeClr val="bg1"/>
                </a:solidFill>
                <a:latin typeface="Roboto"/>
                <a:ea typeface="Calibri"/>
                <a:cs typeface="Calibri"/>
              </a:rPr>
              <a:t>awards</a:t>
            </a:r>
            <a:r>
              <a:rPr lang="en-US" sz="2400" dirty="0">
                <a:latin typeface="Roboto"/>
                <a:ea typeface="Calibri"/>
                <a:cs typeface="Calibri"/>
              </a:rPr>
              <a:t> became at least </a:t>
            </a:r>
            <a:r>
              <a:rPr lang="en-US" sz="2800" b="1" dirty="0">
                <a:solidFill>
                  <a:srgbClr val="4472C4"/>
                </a:solidFill>
                <a:latin typeface="Roboto"/>
                <a:ea typeface="Calibri"/>
                <a:cs typeface="Calibri"/>
              </a:rPr>
              <a:t>3x</a:t>
            </a:r>
            <a:r>
              <a:rPr lang="en-US" sz="2800" dirty="0">
                <a:latin typeface="Roboto"/>
                <a:ea typeface="Calibri"/>
                <a:cs typeface="Calibri"/>
              </a:rPr>
              <a:t> </a:t>
            </a:r>
            <a:r>
              <a:rPr lang="en-US" sz="2800" b="1" dirty="0">
                <a:latin typeface="Roboto"/>
                <a:ea typeface="Calibri"/>
                <a:cs typeface="Calibri"/>
              </a:rPr>
              <a:t>more likely to leave</a:t>
            </a:r>
            <a:r>
              <a:rPr lang="en-US" sz="2400" dirty="0">
                <a:latin typeface="Roboto"/>
                <a:ea typeface="Calibri"/>
                <a:cs typeface="Calibri"/>
              </a:rPr>
              <a:t> the organization than a worker who received no recognition at all</a:t>
            </a:r>
            <a:endParaRPr lang="en-US" sz="2400" dirty="0">
              <a:latin typeface="Calibri"/>
              <a:ea typeface="Calibri"/>
              <a:cs typeface="Calibri"/>
            </a:endParaRPr>
          </a:p>
        </p:txBody>
      </p:sp>
    </p:spTree>
    <p:custDataLst>
      <p:tags r:id="rId1"/>
    </p:custDataLst>
    <p:extLst>
      <p:ext uri="{BB962C8B-B14F-4D97-AF65-F5344CB8AC3E}">
        <p14:creationId xmlns:p14="http://schemas.microsoft.com/office/powerpoint/2010/main" val="42199849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shaking hands">
            <a:extLst>
              <a:ext uri="{FF2B5EF4-FFF2-40B4-BE49-F238E27FC236}">
                <a16:creationId xmlns:a16="http://schemas.microsoft.com/office/drawing/2014/main" id="{F910ED43-0A52-5C9B-95E8-4AA50C5F8D7D}"/>
              </a:ext>
            </a:extLst>
          </p:cNvPr>
          <p:cNvPicPr>
            <a:picLocks noChangeAspect="1"/>
          </p:cNvPicPr>
          <p:nvPr/>
        </p:nvPicPr>
        <p:blipFill>
          <a:blip r:embed="rId4"/>
          <a:srcRect l="12936" t="-117" r="42402" b="425"/>
          <a:stretch/>
        </p:blipFill>
        <p:spPr>
          <a:xfrm>
            <a:off x="9105900" y="-1820"/>
            <a:ext cx="5521268" cy="8222155"/>
          </a:xfrm>
          <a:prstGeom prst="rect">
            <a:avLst/>
          </a:prstGeom>
        </p:spPr>
      </p:pic>
      <p:sp>
        <p:nvSpPr>
          <p:cNvPr id="4" name="Rectangle 3">
            <a:extLst>
              <a:ext uri="{FF2B5EF4-FFF2-40B4-BE49-F238E27FC236}">
                <a16:creationId xmlns:a16="http://schemas.microsoft.com/office/drawing/2014/main" id="{BFAD7087-B3D0-6A83-BEA7-F2466675EA5B}"/>
              </a:ext>
            </a:extLst>
          </p:cNvPr>
          <p:cNvSpPr/>
          <p:nvPr/>
        </p:nvSpPr>
        <p:spPr>
          <a:xfrm>
            <a:off x="9105867" y="-1401"/>
            <a:ext cx="5527746" cy="8227885"/>
          </a:xfrm>
          <a:prstGeom prst="rect">
            <a:avLst/>
          </a:prstGeom>
          <a:solidFill>
            <a:srgbClr val="4848B6">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A4EC17F-1F2E-7BCB-E396-80D636FCF3E2}"/>
              </a:ext>
            </a:extLst>
          </p:cNvPr>
          <p:cNvSpPr/>
          <p:nvPr/>
        </p:nvSpPr>
        <p:spPr>
          <a:xfrm>
            <a:off x="0" y="-12700"/>
            <a:ext cx="9105900" cy="8223250"/>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301F6BAA-B537-7516-F2FA-9AC0475DFC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067" y="7531299"/>
            <a:ext cx="2127786" cy="567409"/>
          </a:xfrm>
          <a:prstGeom prst="rect">
            <a:avLst/>
          </a:prstGeom>
        </p:spPr>
      </p:pic>
      <p:sp>
        <p:nvSpPr>
          <p:cNvPr id="8" name="TextBox 7">
            <a:extLst>
              <a:ext uri="{FF2B5EF4-FFF2-40B4-BE49-F238E27FC236}">
                <a16:creationId xmlns:a16="http://schemas.microsoft.com/office/drawing/2014/main" id="{FF429467-0B5D-ABCE-AAB4-94145A23AD51}"/>
              </a:ext>
            </a:extLst>
          </p:cNvPr>
          <p:cNvSpPr txBox="1"/>
          <p:nvPr/>
        </p:nvSpPr>
        <p:spPr>
          <a:xfrm>
            <a:off x="361949" y="311150"/>
            <a:ext cx="819467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Roboto Medium"/>
                <a:ea typeface="Calibri"/>
                <a:cs typeface="Calibri"/>
              </a:rPr>
              <a:t>Practice: Employee Recognition</a:t>
            </a:r>
          </a:p>
        </p:txBody>
      </p:sp>
      <p:sp>
        <p:nvSpPr>
          <p:cNvPr id="11" name="Rectangle: Rounded Corners 10">
            <a:extLst>
              <a:ext uri="{FF2B5EF4-FFF2-40B4-BE49-F238E27FC236}">
                <a16:creationId xmlns:a16="http://schemas.microsoft.com/office/drawing/2014/main" id="{E4BB91AF-9A12-025C-6D8E-E4C93DE9A41B}"/>
              </a:ext>
            </a:extLst>
          </p:cNvPr>
          <p:cNvSpPr/>
          <p:nvPr/>
        </p:nvSpPr>
        <p:spPr>
          <a:xfrm>
            <a:off x="590550" y="2641600"/>
            <a:ext cx="819150" cy="762000"/>
          </a:xfrm>
          <a:prstGeom prst="homePlate">
            <a:avLst/>
          </a:prstGeom>
          <a:solidFill>
            <a:srgbClr val="1825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latin typeface="Roboto Medium"/>
                <a:ea typeface="Calibri"/>
                <a:cs typeface="Calibri"/>
              </a:rPr>
              <a:t>1</a:t>
            </a:r>
            <a:endParaRPr lang="en-US" sz="3200" dirty="0">
              <a:latin typeface="Roboto Medium"/>
            </a:endParaRPr>
          </a:p>
        </p:txBody>
      </p:sp>
      <p:sp>
        <p:nvSpPr>
          <p:cNvPr id="12" name="Rectangle: Rounded Corners 10">
            <a:extLst>
              <a:ext uri="{FF2B5EF4-FFF2-40B4-BE49-F238E27FC236}">
                <a16:creationId xmlns:a16="http://schemas.microsoft.com/office/drawing/2014/main" id="{FEF96AA9-AFF5-7CF0-047B-57ADCBA2EE6B}"/>
              </a:ext>
            </a:extLst>
          </p:cNvPr>
          <p:cNvSpPr/>
          <p:nvPr/>
        </p:nvSpPr>
        <p:spPr>
          <a:xfrm>
            <a:off x="603250" y="3810000"/>
            <a:ext cx="819150" cy="762000"/>
          </a:xfrm>
          <a:prstGeom prst="homePlate">
            <a:avLst/>
          </a:prstGeom>
          <a:solidFill>
            <a:srgbClr val="18256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latin typeface="Roboto Medium"/>
                <a:ea typeface="Calibri"/>
                <a:cs typeface="Calibri"/>
              </a:rPr>
              <a:t>2</a:t>
            </a:r>
          </a:p>
        </p:txBody>
      </p:sp>
      <p:sp>
        <p:nvSpPr>
          <p:cNvPr id="13" name="Rectangle: Rounded Corners 10">
            <a:extLst>
              <a:ext uri="{FF2B5EF4-FFF2-40B4-BE49-F238E27FC236}">
                <a16:creationId xmlns:a16="http://schemas.microsoft.com/office/drawing/2014/main" id="{66BAFAB0-F286-33BD-EADB-A73BD1801047}"/>
              </a:ext>
            </a:extLst>
          </p:cNvPr>
          <p:cNvSpPr/>
          <p:nvPr/>
        </p:nvSpPr>
        <p:spPr>
          <a:xfrm>
            <a:off x="590550" y="5016500"/>
            <a:ext cx="819150" cy="762000"/>
          </a:xfrm>
          <a:prstGeom prst="homePlate">
            <a:avLst/>
          </a:prstGeom>
          <a:solidFill>
            <a:srgbClr val="18256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3200" dirty="0">
                <a:latin typeface="Roboto Medium"/>
                <a:ea typeface="Calibri"/>
                <a:cs typeface="Calibri"/>
              </a:rPr>
              <a:t>3</a:t>
            </a:r>
          </a:p>
        </p:txBody>
      </p:sp>
      <p:sp>
        <p:nvSpPr>
          <p:cNvPr id="14" name="TextBox 13">
            <a:extLst>
              <a:ext uri="{FF2B5EF4-FFF2-40B4-BE49-F238E27FC236}">
                <a16:creationId xmlns:a16="http://schemas.microsoft.com/office/drawing/2014/main" id="{33D690FA-4641-5C44-E672-99E68ED2E30E}"/>
              </a:ext>
            </a:extLst>
          </p:cNvPr>
          <p:cNvSpPr txBox="1"/>
          <p:nvPr/>
        </p:nvSpPr>
        <p:spPr>
          <a:xfrm>
            <a:off x="1606550" y="2762249"/>
            <a:ext cx="5695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Implement Recognition Programs</a:t>
            </a:r>
          </a:p>
        </p:txBody>
      </p:sp>
      <p:sp>
        <p:nvSpPr>
          <p:cNvPr id="15" name="TextBox 14">
            <a:extLst>
              <a:ext uri="{FF2B5EF4-FFF2-40B4-BE49-F238E27FC236}">
                <a16:creationId xmlns:a16="http://schemas.microsoft.com/office/drawing/2014/main" id="{DE18C1F3-5FCE-8CFA-B5C7-E49303453122}"/>
              </a:ext>
            </a:extLst>
          </p:cNvPr>
          <p:cNvSpPr txBox="1"/>
          <p:nvPr/>
        </p:nvSpPr>
        <p:spPr>
          <a:xfrm>
            <a:off x="1619250" y="3930648"/>
            <a:ext cx="5695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Celebrate Achievements</a:t>
            </a:r>
          </a:p>
        </p:txBody>
      </p:sp>
      <p:sp>
        <p:nvSpPr>
          <p:cNvPr id="16" name="TextBox 15">
            <a:extLst>
              <a:ext uri="{FF2B5EF4-FFF2-40B4-BE49-F238E27FC236}">
                <a16:creationId xmlns:a16="http://schemas.microsoft.com/office/drawing/2014/main" id="{D7C88159-25C1-DC84-E1EF-A3AEEFBF370A}"/>
              </a:ext>
            </a:extLst>
          </p:cNvPr>
          <p:cNvSpPr txBox="1"/>
          <p:nvPr/>
        </p:nvSpPr>
        <p:spPr>
          <a:xfrm>
            <a:off x="1619250" y="5137148"/>
            <a:ext cx="569595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chemeClr val="bg1"/>
                </a:solidFill>
                <a:latin typeface="Roboto"/>
                <a:ea typeface="Calibri"/>
                <a:cs typeface="Calibri"/>
              </a:rPr>
              <a:t>Appreciate Diverse Backgrounds</a:t>
            </a:r>
          </a:p>
        </p:txBody>
      </p:sp>
    </p:spTree>
    <p:custDataLst>
      <p:tags r:id="rId1"/>
    </p:custDataLst>
    <p:extLst>
      <p:ext uri="{BB962C8B-B14F-4D97-AF65-F5344CB8AC3E}">
        <p14:creationId xmlns:p14="http://schemas.microsoft.com/office/powerpoint/2010/main" val="2546241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3"/>
          <a:stretch>
            <a:fillRect/>
          </a:stretch>
        </p:blipFill>
        <p:spPr>
          <a:xfrm>
            <a:off x="174308" y="7411403"/>
            <a:ext cx="2143125" cy="561975"/>
          </a:xfrm>
          <a:prstGeom prst="rect">
            <a:avLst/>
          </a:prstGeom>
        </p:spPr>
      </p:pic>
      <p:sp>
        <p:nvSpPr>
          <p:cNvPr id="5" name="Text 0"/>
          <p:cNvSpPr/>
          <p:nvPr/>
        </p:nvSpPr>
        <p:spPr>
          <a:xfrm>
            <a:off x="793790" y="2358509"/>
            <a:ext cx="7565112" cy="708779"/>
          </a:xfrm>
          <a:prstGeom prst="rect">
            <a:avLst/>
          </a:prstGeom>
          <a:noFill/>
          <a:ln/>
        </p:spPr>
        <p:txBody>
          <a:bodyPr wrap="non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Understanding the Landscape</a:t>
            </a:r>
            <a:endParaRPr lang="en-US" sz="4450" dirty="0"/>
          </a:p>
        </p:txBody>
      </p:sp>
      <p:sp>
        <p:nvSpPr>
          <p:cNvPr id="6" name="Text 1"/>
          <p:cNvSpPr/>
          <p:nvPr/>
        </p:nvSpPr>
        <p:spPr>
          <a:xfrm>
            <a:off x="793790" y="3634264"/>
            <a:ext cx="2835235" cy="354330"/>
          </a:xfrm>
          <a:prstGeom prst="rect">
            <a:avLst/>
          </a:prstGeom>
          <a:noFill/>
          <a:ln/>
        </p:spPr>
        <p:txBody>
          <a:bodyPr wrap="none" lIns="0" tIns="0" rIns="0" bIns="0" rtlCol="0" anchor="t"/>
          <a:lstStyle/>
          <a:p>
            <a:pPr marL="0" indent="0">
              <a:lnSpc>
                <a:spcPts val="2750"/>
              </a:lnSpc>
              <a:buNone/>
            </a:pPr>
            <a:r>
              <a:rPr lang="en-US" sz="2800" dirty="0">
                <a:solidFill>
                  <a:srgbClr val="FFFFFF"/>
                </a:solidFill>
                <a:latin typeface="Roboto Medium" pitchFamily="34" charset="0"/>
                <a:ea typeface="Roboto Medium" pitchFamily="34" charset="-122"/>
                <a:cs typeface="Roboto Medium" pitchFamily="34" charset="-120"/>
              </a:rPr>
              <a:t>The Growing Gap</a:t>
            </a:r>
            <a:endParaRPr lang="en-US" sz="2800" dirty="0"/>
          </a:p>
        </p:txBody>
      </p:sp>
      <p:sp>
        <p:nvSpPr>
          <p:cNvPr id="7" name="Text 2"/>
          <p:cNvSpPr/>
          <p:nvPr/>
        </p:nvSpPr>
        <p:spPr>
          <a:xfrm>
            <a:off x="793790" y="4215408"/>
            <a:ext cx="6244709" cy="2580808"/>
          </a:xfrm>
          <a:prstGeom prst="rect">
            <a:avLst/>
          </a:prstGeom>
          <a:noFill/>
          <a:ln/>
        </p:spPr>
        <p:txBody>
          <a:bodyPr wrap="square" lIns="0" tIns="0" rIns="0" bIns="0" rtlCol="0" anchor="t"/>
          <a:lstStyle/>
          <a:p>
            <a:pPr marL="0" indent="0">
              <a:lnSpc>
                <a:spcPts val="2850"/>
              </a:lnSpc>
              <a:buNone/>
            </a:pPr>
            <a:r>
              <a:rPr lang="en-US" sz="2400" dirty="0">
                <a:solidFill>
                  <a:srgbClr val="CFD0D8"/>
                </a:solidFill>
                <a:latin typeface="Roboto" pitchFamily="34" charset="0"/>
                <a:ea typeface="Roboto" pitchFamily="34" charset="-122"/>
                <a:cs typeface="Roboto" pitchFamily="34" charset="-120"/>
              </a:rPr>
              <a:t>The healthcare workforce is facing significant challenges, with an increasing demand for professionals and a shrinking pool of qualified candidates. This gap is exacerbated by the aging workforce and the rising complexity of care delivery.</a:t>
            </a:r>
            <a:endParaRPr lang="en-US" sz="2400" dirty="0"/>
          </a:p>
        </p:txBody>
      </p:sp>
      <p:sp>
        <p:nvSpPr>
          <p:cNvPr id="8" name="Text 3"/>
          <p:cNvSpPr/>
          <p:nvPr/>
        </p:nvSpPr>
        <p:spPr>
          <a:xfrm>
            <a:off x="7599521" y="3634264"/>
            <a:ext cx="2890480" cy="354330"/>
          </a:xfrm>
          <a:prstGeom prst="rect">
            <a:avLst/>
          </a:prstGeom>
          <a:noFill/>
          <a:ln/>
        </p:spPr>
        <p:txBody>
          <a:bodyPr wrap="none" lIns="0" tIns="0" rIns="0" bIns="0" rtlCol="0" anchor="t"/>
          <a:lstStyle/>
          <a:p>
            <a:pPr marL="0" indent="0">
              <a:lnSpc>
                <a:spcPts val="2750"/>
              </a:lnSpc>
              <a:buNone/>
            </a:pPr>
            <a:r>
              <a:rPr lang="en-US" sz="2800" dirty="0">
                <a:solidFill>
                  <a:srgbClr val="FFFFFF"/>
                </a:solidFill>
                <a:latin typeface="Roboto Medium" pitchFamily="34" charset="0"/>
                <a:ea typeface="Roboto Medium" pitchFamily="34" charset="-122"/>
                <a:cs typeface="Roboto Medium" pitchFamily="34" charset="-120"/>
              </a:rPr>
              <a:t>Burnout and Its Impact</a:t>
            </a:r>
            <a:endParaRPr lang="en-US" sz="2800" dirty="0"/>
          </a:p>
        </p:txBody>
      </p:sp>
      <p:sp>
        <p:nvSpPr>
          <p:cNvPr id="9" name="Text 4"/>
          <p:cNvSpPr/>
          <p:nvPr/>
        </p:nvSpPr>
        <p:spPr>
          <a:xfrm>
            <a:off x="7599521" y="4215408"/>
            <a:ext cx="6244709" cy="1451610"/>
          </a:xfrm>
          <a:prstGeom prst="rect">
            <a:avLst/>
          </a:prstGeom>
          <a:noFill/>
          <a:ln/>
        </p:spPr>
        <p:txBody>
          <a:bodyPr wrap="square" lIns="0" tIns="0" rIns="0" bIns="0" rtlCol="0" anchor="t"/>
          <a:lstStyle/>
          <a:p>
            <a:pPr marL="0" indent="0">
              <a:lnSpc>
                <a:spcPts val="2850"/>
              </a:lnSpc>
              <a:buNone/>
            </a:pPr>
            <a:r>
              <a:rPr lang="en-US" sz="2400" dirty="0">
                <a:solidFill>
                  <a:srgbClr val="CFD0D8"/>
                </a:solidFill>
                <a:latin typeface="Roboto" pitchFamily="34" charset="0"/>
                <a:ea typeface="Roboto" pitchFamily="34" charset="-122"/>
                <a:cs typeface="Roboto" pitchFamily="34" charset="-120"/>
              </a:rPr>
              <a:t>Burnout is rampant in healthcare, leading to high turnover, reduced patient satisfaction, and compromised quality of care. It is fueled by heavy workloads, administrative burdens, and emotional exhaustion.</a:t>
            </a:r>
            <a:endParaRPr lang="en-US" sz="2400" dirty="0"/>
          </a:p>
        </p:txBody>
      </p:sp>
    </p:spTree>
    <p:custDataLst>
      <p:tags r:id="rId1"/>
    </p:custDataLst>
    <p:extLst>
      <p:ext uri="{BB962C8B-B14F-4D97-AF65-F5344CB8AC3E}">
        <p14:creationId xmlns:p14="http://schemas.microsoft.com/office/powerpoint/2010/main" val="2790514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14A1A2-7E8B-86BC-B5F9-556D30B00C00}"/>
              </a:ext>
            </a:extLst>
          </p:cNvPr>
          <p:cNvSpPr/>
          <p:nvPr/>
        </p:nvSpPr>
        <p:spPr>
          <a:xfrm>
            <a:off x="-9526" y="0"/>
            <a:ext cx="14649450" cy="8229600"/>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C78D47D-D6A1-DC5B-132C-29C7BF7482E1}"/>
              </a:ext>
            </a:extLst>
          </p:cNvPr>
          <p:cNvSpPr txBox="1"/>
          <p:nvPr/>
        </p:nvSpPr>
        <p:spPr>
          <a:xfrm>
            <a:off x="485774" y="371474"/>
            <a:ext cx="12130475"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Roboto Medium"/>
                <a:ea typeface="Calibri"/>
                <a:cs typeface="Calibri"/>
              </a:rPr>
              <a:t>Feed Forward: </a:t>
            </a:r>
          </a:p>
          <a:p>
            <a:r>
              <a:rPr lang="en-US" sz="2800" dirty="0">
                <a:solidFill>
                  <a:schemeClr val="bg1"/>
                </a:solidFill>
                <a:latin typeface="Roboto Medium"/>
                <a:ea typeface="Calibri"/>
                <a:cs typeface="Calibri"/>
              </a:rPr>
              <a:t>Brainstorm Activity to Troubleshoot Barriers to Rewards and Recognition</a:t>
            </a:r>
          </a:p>
        </p:txBody>
      </p:sp>
      <p:pic>
        <p:nvPicPr>
          <p:cNvPr id="8" name="Picture 7" descr="A close-up of a logo&#10;&#10;AI-generated content may be incorrect.">
            <a:extLst>
              <a:ext uri="{FF2B5EF4-FFF2-40B4-BE49-F238E27FC236}">
                <a16:creationId xmlns:a16="http://schemas.microsoft.com/office/drawing/2014/main" id="{C2D87CFF-EF18-8FA7-7B7D-683A0227423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067" y="7531299"/>
            <a:ext cx="2127786" cy="567409"/>
          </a:xfrm>
          <a:prstGeom prst="rect">
            <a:avLst/>
          </a:prstGeom>
        </p:spPr>
      </p:pic>
      <p:sp>
        <p:nvSpPr>
          <p:cNvPr id="2" name="TextBox 1"/>
          <p:cNvSpPr txBox="1"/>
          <p:nvPr/>
        </p:nvSpPr>
        <p:spPr>
          <a:xfrm>
            <a:off x="741405" y="1742303"/>
            <a:ext cx="12566822" cy="4524315"/>
          </a:xfrm>
          <a:prstGeom prst="rect">
            <a:avLst/>
          </a:prstGeom>
          <a:noFill/>
        </p:spPr>
        <p:txBody>
          <a:bodyPr wrap="square" rtlCol="0">
            <a:spAutoFit/>
          </a:bodyPr>
          <a:lstStyle/>
          <a:p>
            <a:pPr marL="457200" indent="-457200">
              <a:buFont typeface="+mj-lt"/>
              <a:buAutoNum type="arabicPeriod"/>
            </a:pPr>
            <a:r>
              <a:rPr lang="en-US" sz="2800" b="1" dirty="0">
                <a:solidFill>
                  <a:schemeClr val="bg1"/>
                </a:solidFill>
              </a:rPr>
              <a:t>Partner up </a:t>
            </a:r>
            <a:r>
              <a:rPr lang="en-US" sz="2400" dirty="0">
                <a:solidFill>
                  <a:schemeClr val="bg1"/>
                </a:solidFill>
              </a:rPr>
              <a:t>with 1 other person in the room (don’t forget to introduce yourself!)</a:t>
            </a:r>
          </a:p>
          <a:p>
            <a:pPr marL="457200" indent="-457200">
              <a:buFont typeface="+mj-lt"/>
              <a:buAutoNum type="arabicPeriod"/>
            </a:pPr>
            <a:r>
              <a:rPr lang="en-US" sz="2800" b="1" dirty="0">
                <a:solidFill>
                  <a:schemeClr val="bg1"/>
                </a:solidFill>
              </a:rPr>
              <a:t>Share</a:t>
            </a:r>
            <a:r>
              <a:rPr lang="en-US" sz="2400" b="1" dirty="0">
                <a:solidFill>
                  <a:schemeClr val="bg1"/>
                </a:solidFill>
              </a:rPr>
              <a:t> </a:t>
            </a:r>
            <a:r>
              <a:rPr lang="en-US" sz="2800" b="1" dirty="0">
                <a:solidFill>
                  <a:schemeClr val="bg1"/>
                </a:solidFill>
              </a:rPr>
              <a:t>an issue </a:t>
            </a:r>
            <a:r>
              <a:rPr lang="en-US" sz="2400" dirty="0">
                <a:solidFill>
                  <a:schemeClr val="bg1"/>
                </a:solidFill>
              </a:rPr>
              <a:t>you’re having in this area that you’d like to work on</a:t>
            </a:r>
          </a:p>
          <a:p>
            <a:pPr marL="914400" lvl="1" indent="-457200">
              <a:buFont typeface="Arial" panose="020B0604020202020204" pitchFamily="34" charset="0"/>
              <a:buChar char="•"/>
            </a:pPr>
            <a:r>
              <a:rPr lang="en-US" sz="2400" dirty="0">
                <a:solidFill>
                  <a:schemeClr val="bg1"/>
                </a:solidFill>
              </a:rPr>
              <a:t>Individualization</a:t>
            </a:r>
          </a:p>
          <a:p>
            <a:pPr marL="914400" lvl="1" indent="-457200">
              <a:buFont typeface="Arial" panose="020B0604020202020204" pitchFamily="34" charset="0"/>
              <a:buChar char="•"/>
            </a:pPr>
            <a:r>
              <a:rPr lang="en-US" sz="2400" dirty="0">
                <a:solidFill>
                  <a:schemeClr val="bg1"/>
                </a:solidFill>
              </a:rPr>
              <a:t>Consistency</a:t>
            </a:r>
          </a:p>
          <a:p>
            <a:pPr marL="914400" lvl="1" indent="-457200">
              <a:buFont typeface="Arial" panose="020B0604020202020204" pitchFamily="34" charset="0"/>
              <a:buChar char="•"/>
            </a:pPr>
            <a:r>
              <a:rPr lang="en-US" sz="2400" dirty="0">
                <a:solidFill>
                  <a:schemeClr val="bg1"/>
                </a:solidFill>
              </a:rPr>
              <a:t>Time </a:t>
            </a:r>
          </a:p>
          <a:p>
            <a:pPr marL="457200" indent="-457200">
              <a:buFont typeface="+mj-lt"/>
              <a:buAutoNum type="arabicPeriod"/>
            </a:pPr>
            <a:r>
              <a:rPr lang="en-US" sz="2800" b="1" dirty="0">
                <a:solidFill>
                  <a:schemeClr val="bg1"/>
                </a:solidFill>
              </a:rPr>
              <a:t>Partner will provide </a:t>
            </a:r>
            <a:r>
              <a:rPr lang="en-US" sz="2400" dirty="0">
                <a:solidFill>
                  <a:schemeClr val="bg1"/>
                </a:solidFill>
              </a:rPr>
              <a:t>an idea on how to solve the problem</a:t>
            </a:r>
          </a:p>
          <a:p>
            <a:pPr marL="457200" indent="-457200">
              <a:buFont typeface="+mj-lt"/>
              <a:buAutoNum type="arabicPeriod"/>
            </a:pPr>
            <a:r>
              <a:rPr lang="en-US" sz="2800" b="1" dirty="0">
                <a:solidFill>
                  <a:schemeClr val="bg1"/>
                </a:solidFill>
              </a:rPr>
              <a:t>Write</a:t>
            </a:r>
            <a:r>
              <a:rPr lang="en-US" sz="2400" dirty="0">
                <a:solidFill>
                  <a:schemeClr val="bg1"/>
                </a:solidFill>
              </a:rPr>
              <a:t> down their idea and thank them</a:t>
            </a:r>
          </a:p>
          <a:p>
            <a:pPr marL="914400" lvl="1" indent="-457200">
              <a:buFont typeface="Arial" panose="020B0604020202020204" pitchFamily="34" charset="0"/>
              <a:buChar char="•"/>
            </a:pPr>
            <a:r>
              <a:rPr lang="en-US" sz="2400" dirty="0">
                <a:solidFill>
                  <a:schemeClr val="bg1"/>
                </a:solidFill>
              </a:rPr>
              <a:t>Do not argue/disagree – this is about everyone getting lots of ideas, not debate!</a:t>
            </a:r>
          </a:p>
          <a:p>
            <a:pPr marL="457200" indent="-457200">
              <a:buFont typeface="+mj-lt"/>
              <a:buAutoNum type="arabicPeriod"/>
            </a:pPr>
            <a:r>
              <a:rPr lang="en-US" sz="2800" b="1" dirty="0">
                <a:solidFill>
                  <a:schemeClr val="bg1"/>
                </a:solidFill>
              </a:rPr>
              <a:t>Reverse it! </a:t>
            </a:r>
            <a:r>
              <a:rPr lang="en-US" sz="2400" dirty="0">
                <a:solidFill>
                  <a:schemeClr val="bg1"/>
                </a:solidFill>
              </a:rPr>
              <a:t>Let them share their issue and give them an idea</a:t>
            </a:r>
          </a:p>
          <a:p>
            <a:pPr marL="457200" indent="-457200">
              <a:buFont typeface="+mj-lt"/>
              <a:buAutoNum type="arabicPeriod"/>
            </a:pPr>
            <a:r>
              <a:rPr lang="en-US" sz="2800" b="1" dirty="0">
                <a:solidFill>
                  <a:schemeClr val="bg1"/>
                </a:solidFill>
              </a:rPr>
              <a:t>Find</a:t>
            </a:r>
            <a:r>
              <a:rPr lang="en-US" sz="2400" dirty="0">
                <a:solidFill>
                  <a:schemeClr val="bg1"/>
                </a:solidFill>
              </a:rPr>
              <a:t> </a:t>
            </a:r>
            <a:r>
              <a:rPr lang="en-US" sz="2800" b="1" dirty="0">
                <a:solidFill>
                  <a:schemeClr val="bg1"/>
                </a:solidFill>
              </a:rPr>
              <a:t>another person </a:t>
            </a:r>
            <a:r>
              <a:rPr lang="en-US" sz="2400" dirty="0">
                <a:solidFill>
                  <a:schemeClr val="bg1"/>
                </a:solidFill>
              </a:rPr>
              <a:t>and keep going until you have a list of ideas</a:t>
            </a:r>
          </a:p>
          <a:p>
            <a:pPr marL="457200" indent="-457200">
              <a:buFont typeface="+mj-lt"/>
              <a:buAutoNum type="arabicPeriod"/>
            </a:pPr>
            <a:endParaRPr lang="en-US" sz="2400" dirty="0">
              <a:solidFill>
                <a:schemeClr val="bg1"/>
              </a:solidFill>
            </a:endParaRPr>
          </a:p>
        </p:txBody>
      </p:sp>
      <p:sp>
        <p:nvSpPr>
          <p:cNvPr id="3" name="Rounded Rectangle 2"/>
          <p:cNvSpPr/>
          <p:nvPr/>
        </p:nvSpPr>
        <p:spPr>
          <a:xfrm>
            <a:off x="4022124" y="6448808"/>
            <a:ext cx="6005383" cy="900301"/>
          </a:xfrm>
          <a:prstGeom prst="roundRect">
            <a:avLst/>
          </a:prstGeom>
          <a:solidFill>
            <a:srgbClr val="18256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Roboto" panose="02000000000000000000" pitchFamily="2" charset="0"/>
                <a:ea typeface="Roboto" panose="02000000000000000000" pitchFamily="2" charset="0"/>
                <a:cs typeface="Roboto" panose="02000000000000000000" pitchFamily="2" charset="0"/>
              </a:rPr>
              <a:t>Participant Guide Page 9</a:t>
            </a:r>
          </a:p>
        </p:txBody>
      </p:sp>
    </p:spTree>
    <p:custDataLst>
      <p:tags r:id="rId1"/>
    </p:custDataLst>
    <p:extLst>
      <p:ext uri="{BB962C8B-B14F-4D97-AF65-F5344CB8AC3E}">
        <p14:creationId xmlns:p14="http://schemas.microsoft.com/office/powerpoint/2010/main" val="40265155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3"/>
          <a:stretch>
            <a:fillRect/>
          </a:stretch>
        </p:blipFill>
        <p:spPr>
          <a:xfrm>
            <a:off x="174308" y="7411403"/>
            <a:ext cx="2143125" cy="561975"/>
          </a:xfrm>
          <a:prstGeom prst="rect">
            <a:avLst/>
          </a:prstGeom>
        </p:spPr>
      </p:pic>
      <p:sp>
        <p:nvSpPr>
          <p:cNvPr id="5" name="Text 0"/>
          <p:cNvSpPr/>
          <p:nvPr/>
        </p:nvSpPr>
        <p:spPr>
          <a:xfrm>
            <a:off x="793790" y="4282083"/>
            <a:ext cx="7851934" cy="708779"/>
          </a:xfrm>
          <a:prstGeom prst="rect">
            <a:avLst/>
          </a:prstGeom>
          <a:noFill/>
          <a:ln/>
        </p:spPr>
        <p:txBody>
          <a:bodyPr wrap="non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Key Takeaways and Next Steps</a:t>
            </a:r>
            <a:endParaRPr lang="en-US" sz="4450" dirty="0"/>
          </a:p>
        </p:txBody>
      </p:sp>
      <p:sp>
        <p:nvSpPr>
          <p:cNvPr id="6" name="Text 1"/>
          <p:cNvSpPr/>
          <p:nvPr/>
        </p:nvSpPr>
        <p:spPr>
          <a:xfrm>
            <a:off x="793790" y="5331023"/>
            <a:ext cx="13042821" cy="1451610"/>
          </a:xfrm>
          <a:prstGeom prst="rect">
            <a:avLst/>
          </a:prstGeom>
          <a:noFill/>
          <a:ln/>
        </p:spPr>
        <p:txBody>
          <a:bodyPr wrap="square" lIns="0" tIns="0" rIns="0" bIns="0" rtlCol="0" anchor="t"/>
          <a:lstStyle/>
          <a:p>
            <a:pPr marL="0" indent="0">
              <a:lnSpc>
                <a:spcPts val="2850"/>
              </a:lnSpc>
              <a:buNone/>
            </a:pPr>
            <a:r>
              <a:rPr lang="en-US" sz="2400" dirty="0">
                <a:solidFill>
                  <a:srgbClr val="CFD0D8"/>
                </a:solidFill>
                <a:latin typeface="Roboto"/>
                <a:ea typeface="Roboto"/>
                <a:cs typeface="Roboto"/>
              </a:rPr>
              <a:t>Building high-performing healthcare teams requires a commitment to fostering a culture of communication, collaboration, and appreciation. This requires clear leadership, a safe work environment, and intentional efforts to onboard new employees effectively. By implementing these principles, we can create teams that are empowered, engaged, and dedicated to delivering the best possible care.</a:t>
            </a:r>
            <a:endParaRPr lang="en-US" sz="2400" dirty="0">
              <a:latin typeface="Roboto"/>
              <a:ea typeface="Roboto"/>
              <a:cs typeface="Roboto"/>
            </a:endParaRPr>
          </a:p>
        </p:txBody>
      </p:sp>
      <p:pic>
        <p:nvPicPr>
          <p:cNvPr id="7" name="Image 0" descr="preencoded.png"/>
          <p:cNvPicPr>
            <a:picLocks noChangeAspect="1"/>
          </p:cNvPicPr>
          <p:nvPr/>
        </p:nvPicPr>
        <p:blipFill>
          <a:blip r:embed="rId4"/>
          <a:stretch>
            <a:fillRect/>
          </a:stretch>
        </p:blipFill>
        <p:spPr>
          <a:xfrm>
            <a:off x="0" y="-111210"/>
            <a:ext cx="14630400" cy="2835235"/>
          </a:xfrm>
          <a:prstGeom prst="rect">
            <a:avLst/>
          </a:prstGeom>
        </p:spPr>
      </p:pic>
    </p:spTree>
    <p:custDataLst>
      <p:tags r:id="rId1"/>
    </p:custDataLst>
    <p:extLst>
      <p:ext uri="{BB962C8B-B14F-4D97-AF65-F5344CB8AC3E}">
        <p14:creationId xmlns:p14="http://schemas.microsoft.com/office/powerpoint/2010/main" val="1055824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3"/>
          <a:stretch>
            <a:fillRect/>
          </a:stretch>
        </p:blipFill>
        <p:spPr>
          <a:xfrm>
            <a:off x="100960" y="7746303"/>
            <a:ext cx="1456784" cy="382001"/>
          </a:xfrm>
          <a:prstGeom prst="rect">
            <a:avLst/>
          </a:prstGeom>
        </p:spPr>
      </p:pic>
      <p:pic>
        <p:nvPicPr>
          <p:cNvPr id="5" name="Image 0" descr="preencoded.png"/>
          <p:cNvPicPr>
            <a:picLocks noChangeAspect="1"/>
          </p:cNvPicPr>
          <p:nvPr/>
        </p:nvPicPr>
        <p:blipFill>
          <a:blip r:embed="rId4"/>
          <a:stretch>
            <a:fillRect/>
          </a:stretch>
        </p:blipFill>
        <p:spPr>
          <a:xfrm>
            <a:off x="9144000" y="0"/>
            <a:ext cx="5486400" cy="8229600"/>
          </a:xfrm>
          <a:prstGeom prst="rect">
            <a:avLst/>
          </a:prstGeom>
        </p:spPr>
      </p:pic>
      <p:sp>
        <p:nvSpPr>
          <p:cNvPr id="6" name="Text 0"/>
          <p:cNvSpPr/>
          <p:nvPr/>
        </p:nvSpPr>
        <p:spPr>
          <a:xfrm>
            <a:off x="793790" y="423446"/>
            <a:ext cx="7556421" cy="2126337"/>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Building a Foundation for Success: High-Performing Teams</a:t>
            </a:r>
            <a:endParaRPr lang="en-US" sz="4450" dirty="0"/>
          </a:p>
        </p:txBody>
      </p:sp>
      <p:grpSp>
        <p:nvGrpSpPr>
          <p:cNvPr id="7" name="Group 6"/>
          <p:cNvGrpSpPr/>
          <p:nvPr/>
        </p:nvGrpSpPr>
        <p:grpSpPr>
          <a:xfrm>
            <a:off x="793790" y="3148820"/>
            <a:ext cx="510302" cy="510302"/>
            <a:chOff x="793790" y="3148820"/>
            <a:chExt cx="510302" cy="510302"/>
          </a:xfrm>
        </p:grpSpPr>
        <p:sp>
          <p:nvSpPr>
            <p:cNvPr id="8" name="Shape 1"/>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9" name="Text 2"/>
            <p:cNvSpPr/>
            <p:nvPr/>
          </p:nvSpPr>
          <p:spPr>
            <a:xfrm>
              <a:off x="952262" y="3233837"/>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Medium" pitchFamily="34" charset="0"/>
                  <a:ea typeface="Roboto Medium" pitchFamily="34" charset="-122"/>
                  <a:cs typeface="Roboto Medium" pitchFamily="34" charset="-120"/>
                </a:rPr>
                <a:t>1</a:t>
              </a:r>
              <a:endParaRPr lang="en-US" sz="2650" dirty="0"/>
            </a:p>
          </p:txBody>
        </p:sp>
      </p:grpSp>
      <p:sp>
        <p:nvSpPr>
          <p:cNvPr id="10" name="Text 3"/>
          <p:cNvSpPr/>
          <p:nvPr/>
        </p:nvSpPr>
        <p:spPr>
          <a:xfrm>
            <a:off x="1530906" y="3148820"/>
            <a:ext cx="4168021" cy="354330"/>
          </a:xfrm>
          <a:prstGeom prst="rect">
            <a:avLst/>
          </a:prstGeom>
          <a:noFill/>
          <a:ln/>
        </p:spPr>
        <p:txBody>
          <a:bodyPr wrap="none" lIns="0" tIns="0" rIns="0" bIns="0" rtlCol="0" anchor="t"/>
          <a:lstStyle/>
          <a:p>
            <a:pPr marL="0" indent="0">
              <a:lnSpc>
                <a:spcPts val="2750"/>
              </a:lnSpc>
              <a:buNone/>
            </a:pPr>
            <a:r>
              <a:rPr lang="en-US" sz="2800" dirty="0">
                <a:solidFill>
                  <a:srgbClr val="CFD0D8"/>
                </a:solidFill>
                <a:latin typeface="Roboto Medium" pitchFamily="34" charset="0"/>
                <a:ea typeface="Roboto Medium" pitchFamily="34" charset="-122"/>
                <a:cs typeface="Roboto Medium" pitchFamily="34" charset="-120"/>
              </a:rPr>
              <a:t>Defining High-Performing Teams</a:t>
            </a:r>
            <a:endParaRPr lang="en-US" sz="2800" dirty="0"/>
          </a:p>
        </p:txBody>
      </p:sp>
      <p:sp>
        <p:nvSpPr>
          <p:cNvPr id="11" name="Text 4"/>
          <p:cNvSpPr/>
          <p:nvPr/>
        </p:nvSpPr>
        <p:spPr>
          <a:xfrm>
            <a:off x="1530906" y="3639238"/>
            <a:ext cx="6819305" cy="1088708"/>
          </a:xfrm>
          <a:prstGeom prst="rect">
            <a:avLst/>
          </a:prstGeom>
          <a:noFill/>
          <a:ln/>
        </p:spPr>
        <p:txBody>
          <a:bodyPr wrap="square" lIns="0" tIns="0" rIns="0" bIns="0" rtlCol="0" anchor="t"/>
          <a:lstStyle/>
          <a:p>
            <a:pPr marL="0" indent="0">
              <a:lnSpc>
                <a:spcPts val="2850"/>
              </a:lnSpc>
              <a:buNone/>
            </a:pPr>
            <a:r>
              <a:rPr lang="en-US" sz="2400" dirty="0">
                <a:solidFill>
                  <a:srgbClr val="CFD0D8"/>
                </a:solidFill>
                <a:latin typeface="Roboto" pitchFamily="34" charset="0"/>
                <a:ea typeface="Roboto" pitchFamily="34" charset="-122"/>
                <a:cs typeface="Roboto" pitchFamily="34" charset="-120"/>
              </a:rPr>
              <a:t>High-performing healthcare teams share a common vision, communicate effectively, trust each other, embrace diverse perspectives, and are committed to achieving shared goals.</a:t>
            </a:r>
            <a:endParaRPr lang="en-US" sz="2400" dirty="0"/>
          </a:p>
        </p:txBody>
      </p:sp>
      <p:grpSp>
        <p:nvGrpSpPr>
          <p:cNvPr id="12" name="Group 11"/>
          <p:cNvGrpSpPr/>
          <p:nvPr/>
        </p:nvGrpSpPr>
        <p:grpSpPr>
          <a:xfrm>
            <a:off x="793790" y="5716548"/>
            <a:ext cx="510302" cy="510302"/>
            <a:chOff x="793790" y="5716548"/>
            <a:chExt cx="510302" cy="510302"/>
          </a:xfrm>
        </p:grpSpPr>
        <p:sp>
          <p:nvSpPr>
            <p:cNvPr id="13" name="Shape 5"/>
            <p:cNvSpPr/>
            <p:nvPr/>
          </p:nvSpPr>
          <p:spPr>
            <a:xfrm>
              <a:off x="793790" y="5716548"/>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14" name="Text 6"/>
            <p:cNvSpPr/>
            <p:nvPr/>
          </p:nvSpPr>
          <p:spPr>
            <a:xfrm>
              <a:off x="952262" y="5801558"/>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Medium" pitchFamily="34" charset="0"/>
                  <a:ea typeface="Roboto Medium" pitchFamily="34" charset="-122"/>
                  <a:cs typeface="Roboto Medium" pitchFamily="34" charset="-120"/>
                </a:rPr>
                <a:t>2</a:t>
              </a:r>
              <a:endParaRPr lang="en-US" sz="2650" dirty="0"/>
            </a:p>
          </p:txBody>
        </p:sp>
      </p:grpSp>
      <p:sp>
        <p:nvSpPr>
          <p:cNvPr id="15" name="Text 7"/>
          <p:cNvSpPr/>
          <p:nvPr/>
        </p:nvSpPr>
        <p:spPr>
          <a:xfrm>
            <a:off x="1530906" y="5716548"/>
            <a:ext cx="4494490" cy="354330"/>
          </a:xfrm>
          <a:prstGeom prst="rect">
            <a:avLst/>
          </a:prstGeom>
          <a:noFill/>
          <a:ln/>
        </p:spPr>
        <p:txBody>
          <a:bodyPr wrap="none" lIns="0" tIns="0" rIns="0" bIns="0" rtlCol="0" anchor="t"/>
          <a:lstStyle/>
          <a:p>
            <a:pPr marL="0" indent="0">
              <a:lnSpc>
                <a:spcPts val="2750"/>
              </a:lnSpc>
              <a:buNone/>
            </a:pPr>
            <a:r>
              <a:rPr lang="en-US" sz="2800" dirty="0">
                <a:solidFill>
                  <a:srgbClr val="CFD0D8"/>
                </a:solidFill>
                <a:latin typeface="Roboto Medium" pitchFamily="34" charset="0"/>
                <a:ea typeface="Roboto Medium" pitchFamily="34" charset="-122"/>
                <a:cs typeface="Roboto Medium" pitchFamily="34" charset="-120"/>
              </a:rPr>
              <a:t>Benefits of High-Performing Teams</a:t>
            </a:r>
            <a:endParaRPr lang="en-US" sz="2800" dirty="0"/>
          </a:p>
        </p:txBody>
      </p:sp>
      <p:sp>
        <p:nvSpPr>
          <p:cNvPr id="16" name="Text 8"/>
          <p:cNvSpPr/>
          <p:nvPr/>
        </p:nvSpPr>
        <p:spPr>
          <a:xfrm>
            <a:off x="1530906" y="6206966"/>
            <a:ext cx="6819305" cy="1088708"/>
          </a:xfrm>
          <a:prstGeom prst="rect">
            <a:avLst/>
          </a:prstGeom>
          <a:noFill/>
          <a:ln/>
        </p:spPr>
        <p:txBody>
          <a:bodyPr wrap="square" lIns="0" tIns="0" rIns="0" bIns="0" rtlCol="0" anchor="t"/>
          <a:lstStyle/>
          <a:p>
            <a:pPr marL="0" indent="0">
              <a:lnSpc>
                <a:spcPts val="2850"/>
              </a:lnSpc>
              <a:buNone/>
            </a:pPr>
            <a:r>
              <a:rPr lang="en-US" sz="2400" dirty="0">
                <a:solidFill>
                  <a:srgbClr val="CFD0D8"/>
                </a:solidFill>
                <a:latin typeface="Roboto" pitchFamily="34" charset="0"/>
                <a:ea typeface="Roboto" pitchFamily="34" charset="-122"/>
                <a:cs typeface="Roboto" pitchFamily="34" charset="-120"/>
              </a:rPr>
              <a:t>These teams consistently deliver exceptional patient care, improve operational efficiency, foster innovation, and enhance staff satisfaction and retention.</a:t>
            </a:r>
            <a:endParaRPr lang="en-US" sz="2400" dirty="0"/>
          </a:p>
        </p:txBody>
      </p:sp>
    </p:spTree>
    <p:custDataLst>
      <p:tags r:id="rId1"/>
    </p:custDataLst>
    <p:extLst>
      <p:ext uri="{BB962C8B-B14F-4D97-AF65-F5344CB8AC3E}">
        <p14:creationId xmlns:p14="http://schemas.microsoft.com/office/powerpoint/2010/main" val="229044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solidFill>
                  <a:schemeClr val="bg1"/>
                </a:solidFill>
                <a:latin typeface="Roboto" panose="02000000000000000000" pitchFamily="2" charset="0"/>
                <a:ea typeface="Roboto" panose="02000000000000000000" pitchFamily="2" charset="0"/>
                <a:cs typeface="Roboto" panose="02000000000000000000" pitchFamily="2" charset="0"/>
              </a:rPr>
              <a:t>Core Principles</a:t>
            </a:r>
          </a:p>
        </p:txBody>
      </p:sp>
      <p:sp>
        <p:nvSpPr>
          <p:cNvPr id="3" name="Content Placeholder 2"/>
          <p:cNvSpPr>
            <a:spLocks noGrp="1"/>
          </p:cNvSpPr>
          <p:nvPr>
            <p:ph idx="1"/>
          </p:nvPr>
        </p:nvSpPr>
        <p:spPr/>
        <p:txBody>
          <a:bodyPr/>
          <a:lstStyle/>
          <a:p>
            <a:pPr marL="514350" indent="-514350">
              <a:buFont typeface="+mj-lt"/>
              <a:buAutoNum type="arabicPeriod"/>
            </a:pPr>
            <a:r>
              <a:rPr lang="en-US" dirty="0">
                <a:solidFill>
                  <a:schemeClr val="bg1"/>
                </a:solidFill>
                <a:latin typeface="Roboto" panose="02000000000000000000" pitchFamily="2" charset="0"/>
                <a:ea typeface="Roboto" panose="02000000000000000000" pitchFamily="2" charset="0"/>
                <a:cs typeface="Roboto" panose="02000000000000000000" pitchFamily="2" charset="0"/>
              </a:rPr>
              <a:t>Communicate Effectively as a Leader</a:t>
            </a:r>
          </a:p>
          <a:p>
            <a:pPr marL="514350" indent="-514350">
              <a:buFont typeface="+mj-lt"/>
              <a:buAutoNum type="arabicPeriod"/>
            </a:pPr>
            <a:r>
              <a:rPr lang="en-US" dirty="0">
                <a:solidFill>
                  <a:schemeClr val="bg1"/>
                </a:solidFill>
                <a:latin typeface="Roboto" panose="02000000000000000000" pitchFamily="2" charset="0"/>
                <a:ea typeface="Roboto" panose="02000000000000000000" pitchFamily="2" charset="0"/>
                <a:cs typeface="Roboto" panose="02000000000000000000" pitchFamily="2" charset="0"/>
              </a:rPr>
              <a:t>Create a Sense of Belonging</a:t>
            </a:r>
          </a:p>
          <a:p>
            <a:pPr marL="514350" indent="-514350">
              <a:buFont typeface="+mj-lt"/>
              <a:buAutoNum type="arabicPeriod"/>
            </a:pPr>
            <a:r>
              <a:rPr lang="en-US" dirty="0">
                <a:solidFill>
                  <a:schemeClr val="bg1"/>
                </a:solidFill>
                <a:latin typeface="Roboto" panose="02000000000000000000" pitchFamily="2" charset="0"/>
                <a:ea typeface="Roboto" panose="02000000000000000000" pitchFamily="2" charset="0"/>
                <a:cs typeface="Roboto" panose="02000000000000000000" pitchFamily="2" charset="0"/>
              </a:rPr>
              <a:t>Enhance the Onboarding Process</a:t>
            </a:r>
          </a:p>
          <a:p>
            <a:pPr marL="514350" indent="-514350">
              <a:buFont typeface="+mj-lt"/>
              <a:buAutoNum type="arabicPeriod"/>
            </a:pPr>
            <a:r>
              <a:rPr lang="en-US" dirty="0">
                <a:solidFill>
                  <a:schemeClr val="bg1"/>
                </a:solidFill>
                <a:latin typeface="Roboto" panose="02000000000000000000" pitchFamily="2" charset="0"/>
                <a:ea typeface="Roboto" panose="02000000000000000000" pitchFamily="2" charset="0"/>
                <a:cs typeface="Roboto" panose="02000000000000000000" pitchFamily="2" charset="0"/>
              </a:rPr>
              <a:t>Recognize Employees</a:t>
            </a:r>
          </a:p>
        </p:txBody>
      </p:sp>
      <p:pic>
        <p:nvPicPr>
          <p:cNvPr id="5" name="Picture 4"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3"/>
          <a:stretch>
            <a:fillRect/>
          </a:stretch>
        </p:blipFill>
        <p:spPr>
          <a:xfrm>
            <a:off x="174308" y="7411403"/>
            <a:ext cx="2143125" cy="561975"/>
          </a:xfrm>
          <a:prstGeom prst="rect">
            <a:avLst/>
          </a:prstGeom>
        </p:spPr>
      </p:pic>
    </p:spTree>
    <p:custDataLst>
      <p:tags r:id="rId1"/>
    </p:custDataLst>
    <p:extLst>
      <p:ext uri="{BB962C8B-B14F-4D97-AF65-F5344CB8AC3E}">
        <p14:creationId xmlns:p14="http://schemas.microsoft.com/office/powerpoint/2010/main" val="4951612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4630400" cy="8229600"/>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close-up of a logo&#10;&#10;AI-generated content may be incorrect.">
            <a:extLst>
              <a:ext uri="{FF2B5EF4-FFF2-40B4-BE49-F238E27FC236}">
                <a16:creationId xmlns:a16="http://schemas.microsoft.com/office/drawing/2014/main" id="{3A9247DD-4DC9-C353-D177-BBBA82F2CEFA}"/>
              </a:ext>
            </a:extLst>
          </p:cNvPr>
          <p:cNvPicPr>
            <a:picLocks noChangeAspect="1"/>
          </p:cNvPicPr>
          <p:nvPr/>
        </p:nvPicPr>
        <p:blipFill>
          <a:blip r:embed="rId3"/>
          <a:stretch>
            <a:fillRect/>
          </a:stretch>
        </p:blipFill>
        <p:spPr>
          <a:xfrm>
            <a:off x="174308" y="7671395"/>
            <a:ext cx="1481497" cy="388481"/>
          </a:xfrm>
          <a:prstGeom prst="rect">
            <a:avLst/>
          </a:prstGeom>
        </p:spPr>
      </p:pic>
      <p:pic>
        <p:nvPicPr>
          <p:cNvPr id="5" name="Image 0" descr="preencoded.png"/>
          <p:cNvPicPr>
            <a:picLocks noChangeAspect="1"/>
          </p:cNvPicPr>
          <p:nvPr/>
        </p:nvPicPr>
        <p:blipFill>
          <a:blip r:embed="rId4"/>
          <a:stretch>
            <a:fillRect/>
          </a:stretch>
        </p:blipFill>
        <p:spPr>
          <a:xfrm>
            <a:off x="0" y="0"/>
            <a:ext cx="14630400" cy="2835235"/>
          </a:xfrm>
          <a:prstGeom prst="rect">
            <a:avLst/>
          </a:prstGeom>
        </p:spPr>
      </p:pic>
      <p:sp>
        <p:nvSpPr>
          <p:cNvPr id="6" name="Text 0"/>
          <p:cNvSpPr/>
          <p:nvPr/>
        </p:nvSpPr>
        <p:spPr>
          <a:xfrm>
            <a:off x="793790" y="3108747"/>
            <a:ext cx="13042821" cy="1417558"/>
          </a:xfrm>
          <a:prstGeom prst="rect">
            <a:avLst/>
          </a:prstGeom>
          <a:noFill/>
          <a:ln/>
        </p:spPr>
        <p:txBody>
          <a:bodyPr wrap="square" lIns="0" tIns="0" rIns="0" bIns="0" rtlCol="0" anchor="t"/>
          <a:lstStyle/>
          <a:p>
            <a:pPr marL="0" indent="0">
              <a:lnSpc>
                <a:spcPts val="5550"/>
              </a:lnSpc>
              <a:buNone/>
            </a:pPr>
            <a:r>
              <a:rPr lang="en-US" sz="4450" dirty="0">
                <a:solidFill>
                  <a:srgbClr val="FFFFFF"/>
                </a:solidFill>
                <a:latin typeface="Roboto Medium" pitchFamily="34" charset="0"/>
                <a:ea typeface="Roboto Medium" pitchFamily="34" charset="-122"/>
                <a:cs typeface="Roboto Medium" pitchFamily="34" charset="-120"/>
              </a:rPr>
              <a:t>Effective Leadership Communication: The Cornerstone</a:t>
            </a:r>
            <a:endParaRPr lang="en-US" sz="4450" dirty="0"/>
          </a:p>
        </p:txBody>
      </p:sp>
      <p:pic>
        <p:nvPicPr>
          <p:cNvPr id="7" name="Image 1" descr="preencoded.png"/>
          <p:cNvPicPr>
            <a:picLocks noChangeAspect="1"/>
          </p:cNvPicPr>
          <p:nvPr/>
        </p:nvPicPr>
        <p:blipFill>
          <a:blip r:embed="rId5"/>
          <a:stretch>
            <a:fillRect/>
          </a:stretch>
        </p:blipFill>
        <p:spPr>
          <a:xfrm>
            <a:off x="793790" y="4681112"/>
            <a:ext cx="566976" cy="566976"/>
          </a:xfrm>
          <a:prstGeom prst="rect">
            <a:avLst/>
          </a:prstGeom>
          <a:ln>
            <a:noFill/>
          </a:ln>
        </p:spPr>
      </p:pic>
      <p:sp>
        <p:nvSpPr>
          <p:cNvPr id="8" name="Text 1"/>
          <p:cNvSpPr/>
          <p:nvPr/>
        </p:nvSpPr>
        <p:spPr>
          <a:xfrm>
            <a:off x="793790" y="5306459"/>
            <a:ext cx="4589145" cy="354330"/>
          </a:xfrm>
          <a:prstGeom prst="rect">
            <a:avLst/>
          </a:prstGeom>
          <a:noFill/>
          <a:ln/>
        </p:spPr>
        <p:txBody>
          <a:bodyPr wrap="none" lIns="0" tIns="0" rIns="0" bIns="0" rtlCol="0" anchor="t"/>
          <a:lstStyle/>
          <a:p>
            <a:pPr marL="0" indent="0" algn="l">
              <a:lnSpc>
                <a:spcPts val="2750"/>
              </a:lnSpc>
              <a:buNone/>
            </a:pPr>
            <a:r>
              <a:rPr lang="en-US" sz="2800" dirty="0">
                <a:solidFill>
                  <a:srgbClr val="CFD0D8"/>
                </a:solidFill>
                <a:latin typeface="Roboto Medium" pitchFamily="34" charset="0"/>
                <a:ea typeface="Roboto Medium" pitchFamily="34" charset="-122"/>
                <a:cs typeface="Roboto Medium" pitchFamily="34" charset="-120"/>
              </a:rPr>
              <a:t>Barriers to Effective Communication</a:t>
            </a:r>
            <a:endParaRPr lang="en-US" sz="2800" dirty="0"/>
          </a:p>
        </p:txBody>
      </p:sp>
      <p:sp>
        <p:nvSpPr>
          <p:cNvPr id="9" name="Text 2"/>
          <p:cNvSpPr/>
          <p:nvPr/>
        </p:nvSpPr>
        <p:spPr>
          <a:xfrm>
            <a:off x="793790" y="5965320"/>
            <a:ext cx="6351270" cy="1088708"/>
          </a:xfrm>
          <a:prstGeom prst="rect">
            <a:avLst/>
          </a:prstGeom>
          <a:noFill/>
          <a:ln/>
        </p:spPr>
        <p:txBody>
          <a:bodyPr wrap="square" lIns="0" tIns="0" rIns="0" bIns="0" rtlCol="0" anchor="t"/>
          <a:lstStyle/>
          <a:p>
            <a:pPr marL="0" indent="0" algn="l">
              <a:lnSpc>
                <a:spcPts val="2850"/>
              </a:lnSpc>
              <a:buNone/>
            </a:pPr>
            <a:r>
              <a:rPr lang="en-US" sz="2400" dirty="0">
                <a:solidFill>
                  <a:srgbClr val="CFD0D8"/>
                </a:solidFill>
                <a:latin typeface="Roboto" pitchFamily="34" charset="0"/>
                <a:ea typeface="Roboto" pitchFamily="34" charset="-122"/>
                <a:cs typeface="Roboto" pitchFamily="34" charset="-120"/>
              </a:rPr>
              <a:t>Healthcare settings are often characterized by complex information flows, time constraints, and hierarchical structures, which can create barriers to clear and timely communication.</a:t>
            </a:r>
            <a:endParaRPr lang="en-US" sz="2400" dirty="0"/>
          </a:p>
        </p:txBody>
      </p:sp>
      <p:pic>
        <p:nvPicPr>
          <p:cNvPr id="10" name="Image 2" descr="preencoded.png"/>
          <p:cNvPicPr>
            <a:picLocks noChangeAspect="1"/>
          </p:cNvPicPr>
          <p:nvPr/>
        </p:nvPicPr>
        <p:blipFill>
          <a:blip r:embed="rId6"/>
          <a:stretch>
            <a:fillRect/>
          </a:stretch>
        </p:blipFill>
        <p:spPr>
          <a:xfrm>
            <a:off x="7485221" y="4681112"/>
            <a:ext cx="566976" cy="566976"/>
          </a:xfrm>
          <a:prstGeom prst="rect">
            <a:avLst/>
          </a:prstGeom>
        </p:spPr>
      </p:pic>
      <p:sp>
        <p:nvSpPr>
          <p:cNvPr id="11" name="Text 3"/>
          <p:cNvSpPr/>
          <p:nvPr/>
        </p:nvSpPr>
        <p:spPr>
          <a:xfrm>
            <a:off x="7485221" y="5306459"/>
            <a:ext cx="3475315" cy="354330"/>
          </a:xfrm>
          <a:prstGeom prst="rect">
            <a:avLst/>
          </a:prstGeom>
          <a:noFill/>
          <a:ln/>
        </p:spPr>
        <p:txBody>
          <a:bodyPr wrap="none" lIns="0" tIns="0" rIns="0" bIns="0" rtlCol="0" anchor="t"/>
          <a:lstStyle/>
          <a:p>
            <a:pPr marL="0" indent="0" algn="l">
              <a:lnSpc>
                <a:spcPts val="2750"/>
              </a:lnSpc>
              <a:buNone/>
            </a:pPr>
            <a:r>
              <a:rPr lang="en-US" sz="2800" dirty="0">
                <a:solidFill>
                  <a:srgbClr val="CFD0D8"/>
                </a:solidFill>
                <a:latin typeface="Roboto Medium" pitchFamily="34" charset="0"/>
                <a:ea typeface="Roboto Medium" pitchFamily="34" charset="-122"/>
                <a:cs typeface="Roboto Medium" pitchFamily="34" charset="-120"/>
              </a:rPr>
              <a:t>Strategies for Improvement</a:t>
            </a:r>
            <a:endParaRPr lang="en-US" sz="2800" dirty="0"/>
          </a:p>
        </p:txBody>
      </p:sp>
      <p:sp>
        <p:nvSpPr>
          <p:cNvPr id="12" name="Text 4"/>
          <p:cNvSpPr/>
          <p:nvPr/>
        </p:nvSpPr>
        <p:spPr>
          <a:xfrm>
            <a:off x="7485221" y="5965320"/>
            <a:ext cx="6351389" cy="1088708"/>
          </a:xfrm>
          <a:prstGeom prst="rect">
            <a:avLst/>
          </a:prstGeom>
          <a:noFill/>
          <a:ln/>
        </p:spPr>
        <p:txBody>
          <a:bodyPr wrap="square" lIns="0" tIns="0" rIns="0" bIns="0" rtlCol="0" anchor="t"/>
          <a:lstStyle/>
          <a:p>
            <a:pPr marL="0" indent="0" algn="l">
              <a:lnSpc>
                <a:spcPts val="2850"/>
              </a:lnSpc>
              <a:buNone/>
            </a:pPr>
            <a:r>
              <a:rPr lang="en-US" sz="2400" dirty="0">
                <a:solidFill>
                  <a:srgbClr val="CFD0D8"/>
                </a:solidFill>
                <a:latin typeface="Roboto" pitchFamily="34" charset="0"/>
                <a:ea typeface="Roboto" pitchFamily="34" charset="-122"/>
                <a:cs typeface="Roboto" pitchFamily="34" charset="-120"/>
              </a:rPr>
              <a:t>Adopt active listening techniques, prioritize clear and concise messaging, leverage technology for efficient communication, and create regular channels for feedback.</a:t>
            </a:r>
            <a:endParaRPr lang="en-US" sz="2400" dirty="0"/>
          </a:p>
        </p:txBody>
      </p:sp>
    </p:spTree>
    <p:custDataLst>
      <p:tags r:id="rId1"/>
    </p:custDataLst>
    <p:extLst>
      <p:ext uri="{BB962C8B-B14F-4D97-AF65-F5344CB8AC3E}">
        <p14:creationId xmlns:p14="http://schemas.microsoft.com/office/powerpoint/2010/main" val="9468166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16144C-FA1D-5676-DD29-B1025E4755F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E7CB8D1-4278-D57B-73E6-F28FA751289B}"/>
              </a:ext>
            </a:extLst>
          </p:cNvPr>
          <p:cNvSpPr/>
          <p:nvPr/>
        </p:nvSpPr>
        <p:spPr>
          <a:xfrm>
            <a:off x="0" y="0"/>
            <a:ext cx="9355015" cy="8229599"/>
          </a:xfrm>
          <a:prstGeom prst="rect">
            <a:avLst/>
          </a:prstGeom>
          <a:solidFill>
            <a:srgbClr val="000017"/>
          </a:solidFill>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3200" dirty="0">
              <a:latin typeface="Roboto"/>
              <a:ea typeface="Calibri"/>
              <a:cs typeface="Calibri"/>
            </a:endParaRPr>
          </a:p>
          <a:p>
            <a:r>
              <a:rPr lang="en-US" sz="4400" dirty="0">
                <a:latin typeface="Roboto"/>
                <a:ea typeface="Calibri"/>
                <a:cs typeface="Calibri"/>
              </a:rPr>
              <a:t>   Principle: The Importance of</a:t>
            </a:r>
            <a:endParaRPr lang="en-US" dirty="0">
              <a:latin typeface="Calibri" panose="020F0502020204030204"/>
              <a:ea typeface="Calibri"/>
              <a:cs typeface="Calibri"/>
            </a:endParaRPr>
          </a:p>
          <a:p>
            <a:r>
              <a:rPr lang="en-US" sz="4400" dirty="0">
                <a:latin typeface="Roboto"/>
                <a:ea typeface="Calibri"/>
                <a:cs typeface="Calibri"/>
              </a:rPr>
              <a:t>   Effective Communication </a:t>
            </a:r>
            <a:endParaRPr lang="en-US" dirty="0">
              <a:latin typeface="Calibri" panose="020F0502020204030204"/>
              <a:ea typeface="Calibri"/>
              <a:cs typeface="Calibri"/>
            </a:endParaRPr>
          </a:p>
          <a:p>
            <a:r>
              <a:rPr lang="en-US" sz="4400" dirty="0">
                <a:latin typeface="Roboto"/>
                <a:ea typeface="Calibri"/>
                <a:cs typeface="Calibri"/>
              </a:rPr>
              <a:t>   From Leadership</a:t>
            </a:r>
            <a:endParaRPr lang="en-US" dirty="0">
              <a:ea typeface="Calibri"/>
              <a:cs typeface="Calibri"/>
            </a:endParaRPr>
          </a:p>
          <a:p>
            <a:endParaRPr lang="en-US" sz="4400" dirty="0">
              <a:ea typeface="Calibri" panose="020F0502020204030204"/>
              <a:cs typeface="Calibri" panose="020F0502020204030204"/>
            </a:endParaRPr>
          </a:p>
          <a:p>
            <a:r>
              <a:rPr lang="en-US" sz="2800" dirty="0">
                <a:latin typeface="Roboto"/>
                <a:ea typeface="Calibri" panose="020F0502020204030204"/>
                <a:cs typeface="Calibri" panose="020F0502020204030204"/>
              </a:rPr>
              <a:t> Promote collaboration</a:t>
            </a:r>
          </a:p>
          <a:p>
            <a:endParaRPr lang="en-US" sz="2800" dirty="0">
              <a:latin typeface="Roboto"/>
              <a:ea typeface="Calibri" panose="020F0502020204030204"/>
              <a:cs typeface="Calibri" panose="020F0502020204030204"/>
            </a:endParaRPr>
          </a:p>
          <a:p>
            <a:r>
              <a:rPr lang="en-US" sz="2800" dirty="0">
                <a:latin typeface="Roboto"/>
                <a:ea typeface="Calibri" panose="020F0502020204030204"/>
                <a:cs typeface="Calibri" panose="020F0502020204030204"/>
              </a:rPr>
              <a:t> Ensure channels remain open and effective</a:t>
            </a:r>
          </a:p>
          <a:p>
            <a:endParaRPr lang="en-US" sz="2800" dirty="0">
              <a:latin typeface="Roboto"/>
              <a:ea typeface="Calibri" panose="020F0502020204030204"/>
              <a:cs typeface="Calibri" panose="020F0502020204030204"/>
            </a:endParaRPr>
          </a:p>
          <a:p>
            <a:r>
              <a:rPr lang="en-US" sz="2800" dirty="0">
                <a:latin typeface="Roboto"/>
                <a:ea typeface="Calibri" panose="020F0502020204030204"/>
                <a:cs typeface="Calibri" panose="020F0502020204030204"/>
              </a:rPr>
              <a:t> Set clear expectations</a:t>
            </a:r>
          </a:p>
          <a:p>
            <a:endParaRPr lang="en-US" sz="2800" dirty="0">
              <a:latin typeface="Roboto"/>
              <a:ea typeface="Calibri" panose="020F0502020204030204"/>
              <a:cs typeface="Calibri" panose="020F0502020204030204"/>
            </a:endParaRPr>
          </a:p>
          <a:p>
            <a:r>
              <a:rPr lang="en-US" sz="2800" dirty="0">
                <a:latin typeface="Roboto"/>
                <a:ea typeface="Calibri" panose="020F0502020204030204"/>
                <a:cs typeface="Calibri" panose="020F0502020204030204"/>
              </a:rPr>
              <a:t> Increase productivity</a:t>
            </a:r>
          </a:p>
          <a:p>
            <a:endParaRPr lang="en-US" sz="2800" dirty="0">
              <a:latin typeface="Roboto"/>
              <a:ea typeface="Calibri" panose="020F0502020204030204"/>
              <a:cs typeface="Calibri" panose="020F0502020204030204"/>
            </a:endParaRPr>
          </a:p>
          <a:p>
            <a:r>
              <a:rPr lang="en-US" sz="2800" dirty="0">
                <a:latin typeface="Roboto"/>
                <a:ea typeface="Calibri" panose="020F0502020204030204"/>
                <a:cs typeface="Calibri" panose="020F0502020204030204"/>
              </a:rPr>
              <a:t> Maintain focus on goals and outcomes</a:t>
            </a:r>
          </a:p>
        </p:txBody>
      </p:sp>
      <p:pic>
        <p:nvPicPr>
          <p:cNvPr id="13" name="Content Placeholder 12" descr="Businesspeople in a team meeting">
            <a:extLst>
              <a:ext uri="{FF2B5EF4-FFF2-40B4-BE49-F238E27FC236}">
                <a16:creationId xmlns:a16="http://schemas.microsoft.com/office/drawing/2014/main" id="{74612E60-D2A8-28AA-48F6-CC316314A9BA}"/>
              </a:ext>
            </a:extLst>
          </p:cNvPr>
          <p:cNvPicPr>
            <a:picLocks noGrp="1" noChangeAspect="1"/>
          </p:cNvPicPr>
          <p:nvPr>
            <p:ph idx="1"/>
          </p:nvPr>
        </p:nvPicPr>
        <p:blipFill>
          <a:blip r:embed="rId4"/>
          <a:srcRect l="37727" t="-174" r="8814" b="3"/>
          <a:stretch/>
        </p:blipFill>
        <p:spPr>
          <a:xfrm>
            <a:off x="8012482" y="0"/>
            <a:ext cx="6616937" cy="8245883"/>
          </a:xfrm>
        </p:spPr>
      </p:pic>
      <p:sp>
        <p:nvSpPr>
          <p:cNvPr id="7" name="Rectangle 6">
            <a:extLst>
              <a:ext uri="{FF2B5EF4-FFF2-40B4-BE49-F238E27FC236}">
                <a16:creationId xmlns:a16="http://schemas.microsoft.com/office/drawing/2014/main" id="{E99007E1-C548-5AB8-ED6A-74FA3C74886A}"/>
              </a:ext>
            </a:extLst>
          </p:cNvPr>
          <p:cNvSpPr/>
          <p:nvPr/>
        </p:nvSpPr>
        <p:spPr>
          <a:xfrm>
            <a:off x="8012143" y="-19137"/>
            <a:ext cx="6618256" cy="8250445"/>
          </a:xfrm>
          <a:prstGeom prst="rect">
            <a:avLst/>
          </a:prstGeom>
          <a:solidFill>
            <a:srgbClr val="4848B6">
              <a:alpha val="40000"/>
            </a:srgbClr>
          </a:solidFill>
          <a:ln>
            <a:solidFill>
              <a:srgbClr val="3134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lose-up of a logo&#10;&#10;AI-generated content may be incorrect.">
            <a:extLst>
              <a:ext uri="{FF2B5EF4-FFF2-40B4-BE49-F238E27FC236}">
                <a16:creationId xmlns:a16="http://schemas.microsoft.com/office/drawing/2014/main" id="{EDCB8554-4CD4-DC87-1B4D-CEF5EC97A6E4}"/>
              </a:ext>
            </a:extLst>
          </p:cNvPr>
          <p:cNvPicPr>
            <a:picLocks noChangeAspect="1"/>
          </p:cNvPicPr>
          <p:nvPr/>
        </p:nvPicPr>
        <p:blipFill>
          <a:blip r:embed="rId5"/>
          <a:stretch>
            <a:fillRect/>
          </a:stretch>
        </p:blipFill>
        <p:spPr>
          <a:xfrm>
            <a:off x="140018" y="7468553"/>
            <a:ext cx="2143125" cy="561975"/>
          </a:xfrm>
          <a:prstGeom prst="rect">
            <a:avLst/>
          </a:prstGeom>
        </p:spPr>
      </p:pic>
    </p:spTree>
    <p:custDataLst>
      <p:tags r:id="rId1"/>
    </p:custDataLst>
    <p:extLst>
      <p:ext uri="{BB962C8B-B14F-4D97-AF65-F5344CB8AC3E}">
        <p14:creationId xmlns:p14="http://schemas.microsoft.com/office/powerpoint/2010/main" val="11843095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4630400" cy="82296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gled view of a part of a maze"/>
          <p:cNvPicPr>
            <a:picLocks noChangeAspect="1"/>
          </p:cNvPicPr>
          <p:nvPr/>
        </p:nvPicPr>
        <p:blipFill>
          <a:blip r:embed="rId4"/>
          <a:stretch>
            <a:fillRect/>
          </a:stretch>
        </p:blipFill>
        <p:spPr>
          <a:xfrm>
            <a:off x="2033284" y="0"/>
            <a:ext cx="12367917" cy="8245278"/>
          </a:xfrm>
          <a:prstGeom prst="rect">
            <a:avLst/>
          </a:prstGeom>
        </p:spPr>
      </p:pic>
      <p:sp>
        <p:nvSpPr>
          <p:cNvPr id="6" name="Rectangle 5"/>
          <p:cNvSpPr/>
          <p:nvPr/>
        </p:nvSpPr>
        <p:spPr>
          <a:xfrm>
            <a:off x="0" y="-12458"/>
            <a:ext cx="14630400" cy="8229600"/>
          </a:xfrm>
          <a:prstGeom prst="rect">
            <a:avLst/>
          </a:prstGeom>
          <a:solidFill>
            <a:srgbClr val="5E46B8">
              <a:alpha val="40000"/>
            </a:srgbClr>
          </a:solidFill>
          <a:ln>
            <a:solidFill>
              <a:srgbClr val="3134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0" y="1610"/>
            <a:ext cx="4386649" cy="8213921"/>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4400" dirty="0">
                <a:latin typeface="Roboto Medium"/>
                <a:ea typeface="Roboto"/>
                <a:cs typeface="Roboto"/>
              </a:rPr>
              <a:t>Principle: </a:t>
            </a:r>
            <a:endParaRPr lang="en-US" sz="4400">
              <a:latin typeface="Roboto Medium"/>
              <a:ea typeface="Roboto"/>
              <a:cs typeface="Roboto"/>
            </a:endParaRPr>
          </a:p>
          <a:p>
            <a:pPr algn="ctr"/>
            <a:endParaRPr lang="en-US" sz="3600" dirty="0">
              <a:latin typeface="Roboto Medium"/>
              <a:ea typeface="Roboto"/>
              <a:cs typeface="Roboto"/>
            </a:endParaRPr>
          </a:p>
          <a:p>
            <a:pPr algn="ctr"/>
            <a:r>
              <a:rPr lang="en-US" sz="4000" dirty="0">
                <a:latin typeface="Roboto Medium"/>
                <a:ea typeface="Roboto"/>
                <a:cs typeface="Roboto"/>
              </a:rPr>
              <a:t>Barriers to </a:t>
            </a:r>
          </a:p>
          <a:p>
            <a:pPr algn="ctr"/>
            <a:r>
              <a:rPr lang="en-US" sz="4000" dirty="0">
                <a:latin typeface="Roboto Medium"/>
                <a:ea typeface="Roboto"/>
                <a:cs typeface="Roboto"/>
              </a:rPr>
              <a:t>Effective Communication</a:t>
            </a:r>
            <a:endParaRPr lang="en-US" sz="4000">
              <a:latin typeface="Roboto Medium"/>
              <a:ea typeface="Roboto"/>
              <a:cs typeface="Roboto"/>
            </a:endParaRPr>
          </a:p>
        </p:txBody>
      </p:sp>
      <p:sp>
        <p:nvSpPr>
          <p:cNvPr id="8" name="Rectangle 7"/>
          <p:cNvSpPr/>
          <p:nvPr/>
        </p:nvSpPr>
        <p:spPr>
          <a:xfrm>
            <a:off x="8839406" y="-7182"/>
            <a:ext cx="5889848" cy="8236782"/>
          </a:xfrm>
          <a:prstGeom prst="rect">
            <a:avLst/>
          </a:prstGeom>
          <a:solidFill>
            <a:srgbClr val="00001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marL="285750" indent="-285750">
              <a:lnSpc>
                <a:spcPct val="150000"/>
              </a:lnSpc>
              <a:buFont typeface="Arial" panose="020B0604020202020204" pitchFamily="34" charset="0"/>
              <a:buChar char="•"/>
            </a:pPr>
            <a:r>
              <a:rPr lang="en-US" sz="2400" dirty="0">
                <a:latin typeface="Roboto"/>
                <a:ea typeface="Roboto"/>
                <a:cs typeface="Roboto"/>
              </a:rPr>
              <a:t>Lack of planning prior to communication</a:t>
            </a:r>
            <a:endParaRPr lang="en-US" sz="2400">
              <a:latin typeface="Roboto"/>
              <a:ea typeface="Calibri"/>
              <a:cs typeface="Calibri"/>
            </a:endParaRPr>
          </a:p>
          <a:p>
            <a:pPr marL="285750" indent="-285750">
              <a:lnSpc>
                <a:spcPct val="150000"/>
              </a:lnSpc>
              <a:buFont typeface="Arial" panose="020B0604020202020204" pitchFamily="34" charset="0"/>
              <a:buChar char="•"/>
            </a:pPr>
            <a:r>
              <a:rPr lang="en-US" sz="2400" dirty="0">
                <a:latin typeface="Roboto"/>
                <a:ea typeface="Roboto"/>
                <a:cs typeface="Roboto"/>
              </a:rPr>
              <a:t>Lack of trust</a:t>
            </a:r>
          </a:p>
          <a:p>
            <a:pPr marL="285750" indent="-285750">
              <a:lnSpc>
                <a:spcPct val="150000"/>
              </a:lnSpc>
              <a:buFont typeface="Arial" panose="020B0604020202020204" pitchFamily="34" charset="0"/>
              <a:buChar char="•"/>
            </a:pPr>
            <a:r>
              <a:rPr lang="en-US" sz="2400" dirty="0">
                <a:latin typeface="Roboto"/>
                <a:ea typeface="Roboto"/>
                <a:cs typeface="Roboto"/>
              </a:rPr>
              <a:t>Incorrect assumptions about listener</a:t>
            </a:r>
          </a:p>
          <a:p>
            <a:pPr marL="742950" lvl="1" indent="-285750">
              <a:lnSpc>
                <a:spcPct val="150000"/>
              </a:lnSpc>
              <a:buFont typeface="Arial" panose="020B0604020202020204" pitchFamily="34" charset="0"/>
              <a:buChar char="•"/>
            </a:pPr>
            <a:r>
              <a:rPr lang="en-US" sz="2400" dirty="0">
                <a:latin typeface="Roboto"/>
                <a:ea typeface="Roboto"/>
                <a:cs typeface="Roboto"/>
              </a:rPr>
              <a:t>Ignoring emotions</a:t>
            </a:r>
          </a:p>
          <a:p>
            <a:pPr marL="285750" indent="-285750">
              <a:lnSpc>
                <a:spcPct val="150000"/>
              </a:lnSpc>
              <a:buFont typeface="Arial" panose="020B0604020202020204" pitchFamily="34" charset="0"/>
              <a:buChar char="•"/>
            </a:pPr>
            <a:r>
              <a:rPr lang="en-US" sz="2400" dirty="0">
                <a:latin typeface="Roboto"/>
                <a:ea typeface="Roboto"/>
                <a:cs typeface="Roboto"/>
              </a:rPr>
              <a:t>Inappropriate body language</a:t>
            </a:r>
          </a:p>
          <a:p>
            <a:pPr marL="285750" indent="-285750">
              <a:lnSpc>
                <a:spcPct val="150000"/>
              </a:lnSpc>
              <a:buFont typeface="Arial" panose="020B0604020202020204" pitchFamily="34" charset="0"/>
              <a:buChar char="•"/>
            </a:pPr>
            <a:r>
              <a:rPr lang="en-US" sz="2400" dirty="0">
                <a:latin typeface="Roboto"/>
                <a:ea typeface="Roboto"/>
                <a:cs typeface="Roboto"/>
              </a:rPr>
              <a:t>Ignoring feedback</a:t>
            </a:r>
          </a:p>
          <a:p>
            <a:pPr marL="285750" indent="-285750">
              <a:lnSpc>
                <a:spcPct val="150000"/>
              </a:lnSpc>
              <a:buFont typeface="Arial" panose="020B0604020202020204" pitchFamily="34" charset="0"/>
              <a:buChar char="•"/>
            </a:pPr>
            <a:r>
              <a:rPr lang="en-US" sz="2400" dirty="0">
                <a:latin typeface="Roboto"/>
                <a:ea typeface="Roboto"/>
                <a:cs typeface="Roboto"/>
              </a:rPr>
              <a:t>Lack of self-confidence</a:t>
            </a:r>
          </a:p>
          <a:p>
            <a:pPr marL="285750" indent="-285750">
              <a:lnSpc>
                <a:spcPct val="150000"/>
              </a:lnSpc>
              <a:buFont typeface="Arial" panose="020B0604020202020204" pitchFamily="34" charset="0"/>
              <a:buChar char="•"/>
            </a:pPr>
            <a:r>
              <a:rPr lang="en-US" sz="2400" dirty="0">
                <a:latin typeface="Roboto"/>
                <a:ea typeface="Roboto"/>
                <a:cs typeface="Roboto"/>
              </a:rPr>
              <a:t>Aggression/coercion</a:t>
            </a:r>
          </a:p>
          <a:p>
            <a:pPr>
              <a:lnSpc>
                <a:spcPct val="150000"/>
              </a:lnSpc>
            </a:pPr>
            <a:endParaRPr lang="en-US" sz="2400" dirty="0">
              <a:latin typeface="Roboto"/>
              <a:ea typeface="Roboto"/>
              <a:cs typeface="Roboto"/>
            </a:endParaRPr>
          </a:p>
        </p:txBody>
      </p:sp>
      <p:pic>
        <p:nvPicPr>
          <p:cNvPr id="2" name="Graphic 1" descr="Construction Barricade with solid fill">
            <a:extLst>
              <a:ext uri="{FF2B5EF4-FFF2-40B4-BE49-F238E27FC236}">
                <a16:creationId xmlns:a16="http://schemas.microsoft.com/office/drawing/2014/main" id="{37E9F09D-6251-A9C4-309E-0A4D01CAE5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415794" y="420670"/>
            <a:ext cx="1383631" cy="1383631"/>
          </a:xfrm>
          <a:prstGeom prst="rect">
            <a:avLst/>
          </a:prstGeom>
        </p:spPr>
      </p:pic>
      <p:pic>
        <p:nvPicPr>
          <p:cNvPr id="3" name="Picture 2" descr="A close-up of a logo&#10;&#10;AI-generated content may be incorrect.">
            <a:extLst>
              <a:ext uri="{FF2B5EF4-FFF2-40B4-BE49-F238E27FC236}">
                <a16:creationId xmlns:a16="http://schemas.microsoft.com/office/drawing/2014/main" id="{314A1B1A-9EAE-D6C1-5106-FC313F4EC69B}"/>
              </a:ext>
            </a:extLst>
          </p:cNvPr>
          <p:cNvPicPr>
            <a:picLocks noChangeAspect="1"/>
          </p:cNvPicPr>
          <p:nvPr/>
        </p:nvPicPr>
        <p:blipFill>
          <a:blip r:embed="rId7"/>
          <a:stretch>
            <a:fillRect/>
          </a:stretch>
        </p:blipFill>
        <p:spPr>
          <a:xfrm>
            <a:off x="140018" y="7502843"/>
            <a:ext cx="2143125" cy="561975"/>
          </a:xfrm>
          <a:prstGeom prst="rect">
            <a:avLst/>
          </a:prstGeom>
        </p:spPr>
      </p:pic>
    </p:spTree>
    <p:custDataLst>
      <p:tags r:id="rId1"/>
    </p:custDataLst>
    <p:extLst>
      <p:ext uri="{BB962C8B-B14F-4D97-AF65-F5344CB8AC3E}">
        <p14:creationId xmlns:p14="http://schemas.microsoft.com/office/powerpoint/2010/main" val="29340801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626742" cy="82296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People talking to each other">
            <a:extLst>
              <a:ext uri="{FF2B5EF4-FFF2-40B4-BE49-F238E27FC236}">
                <a16:creationId xmlns:a16="http://schemas.microsoft.com/office/drawing/2014/main" id="{5FA99885-41BF-64DB-352A-CFBF386FB5AD}"/>
              </a:ext>
            </a:extLst>
          </p:cNvPr>
          <p:cNvPicPr>
            <a:picLocks noChangeAspect="1"/>
          </p:cNvPicPr>
          <p:nvPr/>
        </p:nvPicPr>
        <p:blipFill>
          <a:blip r:embed="rId4"/>
          <a:srcRect l="25656" r="2851"/>
          <a:stretch/>
        </p:blipFill>
        <p:spPr>
          <a:xfrm>
            <a:off x="0" y="0"/>
            <a:ext cx="8822595" cy="8235054"/>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9" name="Rectangle 8">
            <a:extLst>
              <a:ext uri="{FF2B5EF4-FFF2-40B4-BE49-F238E27FC236}">
                <a16:creationId xmlns:a16="http://schemas.microsoft.com/office/drawing/2014/main" id="{E1F8ED32-56B3-1BE3-C7A0-CD3F344F9A05}"/>
              </a:ext>
            </a:extLst>
          </p:cNvPr>
          <p:cNvSpPr/>
          <p:nvPr/>
        </p:nvSpPr>
        <p:spPr>
          <a:xfrm>
            <a:off x="-6442" y="-6780"/>
            <a:ext cx="8714341" cy="8236377"/>
          </a:xfrm>
          <a:prstGeom prst="rect">
            <a:avLst/>
          </a:prstGeom>
          <a:solidFill>
            <a:srgbClr val="4848B6">
              <a:alpha val="40000"/>
            </a:srgbClr>
          </a:solidFill>
          <a:ln>
            <a:solidFill>
              <a:srgbClr val="31348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Roboto"/>
              <a:ea typeface="Roboto"/>
              <a:cs typeface="Roboto"/>
            </a:endParaRPr>
          </a:p>
        </p:txBody>
      </p:sp>
      <p:sp>
        <p:nvSpPr>
          <p:cNvPr id="10" name="Rectangle 9">
            <a:extLst>
              <a:ext uri="{FF2B5EF4-FFF2-40B4-BE49-F238E27FC236}">
                <a16:creationId xmlns:a16="http://schemas.microsoft.com/office/drawing/2014/main" id="{4CD3F4BF-170A-14E0-6CD9-87A8A38B240F}"/>
              </a:ext>
            </a:extLst>
          </p:cNvPr>
          <p:cNvSpPr/>
          <p:nvPr/>
        </p:nvSpPr>
        <p:spPr>
          <a:xfrm>
            <a:off x="5500468" y="0"/>
            <a:ext cx="9115864" cy="8215532"/>
          </a:xfrm>
          <a:prstGeom prst="rect">
            <a:avLst/>
          </a:prstGeom>
          <a:solidFill>
            <a:srgbClr val="00001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latin typeface="Roboto Medium"/>
                <a:ea typeface="Roboto"/>
                <a:cs typeface="Roboto"/>
              </a:rPr>
              <a:t>Practice: Communication Tips</a:t>
            </a:r>
          </a:p>
          <a:p>
            <a:pPr algn="ctr"/>
            <a:endParaRPr lang="en-US" sz="4400" dirty="0">
              <a:latin typeface="Roboto"/>
              <a:ea typeface="Roboto"/>
              <a:cs typeface="Roboto"/>
            </a:endParaRPr>
          </a:p>
          <a:p>
            <a:pPr algn="ctr"/>
            <a:endParaRPr lang="en-US" sz="4400" dirty="0">
              <a:latin typeface="Roboto"/>
              <a:ea typeface="Roboto"/>
              <a:cs typeface="Roboto"/>
            </a:endParaRPr>
          </a:p>
          <a:p>
            <a:pPr algn="ctr"/>
            <a:endParaRPr lang="en-US" sz="4400" dirty="0">
              <a:latin typeface="Roboto"/>
              <a:ea typeface="Roboto"/>
              <a:cs typeface="Roboto"/>
            </a:endParaRPr>
          </a:p>
          <a:p>
            <a:pPr algn="ctr"/>
            <a:endParaRPr lang="en-US" sz="4400" dirty="0">
              <a:latin typeface="Roboto"/>
              <a:ea typeface="Roboto"/>
              <a:cs typeface="Roboto"/>
            </a:endParaRPr>
          </a:p>
          <a:p>
            <a:pPr algn="ctr"/>
            <a:endParaRPr lang="en-US" sz="4400" dirty="0">
              <a:latin typeface="Roboto"/>
              <a:ea typeface="Roboto"/>
              <a:cs typeface="Roboto"/>
            </a:endParaRPr>
          </a:p>
          <a:p>
            <a:pPr algn="ctr"/>
            <a:endParaRPr lang="en-US" sz="4400" dirty="0">
              <a:latin typeface="Roboto"/>
              <a:ea typeface="Roboto"/>
              <a:cs typeface="Roboto"/>
            </a:endParaRPr>
          </a:p>
          <a:p>
            <a:pPr algn="ctr"/>
            <a:endParaRPr lang="en-US" sz="4400" dirty="0">
              <a:latin typeface="Roboto"/>
              <a:ea typeface="Roboto"/>
              <a:cs typeface="Roboto"/>
            </a:endParaRPr>
          </a:p>
          <a:p>
            <a:pPr algn="ctr"/>
            <a:endParaRPr lang="en-US" sz="4400" dirty="0">
              <a:latin typeface="Roboto"/>
              <a:ea typeface="Roboto"/>
              <a:cs typeface="Roboto"/>
            </a:endParaRPr>
          </a:p>
          <a:p>
            <a:pPr algn="ctr"/>
            <a:endParaRPr lang="en-US" sz="4400" dirty="0">
              <a:latin typeface="Roboto"/>
              <a:ea typeface="Roboto"/>
              <a:cs typeface="Roboto"/>
            </a:endParaRPr>
          </a:p>
          <a:p>
            <a:pPr algn="ctr"/>
            <a:endParaRPr lang="en-US" sz="4400" dirty="0">
              <a:latin typeface="Roboto"/>
              <a:ea typeface="Roboto"/>
              <a:cs typeface="Roboto"/>
            </a:endParaRPr>
          </a:p>
        </p:txBody>
      </p:sp>
      <p:sp>
        <p:nvSpPr>
          <p:cNvPr id="11" name="Rectangle 10">
            <a:extLst>
              <a:ext uri="{FF2B5EF4-FFF2-40B4-BE49-F238E27FC236}">
                <a16:creationId xmlns:a16="http://schemas.microsoft.com/office/drawing/2014/main" id="{4121AD51-E886-FDEC-B9DF-42E6937CC594}"/>
              </a:ext>
            </a:extLst>
          </p:cNvPr>
          <p:cNvSpPr/>
          <p:nvPr/>
        </p:nvSpPr>
        <p:spPr>
          <a:xfrm>
            <a:off x="6555543" y="1575581"/>
            <a:ext cx="7019777" cy="844061"/>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latin typeface="Roboto"/>
                <a:ea typeface="Calibri"/>
                <a:cs typeface="Calibri"/>
              </a:rPr>
              <a:t>Practice Interdisciplinary Communication</a:t>
            </a:r>
            <a:endParaRPr lang="en-US" sz="2400" dirty="0">
              <a:latin typeface="Roboto"/>
              <a:ea typeface="Roboto"/>
              <a:cs typeface="Roboto"/>
            </a:endParaRPr>
          </a:p>
        </p:txBody>
      </p:sp>
      <p:grpSp>
        <p:nvGrpSpPr>
          <p:cNvPr id="15" name="Group 14">
            <a:extLst>
              <a:ext uri="{FF2B5EF4-FFF2-40B4-BE49-F238E27FC236}">
                <a16:creationId xmlns:a16="http://schemas.microsoft.com/office/drawing/2014/main" id="{3206998F-8882-D1A9-F662-FD333AD13299}"/>
              </a:ext>
            </a:extLst>
          </p:cNvPr>
          <p:cNvGrpSpPr/>
          <p:nvPr/>
        </p:nvGrpSpPr>
        <p:grpSpPr>
          <a:xfrm>
            <a:off x="5844091" y="1739119"/>
            <a:ext cx="510302" cy="510302"/>
            <a:chOff x="793790" y="3148820"/>
            <a:chExt cx="510302" cy="510302"/>
          </a:xfrm>
        </p:grpSpPr>
        <p:sp>
          <p:nvSpPr>
            <p:cNvPr id="13" name="Shape 1">
              <a:extLst>
                <a:ext uri="{FF2B5EF4-FFF2-40B4-BE49-F238E27FC236}">
                  <a16:creationId xmlns:a16="http://schemas.microsoft.com/office/drawing/2014/main" id="{5C2E816D-3569-FCAF-13E5-235E1FB81F8E}"/>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14" name="Text 2">
              <a:extLst>
                <a:ext uri="{FF2B5EF4-FFF2-40B4-BE49-F238E27FC236}">
                  <a16:creationId xmlns:a16="http://schemas.microsoft.com/office/drawing/2014/main" id="{A74B7521-5282-9B20-B80D-C2F018E69A94}"/>
                </a:ext>
              </a:extLst>
            </p:cNvPr>
            <p:cNvSpPr/>
            <p:nvPr/>
          </p:nvSpPr>
          <p:spPr>
            <a:xfrm>
              <a:off x="952262" y="3233837"/>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1</a:t>
              </a:r>
              <a:endParaRPr lang="en-US" sz="2650" dirty="0">
                <a:latin typeface="Roboto"/>
                <a:ea typeface="Roboto"/>
                <a:cs typeface="Roboto"/>
              </a:endParaRPr>
            </a:p>
          </p:txBody>
        </p:sp>
      </p:grpSp>
      <p:sp>
        <p:nvSpPr>
          <p:cNvPr id="17" name="Rectangle 16">
            <a:extLst>
              <a:ext uri="{FF2B5EF4-FFF2-40B4-BE49-F238E27FC236}">
                <a16:creationId xmlns:a16="http://schemas.microsoft.com/office/drawing/2014/main" id="{84A4AD27-5096-47C7-92BD-EE0E505BD502}"/>
              </a:ext>
            </a:extLst>
          </p:cNvPr>
          <p:cNvSpPr/>
          <p:nvPr/>
        </p:nvSpPr>
        <p:spPr>
          <a:xfrm>
            <a:off x="149377" y="2239724"/>
            <a:ext cx="5247249" cy="1983544"/>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Arial"/>
              <a:buChar char="•"/>
            </a:pPr>
            <a:r>
              <a:rPr lang="en-US" sz="2400" dirty="0">
                <a:latin typeface="Roboto"/>
                <a:ea typeface="Roboto"/>
                <a:cs typeface="Roboto"/>
              </a:rPr>
              <a:t>Consider all stakeholders</a:t>
            </a:r>
            <a:endParaRPr lang="en-US" dirty="0">
              <a:latin typeface="Roboto"/>
              <a:ea typeface="Roboto"/>
              <a:cs typeface="Roboto"/>
            </a:endParaRPr>
          </a:p>
          <a:p>
            <a:pPr marL="342900" indent="-342900">
              <a:buFont typeface="Arial"/>
              <a:buChar char="•"/>
            </a:pPr>
            <a:r>
              <a:rPr lang="en-US" sz="2400" dirty="0">
                <a:latin typeface="Roboto"/>
                <a:ea typeface="Roboto"/>
                <a:cs typeface="Roboto"/>
              </a:rPr>
              <a:t>Include &amp; inform all departments</a:t>
            </a:r>
          </a:p>
          <a:p>
            <a:pPr marL="342900" indent="-342900">
              <a:buFont typeface="Arial"/>
              <a:buChar char="•"/>
            </a:pPr>
            <a:r>
              <a:rPr lang="en-US" sz="2400" dirty="0">
                <a:latin typeface="Roboto"/>
                <a:ea typeface="Roboto"/>
                <a:cs typeface="Roboto"/>
              </a:rPr>
              <a:t>When &amp; how</a:t>
            </a:r>
          </a:p>
          <a:p>
            <a:pPr marL="342900" indent="-342900">
              <a:buFont typeface="Arial"/>
              <a:buChar char="•"/>
            </a:pPr>
            <a:r>
              <a:rPr lang="en-US" sz="2400" dirty="0">
                <a:latin typeface="Roboto"/>
                <a:ea typeface="Roboto"/>
                <a:cs typeface="Roboto"/>
              </a:rPr>
              <a:t>Discuss pain points/consequences</a:t>
            </a:r>
          </a:p>
        </p:txBody>
      </p:sp>
      <p:grpSp>
        <p:nvGrpSpPr>
          <p:cNvPr id="18" name="Group 17">
            <a:extLst>
              <a:ext uri="{FF2B5EF4-FFF2-40B4-BE49-F238E27FC236}">
                <a16:creationId xmlns:a16="http://schemas.microsoft.com/office/drawing/2014/main" id="{10149B44-66B1-F5C6-E302-5056515D2F8B}"/>
              </a:ext>
            </a:extLst>
          </p:cNvPr>
          <p:cNvGrpSpPr/>
          <p:nvPr/>
        </p:nvGrpSpPr>
        <p:grpSpPr>
          <a:xfrm>
            <a:off x="5844090" y="2676378"/>
            <a:ext cx="510302" cy="510302"/>
            <a:chOff x="793790" y="3148820"/>
            <a:chExt cx="510302" cy="510302"/>
          </a:xfrm>
        </p:grpSpPr>
        <p:sp>
          <p:nvSpPr>
            <p:cNvPr id="19" name="Shape 1">
              <a:extLst>
                <a:ext uri="{FF2B5EF4-FFF2-40B4-BE49-F238E27FC236}">
                  <a16:creationId xmlns:a16="http://schemas.microsoft.com/office/drawing/2014/main" id="{251B6125-8377-C112-CD59-F2F88ABBF37E}"/>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20" name="Text 2">
              <a:extLst>
                <a:ext uri="{FF2B5EF4-FFF2-40B4-BE49-F238E27FC236}">
                  <a16:creationId xmlns:a16="http://schemas.microsoft.com/office/drawing/2014/main" id="{2A21F80E-1F87-ED54-E007-2AEF129620DF}"/>
                </a:ext>
              </a:extLst>
            </p:cNvPr>
            <p:cNvSpPr/>
            <p:nvPr/>
          </p:nvSpPr>
          <p:spPr>
            <a:xfrm>
              <a:off x="952262" y="3233837"/>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2</a:t>
              </a:r>
            </a:p>
          </p:txBody>
        </p:sp>
      </p:grpSp>
      <p:grpSp>
        <p:nvGrpSpPr>
          <p:cNvPr id="21" name="Group 20">
            <a:extLst>
              <a:ext uri="{FF2B5EF4-FFF2-40B4-BE49-F238E27FC236}">
                <a16:creationId xmlns:a16="http://schemas.microsoft.com/office/drawing/2014/main" id="{6BEE4424-DBEC-9A05-210F-DCD405F49384}"/>
              </a:ext>
            </a:extLst>
          </p:cNvPr>
          <p:cNvGrpSpPr/>
          <p:nvPr/>
        </p:nvGrpSpPr>
        <p:grpSpPr>
          <a:xfrm>
            <a:off x="5844090" y="3599571"/>
            <a:ext cx="510302" cy="510302"/>
            <a:chOff x="793790" y="3148820"/>
            <a:chExt cx="510302" cy="510302"/>
          </a:xfrm>
        </p:grpSpPr>
        <p:sp>
          <p:nvSpPr>
            <p:cNvPr id="22" name="Shape 1">
              <a:extLst>
                <a:ext uri="{FF2B5EF4-FFF2-40B4-BE49-F238E27FC236}">
                  <a16:creationId xmlns:a16="http://schemas.microsoft.com/office/drawing/2014/main" id="{6E91C87C-703A-A184-C4B7-700A9BB8746D}"/>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23" name="Text 2">
              <a:extLst>
                <a:ext uri="{FF2B5EF4-FFF2-40B4-BE49-F238E27FC236}">
                  <a16:creationId xmlns:a16="http://schemas.microsoft.com/office/drawing/2014/main" id="{3C98980D-CFE3-CA58-0871-ED45F689EA99}"/>
                </a:ext>
              </a:extLst>
            </p:cNvPr>
            <p:cNvSpPr/>
            <p:nvPr/>
          </p:nvSpPr>
          <p:spPr>
            <a:xfrm>
              <a:off x="966330" y="3233837"/>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3</a:t>
              </a:r>
              <a:endParaRPr lang="en-US" dirty="0">
                <a:latin typeface="Roboto"/>
                <a:ea typeface="Roboto"/>
                <a:cs typeface="Roboto"/>
              </a:endParaRPr>
            </a:p>
          </p:txBody>
        </p:sp>
      </p:grpSp>
      <p:grpSp>
        <p:nvGrpSpPr>
          <p:cNvPr id="24" name="Group 23">
            <a:extLst>
              <a:ext uri="{FF2B5EF4-FFF2-40B4-BE49-F238E27FC236}">
                <a16:creationId xmlns:a16="http://schemas.microsoft.com/office/drawing/2014/main" id="{A6DACD31-F364-30C6-68F7-02ED9C35F3BA}"/>
              </a:ext>
            </a:extLst>
          </p:cNvPr>
          <p:cNvGrpSpPr/>
          <p:nvPr/>
        </p:nvGrpSpPr>
        <p:grpSpPr>
          <a:xfrm>
            <a:off x="5844090" y="4550899"/>
            <a:ext cx="510302" cy="510302"/>
            <a:chOff x="793790" y="3148820"/>
            <a:chExt cx="510302" cy="510302"/>
          </a:xfrm>
        </p:grpSpPr>
        <p:sp>
          <p:nvSpPr>
            <p:cNvPr id="25" name="Shape 1">
              <a:extLst>
                <a:ext uri="{FF2B5EF4-FFF2-40B4-BE49-F238E27FC236}">
                  <a16:creationId xmlns:a16="http://schemas.microsoft.com/office/drawing/2014/main" id="{930064EB-2EC6-EEBD-B936-9A7CDDD1F34B}"/>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26" name="Text 2">
              <a:extLst>
                <a:ext uri="{FF2B5EF4-FFF2-40B4-BE49-F238E27FC236}">
                  <a16:creationId xmlns:a16="http://schemas.microsoft.com/office/drawing/2014/main" id="{622C26CE-6A7F-DD49-0135-1D60DD46C5FB}"/>
                </a:ext>
              </a:extLst>
            </p:cNvPr>
            <p:cNvSpPr/>
            <p:nvPr/>
          </p:nvSpPr>
          <p:spPr>
            <a:xfrm>
              <a:off x="952262" y="3233837"/>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4</a:t>
              </a:r>
              <a:endParaRPr lang="en-US" sz="2650" dirty="0">
                <a:latin typeface="Roboto"/>
                <a:ea typeface="Roboto"/>
                <a:cs typeface="Roboto"/>
              </a:endParaRPr>
            </a:p>
          </p:txBody>
        </p:sp>
      </p:grpSp>
      <p:grpSp>
        <p:nvGrpSpPr>
          <p:cNvPr id="27" name="Group 26">
            <a:extLst>
              <a:ext uri="{FF2B5EF4-FFF2-40B4-BE49-F238E27FC236}">
                <a16:creationId xmlns:a16="http://schemas.microsoft.com/office/drawing/2014/main" id="{CF6DBB34-C2F0-EFED-D5E7-994C1E62E026}"/>
              </a:ext>
            </a:extLst>
          </p:cNvPr>
          <p:cNvGrpSpPr/>
          <p:nvPr/>
        </p:nvGrpSpPr>
        <p:grpSpPr>
          <a:xfrm>
            <a:off x="5844090" y="5502226"/>
            <a:ext cx="510302" cy="510302"/>
            <a:chOff x="793790" y="3148820"/>
            <a:chExt cx="510302" cy="510302"/>
          </a:xfrm>
        </p:grpSpPr>
        <p:sp>
          <p:nvSpPr>
            <p:cNvPr id="28" name="Shape 1">
              <a:extLst>
                <a:ext uri="{FF2B5EF4-FFF2-40B4-BE49-F238E27FC236}">
                  <a16:creationId xmlns:a16="http://schemas.microsoft.com/office/drawing/2014/main" id="{6BCA15F1-5761-CFE0-2778-6629B4077FEF}"/>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29" name="Text 2">
              <a:extLst>
                <a:ext uri="{FF2B5EF4-FFF2-40B4-BE49-F238E27FC236}">
                  <a16:creationId xmlns:a16="http://schemas.microsoft.com/office/drawing/2014/main" id="{BCFC6976-96A4-2525-604D-D624CE7E84F1}"/>
                </a:ext>
              </a:extLst>
            </p:cNvPr>
            <p:cNvSpPr/>
            <p:nvPr/>
          </p:nvSpPr>
          <p:spPr>
            <a:xfrm>
              <a:off x="952262" y="3233837"/>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5</a:t>
              </a:r>
              <a:endParaRPr lang="en-US" dirty="0">
                <a:latin typeface="Roboto"/>
                <a:ea typeface="Roboto"/>
                <a:cs typeface="Roboto"/>
              </a:endParaRPr>
            </a:p>
          </p:txBody>
        </p:sp>
      </p:grpSp>
      <p:grpSp>
        <p:nvGrpSpPr>
          <p:cNvPr id="30" name="Group 29">
            <a:extLst>
              <a:ext uri="{FF2B5EF4-FFF2-40B4-BE49-F238E27FC236}">
                <a16:creationId xmlns:a16="http://schemas.microsoft.com/office/drawing/2014/main" id="{F59E44D7-7064-6602-3751-C499E6EA36F5}"/>
              </a:ext>
            </a:extLst>
          </p:cNvPr>
          <p:cNvGrpSpPr/>
          <p:nvPr/>
        </p:nvGrpSpPr>
        <p:grpSpPr>
          <a:xfrm>
            <a:off x="5844090" y="6453554"/>
            <a:ext cx="510302" cy="510302"/>
            <a:chOff x="793790" y="3148820"/>
            <a:chExt cx="510302" cy="510302"/>
          </a:xfrm>
        </p:grpSpPr>
        <p:sp>
          <p:nvSpPr>
            <p:cNvPr id="31" name="Shape 1">
              <a:extLst>
                <a:ext uri="{FF2B5EF4-FFF2-40B4-BE49-F238E27FC236}">
                  <a16:creationId xmlns:a16="http://schemas.microsoft.com/office/drawing/2014/main" id="{0DE1898B-6384-7D5C-9D4F-F7A3CC8F16F6}"/>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32" name="Text 2">
              <a:extLst>
                <a:ext uri="{FF2B5EF4-FFF2-40B4-BE49-F238E27FC236}">
                  <a16:creationId xmlns:a16="http://schemas.microsoft.com/office/drawing/2014/main" id="{29330BF4-25CF-C13B-1DB4-04DE253B6249}"/>
                </a:ext>
              </a:extLst>
            </p:cNvPr>
            <p:cNvSpPr/>
            <p:nvPr/>
          </p:nvSpPr>
          <p:spPr>
            <a:xfrm>
              <a:off x="952262" y="3233837"/>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6</a:t>
              </a:r>
              <a:endParaRPr lang="en-US" dirty="0">
                <a:latin typeface="Roboto"/>
                <a:ea typeface="Roboto"/>
                <a:cs typeface="Roboto"/>
              </a:endParaRPr>
            </a:p>
          </p:txBody>
        </p:sp>
      </p:grpSp>
      <p:grpSp>
        <p:nvGrpSpPr>
          <p:cNvPr id="33" name="Group 32">
            <a:extLst>
              <a:ext uri="{FF2B5EF4-FFF2-40B4-BE49-F238E27FC236}">
                <a16:creationId xmlns:a16="http://schemas.microsoft.com/office/drawing/2014/main" id="{56FA867E-B21E-BC07-B2C2-C4D10305D646}"/>
              </a:ext>
            </a:extLst>
          </p:cNvPr>
          <p:cNvGrpSpPr/>
          <p:nvPr/>
        </p:nvGrpSpPr>
        <p:grpSpPr>
          <a:xfrm>
            <a:off x="5844090" y="7404881"/>
            <a:ext cx="510302" cy="510302"/>
            <a:chOff x="793790" y="3148820"/>
            <a:chExt cx="510302" cy="510302"/>
          </a:xfrm>
        </p:grpSpPr>
        <p:sp>
          <p:nvSpPr>
            <p:cNvPr id="34" name="Shape 1">
              <a:extLst>
                <a:ext uri="{FF2B5EF4-FFF2-40B4-BE49-F238E27FC236}">
                  <a16:creationId xmlns:a16="http://schemas.microsoft.com/office/drawing/2014/main" id="{15364D4C-D6BD-77F9-0BF1-0B633D889195}"/>
                </a:ext>
              </a:extLst>
            </p:cNvPr>
            <p:cNvSpPr/>
            <p:nvPr/>
          </p:nvSpPr>
          <p:spPr>
            <a:xfrm>
              <a:off x="793790" y="3148820"/>
              <a:ext cx="510302" cy="510302"/>
            </a:xfrm>
            <a:prstGeom prst="roundRect">
              <a:avLst>
                <a:gd name="adj" fmla="val 18669"/>
              </a:avLst>
            </a:prstGeom>
            <a:solidFill>
              <a:srgbClr val="182567"/>
            </a:solidFill>
            <a:ln w="7620">
              <a:solidFill>
                <a:srgbClr val="313E80"/>
              </a:solidFill>
              <a:prstDash val="solid"/>
            </a:ln>
          </p:spPr>
          <p:txBody>
            <a:bodyPr/>
            <a:lstStyle/>
            <a:p>
              <a:endParaRPr lang="en-US"/>
            </a:p>
          </p:txBody>
        </p:sp>
        <p:sp>
          <p:nvSpPr>
            <p:cNvPr id="35" name="Text 2">
              <a:extLst>
                <a:ext uri="{FF2B5EF4-FFF2-40B4-BE49-F238E27FC236}">
                  <a16:creationId xmlns:a16="http://schemas.microsoft.com/office/drawing/2014/main" id="{2AC66EBE-EE2D-A9F4-C164-85F22F1E1460}"/>
                </a:ext>
              </a:extLst>
            </p:cNvPr>
            <p:cNvSpPr/>
            <p:nvPr/>
          </p:nvSpPr>
          <p:spPr>
            <a:xfrm>
              <a:off x="952262" y="3233837"/>
              <a:ext cx="193358" cy="340281"/>
            </a:xfrm>
            <a:prstGeom prst="rect">
              <a:avLst/>
            </a:prstGeom>
            <a:noFill/>
            <a:ln/>
          </p:spPr>
          <p:txBody>
            <a:bodyPr wrap="none" lIns="0" tIns="0" rIns="0" bIns="0" rtlCol="0" anchor="t"/>
            <a:lstStyle/>
            <a:p>
              <a:pPr marL="0" indent="0" algn="ctr">
                <a:lnSpc>
                  <a:spcPts val="2650"/>
                </a:lnSpc>
                <a:buNone/>
              </a:pPr>
              <a:r>
                <a:rPr lang="en-US" sz="2650" dirty="0">
                  <a:solidFill>
                    <a:srgbClr val="CFD0D8"/>
                  </a:solidFill>
                  <a:latin typeface="Roboto"/>
                  <a:ea typeface="Roboto"/>
                  <a:cs typeface="Roboto"/>
                </a:rPr>
                <a:t>7</a:t>
              </a:r>
              <a:endParaRPr lang="en-US" dirty="0">
                <a:latin typeface="Roboto"/>
                <a:ea typeface="Roboto"/>
                <a:cs typeface="Roboto"/>
              </a:endParaRPr>
            </a:p>
          </p:txBody>
        </p:sp>
      </p:grpSp>
      <p:sp>
        <p:nvSpPr>
          <p:cNvPr id="37" name="Rectangle 36">
            <a:extLst>
              <a:ext uri="{FF2B5EF4-FFF2-40B4-BE49-F238E27FC236}">
                <a16:creationId xmlns:a16="http://schemas.microsoft.com/office/drawing/2014/main" id="{4A04CE72-72F5-069A-573A-79367E91DB39}"/>
              </a:ext>
            </a:extLst>
          </p:cNvPr>
          <p:cNvSpPr/>
          <p:nvPr/>
        </p:nvSpPr>
        <p:spPr>
          <a:xfrm>
            <a:off x="6577261" y="2515772"/>
            <a:ext cx="7019777" cy="844061"/>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atin typeface="Roboto"/>
                <a:ea typeface="Roboto"/>
                <a:cs typeface="Roboto"/>
              </a:rPr>
              <a:t>Use Tools</a:t>
            </a:r>
            <a:endParaRPr lang="en-US" dirty="0">
              <a:latin typeface="Roboto"/>
              <a:ea typeface="Roboto"/>
              <a:cs typeface="Roboto"/>
            </a:endParaRPr>
          </a:p>
        </p:txBody>
      </p:sp>
      <p:sp>
        <p:nvSpPr>
          <p:cNvPr id="39" name="Rectangle 38">
            <a:extLst>
              <a:ext uri="{FF2B5EF4-FFF2-40B4-BE49-F238E27FC236}">
                <a16:creationId xmlns:a16="http://schemas.microsoft.com/office/drawing/2014/main" id="{F7187CAD-A42F-9D72-A72B-FD68AA3270DB}"/>
              </a:ext>
            </a:extLst>
          </p:cNvPr>
          <p:cNvSpPr/>
          <p:nvPr/>
        </p:nvSpPr>
        <p:spPr>
          <a:xfrm>
            <a:off x="159063" y="3189910"/>
            <a:ext cx="5247249" cy="1983544"/>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a:buChar char="•"/>
            </a:pPr>
            <a:r>
              <a:rPr lang="en-US" sz="2400" dirty="0" err="1">
                <a:latin typeface="Roboto"/>
                <a:ea typeface="Calibri"/>
                <a:cs typeface="Calibri"/>
              </a:rPr>
              <a:t>InfoLINE</a:t>
            </a:r>
          </a:p>
          <a:p>
            <a:pPr marL="342900" indent="-342900">
              <a:buFont typeface="Arial"/>
              <a:buChar char="•"/>
            </a:pPr>
            <a:r>
              <a:rPr lang="en-US" sz="2400" dirty="0" err="1">
                <a:latin typeface="Roboto"/>
                <a:ea typeface="Calibri"/>
                <a:cs typeface="Calibri"/>
              </a:rPr>
              <a:t>InfoHUDDLE</a:t>
            </a:r>
            <a:endParaRPr lang="en-US" sz="2400" dirty="0">
              <a:latin typeface="Roboto"/>
              <a:ea typeface="Calibri"/>
              <a:cs typeface="Calibri"/>
            </a:endParaRPr>
          </a:p>
          <a:p>
            <a:pPr marL="342900" indent="-342900">
              <a:buFont typeface="Arial"/>
              <a:buChar char="•"/>
            </a:pPr>
            <a:r>
              <a:rPr lang="en-US" sz="2400" dirty="0" err="1">
                <a:latin typeface="Roboto"/>
                <a:ea typeface="Calibri"/>
                <a:cs typeface="Calibri"/>
              </a:rPr>
              <a:t>WebEx</a:t>
            </a:r>
            <a:r>
              <a:rPr lang="en-US" sz="2400" dirty="0">
                <a:latin typeface="Roboto"/>
                <a:ea typeface="Calibri"/>
                <a:cs typeface="Calibri"/>
              </a:rPr>
              <a:t> </a:t>
            </a:r>
          </a:p>
          <a:p>
            <a:pPr marL="342900" indent="-342900">
              <a:buFont typeface="Arial"/>
              <a:buChar char="•"/>
            </a:pPr>
            <a:r>
              <a:rPr lang="en-US" sz="2400" dirty="0">
                <a:latin typeface="Roboto"/>
                <a:ea typeface="Calibri"/>
                <a:cs typeface="Calibri"/>
              </a:rPr>
              <a:t>Epic Secure Chat</a:t>
            </a:r>
          </a:p>
          <a:p>
            <a:pPr marL="342900" indent="-342900">
              <a:buFont typeface="Arial"/>
              <a:buChar char="•"/>
            </a:pPr>
            <a:r>
              <a:rPr lang="en-US" sz="2400" dirty="0">
                <a:latin typeface="Roboto"/>
                <a:ea typeface="Calibri"/>
                <a:cs typeface="Calibri"/>
              </a:rPr>
              <a:t>Email</a:t>
            </a:r>
          </a:p>
        </p:txBody>
      </p:sp>
      <p:sp>
        <p:nvSpPr>
          <p:cNvPr id="41" name="Rectangle 40">
            <a:extLst>
              <a:ext uri="{FF2B5EF4-FFF2-40B4-BE49-F238E27FC236}">
                <a16:creationId xmlns:a16="http://schemas.microsoft.com/office/drawing/2014/main" id="{020D3F0D-6135-CFAF-3E7D-3AE1EC9B381F}"/>
              </a:ext>
            </a:extLst>
          </p:cNvPr>
          <p:cNvSpPr/>
          <p:nvPr/>
        </p:nvSpPr>
        <p:spPr>
          <a:xfrm>
            <a:off x="6550853" y="3439859"/>
            <a:ext cx="7019777" cy="844061"/>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atin typeface="Roboto"/>
                <a:ea typeface="Roboto"/>
                <a:cs typeface="Roboto"/>
              </a:rPr>
              <a:t>Maintain Emotional Intelligence</a:t>
            </a:r>
            <a:endParaRPr lang="en-US" dirty="0">
              <a:latin typeface="Roboto"/>
              <a:ea typeface="Roboto"/>
              <a:cs typeface="Roboto"/>
            </a:endParaRPr>
          </a:p>
        </p:txBody>
      </p:sp>
      <p:sp>
        <p:nvSpPr>
          <p:cNvPr id="43" name="Rectangle 42">
            <a:extLst>
              <a:ext uri="{FF2B5EF4-FFF2-40B4-BE49-F238E27FC236}">
                <a16:creationId xmlns:a16="http://schemas.microsoft.com/office/drawing/2014/main" id="{E78CC2AB-4625-0D6B-D777-5863F4B3C6D0}"/>
              </a:ext>
            </a:extLst>
          </p:cNvPr>
          <p:cNvSpPr/>
          <p:nvPr/>
        </p:nvSpPr>
        <p:spPr>
          <a:xfrm>
            <a:off x="156718" y="4120105"/>
            <a:ext cx="5247249" cy="1983544"/>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Arial"/>
              <a:buChar char="•"/>
            </a:pPr>
            <a:r>
              <a:rPr lang="en-US" sz="2400" dirty="0">
                <a:latin typeface="Roboto"/>
                <a:ea typeface="Calibri"/>
                <a:cs typeface="Calibri"/>
              </a:rPr>
              <a:t>Difficult conversations</a:t>
            </a:r>
          </a:p>
          <a:p>
            <a:pPr marL="342900" indent="-342900">
              <a:buFont typeface="Arial"/>
              <a:buChar char="•"/>
            </a:pPr>
            <a:r>
              <a:rPr lang="en-US" sz="2400" dirty="0">
                <a:latin typeface="Roboto"/>
                <a:ea typeface="Calibri"/>
                <a:cs typeface="Calibri"/>
              </a:rPr>
              <a:t>Be transparent &amp; open</a:t>
            </a:r>
          </a:p>
          <a:p>
            <a:pPr marL="800100" lvl="1" indent="-342900">
              <a:buFont typeface="Courier New"/>
              <a:buChar char="o"/>
            </a:pPr>
            <a:r>
              <a:rPr lang="en-US" sz="2400" dirty="0">
                <a:latin typeface="Roboto"/>
                <a:ea typeface="Calibri"/>
                <a:cs typeface="Calibri"/>
              </a:rPr>
              <a:t>It's OK to say "I don't know"</a:t>
            </a:r>
          </a:p>
          <a:p>
            <a:pPr marL="800100" lvl="1" indent="-342900">
              <a:buFont typeface="Courier New"/>
              <a:buChar char="o"/>
            </a:pPr>
            <a:r>
              <a:rPr lang="en-US" sz="2400" dirty="0">
                <a:latin typeface="Roboto"/>
                <a:ea typeface="Calibri"/>
                <a:cs typeface="Calibri"/>
              </a:rPr>
              <a:t>Create trust</a:t>
            </a:r>
          </a:p>
        </p:txBody>
      </p:sp>
      <p:sp>
        <p:nvSpPr>
          <p:cNvPr id="45" name="Rectangle 44">
            <a:extLst>
              <a:ext uri="{FF2B5EF4-FFF2-40B4-BE49-F238E27FC236}">
                <a16:creationId xmlns:a16="http://schemas.microsoft.com/office/drawing/2014/main" id="{B22810E7-5910-11A0-54C0-6D40A07EA399}"/>
              </a:ext>
            </a:extLst>
          </p:cNvPr>
          <p:cNvSpPr/>
          <p:nvPr/>
        </p:nvSpPr>
        <p:spPr>
          <a:xfrm>
            <a:off x="6546841" y="4386343"/>
            <a:ext cx="7019777" cy="844061"/>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atin typeface="Roboto"/>
                <a:ea typeface="Roboto"/>
                <a:cs typeface="Roboto"/>
              </a:rPr>
              <a:t>Team Rounding</a:t>
            </a:r>
          </a:p>
        </p:txBody>
      </p:sp>
      <p:sp>
        <p:nvSpPr>
          <p:cNvPr id="47" name="Rectangle 46">
            <a:extLst>
              <a:ext uri="{FF2B5EF4-FFF2-40B4-BE49-F238E27FC236}">
                <a16:creationId xmlns:a16="http://schemas.microsoft.com/office/drawing/2014/main" id="{B66C25CB-C6D3-5341-D957-C11ADCE1FBC8}"/>
              </a:ext>
            </a:extLst>
          </p:cNvPr>
          <p:cNvSpPr/>
          <p:nvPr/>
        </p:nvSpPr>
        <p:spPr>
          <a:xfrm>
            <a:off x="6566895" y="5344859"/>
            <a:ext cx="7019777" cy="844061"/>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atin typeface="Roboto"/>
                <a:ea typeface="Roboto"/>
                <a:cs typeface="Roboto"/>
              </a:rPr>
              <a:t>Be Direct</a:t>
            </a:r>
            <a:endParaRPr lang="en-US" dirty="0"/>
          </a:p>
        </p:txBody>
      </p:sp>
      <p:sp>
        <p:nvSpPr>
          <p:cNvPr id="49" name="Rectangle 48">
            <a:extLst>
              <a:ext uri="{FF2B5EF4-FFF2-40B4-BE49-F238E27FC236}">
                <a16:creationId xmlns:a16="http://schemas.microsoft.com/office/drawing/2014/main" id="{3721FDDE-84A1-C912-B83F-74999842D83F}"/>
              </a:ext>
            </a:extLst>
          </p:cNvPr>
          <p:cNvSpPr/>
          <p:nvPr/>
        </p:nvSpPr>
        <p:spPr>
          <a:xfrm>
            <a:off x="6562884" y="6291343"/>
            <a:ext cx="7019777" cy="844061"/>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atin typeface="Roboto"/>
                <a:ea typeface="Roboto"/>
                <a:cs typeface="Roboto"/>
              </a:rPr>
              <a:t>Follow Up</a:t>
            </a:r>
            <a:endParaRPr lang="en-US" dirty="0"/>
          </a:p>
        </p:txBody>
      </p:sp>
      <p:sp>
        <p:nvSpPr>
          <p:cNvPr id="51" name="Rectangle 50">
            <a:extLst>
              <a:ext uri="{FF2B5EF4-FFF2-40B4-BE49-F238E27FC236}">
                <a16:creationId xmlns:a16="http://schemas.microsoft.com/office/drawing/2014/main" id="{D035FBB0-9F54-B19B-A396-21B996CE9933}"/>
              </a:ext>
            </a:extLst>
          </p:cNvPr>
          <p:cNvSpPr/>
          <p:nvPr/>
        </p:nvSpPr>
        <p:spPr>
          <a:xfrm>
            <a:off x="6570905" y="7237827"/>
            <a:ext cx="7019777" cy="844061"/>
          </a:xfrm>
          <a:prstGeom prst="rect">
            <a:avLst/>
          </a:prstGeom>
          <a:solidFill>
            <a:srgbClr val="00001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dirty="0">
                <a:latin typeface="Roboto"/>
                <a:ea typeface="Roboto"/>
                <a:cs typeface="Roboto"/>
              </a:rPr>
              <a:t>Loop Back to the Why</a:t>
            </a:r>
            <a:endParaRPr lang="en-US" dirty="0"/>
          </a:p>
        </p:txBody>
      </p:sp>
      <p:pic>
        <p:nvPicPr>
          <p:cNvPr id="2" name="Picture 1" descr="A close-up of a logo&#10;&#10;AI-generated content may be incorrect.">
            <a:extLst>
              <a:ext uri="{FF2B5EF4-FFF2-40B4-BE49-F238E27FC236}">
                <a16:creationId xmlns:a16="http://schemas.microsoft.com/office/drawing/2014/main" id="{25032D0D-5D7F-8CE7-B3A7-5426951C3D0D}"/>
              </a:ext>
            </a:extLst>
          </p:cNvPr>
          <p:cNvPicPr>
            <a:picLocks noChangeAspect="1"/>
          </p:cNvPicPr>
          <p:nvPr/>
        </p:nvPicPr>
        <p:blipFill>
          <a:blip r:embed="rId5"/>
          <a:stretch>
            <a:fillRect/>
          </a:stretch>
        </p:blipFill>
        <p:spPr>
          <a:xfrm>
            <a:off x="151448" y="7514273"/>
            <a:ext cx="2143125" cy="561975"/>
          </a:xfrm>
          <a:prstGeom prst="rect">
            <a:avLst/>
          </a:prstGeom>
        </p:spPr>
      </p:pic>
    </p:spTree>
    <p:custDataLst>
      <p:tags r:id="rId1"/>
    </p:custDataLst>
    <p:extLst>
      <p:ext uri="{BB962C8B-B14F-4D97-AF65-F5344CB8AC3E}">
        <p14:creationId xmlns:p14="http://schemas.microsoft.com/office/powerpoint/2010/main" val="330246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1+#ppt_w/2"/>
                                          </p:val>
                                        </p:tav>
                                        <p:tav tm="100000">
                                          <p:val>
                                            <p:strVal val="#ppt_x"/>
                                          </p:val>
                                        </p:tav>
                                      </p:tavLst>
                                    </p:anim>
                                    <p:anim calcmode="lin" valueType="num">
                                      <p:cBhvr additive="base">
                                        <p:cTn id="17" dur="50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41"/>
                                        </p:tgtEl>
                                        <p:attrNameLst>
                                          <p:attrName>style.visibility</p:attrName>
                                        </p:attrNameLst>
                                      </p:cBhvr>
                                      <p:to>
                                        <p:strVal val="visible"/>
                                      </p:to>
                                    </p:set>
                                    <p:anim calcmode="lin" valueType="num">
                                      <p:cBhvr additive="base">
                                        <p:cTn id="25" dur="500" fill="hold"/>
                                        <p:tgtEl>
                                          <p:spTgt spid="41"/>
                                        </p:tgtEl>
                                        <p:attrNameLst>
                                          <p:attrName>ppt_x</p:attrName>
                                        </p:attrNameLst>
                                      </p:cBhvr>
                                      <p:tavLst>
                                        <p:tav tm="0">
                                          <p:val>
                                            <p:strVal val="1+#ppt_w/2"/>
                                          </p:val>
                                        </p:tav>
                                        <p:tav tm="100000">
                                          <p:val>
                                            <p:strVal val="#ppt_x"/>
                                          </p:val>
                                        </p:tav>
                                      </p:tavLst>
                                    </p:anim>
                                    <p:anim calcmode="lin" valueType="num">
                                      <p:cBhvr additive="base">
                                        <p:cTn id="26" dur="500" fill="hold"/>
                                        <p:tgtEl>
                                          <p:spTgt spid="41"/>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4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 calcmode="lin" valueType="num">
                                      <p:cBhvr additive="base">
                                        <p:cTn id="34" dur="500" fill="hold"/>
                                        <p:tgtEl>
                                          <p:spTgt spid="45"/>
                                        </p:tgtEl>
                                        <p:attrNameLst>
                                          <p:attrName>ppt_x</p:attrName>
                                        </p:attrNameLst>
                                      </p:cBhvr>
                                      <p:tavLst>
                                        <p:tav tm="0">
                                          <p:val>
                                            <p:strVal val="1+#ppt_w/2"/>
                                          </p:val>
                                        </p:tav>
                                        <p:tav tm="100000">
                                          <p:val>
                                            <p:strVal val="#ppt_x"/>
                                          </p:val>
                                        </p:tav>
                                      </p:tavLst>
                                    </p:anim>
                                    <p:anim calcmode="lin" valueType="num">
                                      <p:cBhvr additive="base">
                                        <p:cTn id="35"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47"/>
                                        </p:tgtEl>
                                        <p:attrNameLst>
                                          <p:attrName>style.visibility</p:attrName>
                                        </p:attrNameLst>
                                      </p:cBhvr>
                                      <p:to>
                                        <p:strVal val="visible"/>
                                      </p:to>
                                    </p:set>
                                    <p:anim calcmode="lin" valueType="num">
                                      <p:cBhvr additive="base">
                                        <p:cTn id="40" dur="500" fill="hold"/>
                                        <p:tgtEl>
                                          <p:spTgt spid="47"/>
                                        </p:tgtEl>
                                        <p:attrNameLst>
                                          <p:attrName>ppt_x</p:attrName>
                                        </p:attrNameLst>
                                      </p:cBhvr>
                                      <p:tavLst>
                                        <p:tav tm="0">
                                          <p:val>
                                            <p:strVal val="1+#ppt_w/2"/>
                                          </p:val>
                                        </p:tav>
                                        <p:tav tm="100000">
                                          <p:val>
                                            <p:strVal val="#ppt_x"/>
                                          </p:val>
                                        </p:tav>
                                      </p:tavLst>
                                    </p:anim>
                                    <p:anim calcmode="lin" valueType="num">
                                      <p:cBhvr additive="base">
                                        <p:cTn id="41" dur="500" fill="hold"/>
                                        <p:tgtEl>
                                          <p:spTgt spid="47"/>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2"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additive="base">
                                        <p:cTn id="46" dur="500" fill="hold"/>
                                        <p:tgtEl>
                                          <p:spTgt spid="49"/>
                                        </p:tgtEl>
                                        <p:attrNameLst>
                                          <p:attrName>ppt_x</p:attrName>
                                        </p:attrNameLst>
                                      </p:cBhvr>
                                      <p:tavLst>
                                        <p:tav tm="0">
                                          <p:val>
                                            <p:strVal val="1+#ppt_w/2"/>
                                          </p:val>
                                        </p:tav>
                                        <p:tav tm="100000">
                                          <p:val>
                                            <p:strVal val="#ppt_x"/>
                                          </p:val>
                                        </p:tav>
                                      </p:tavLst>
                                    </p:anim>
                                    <p:anim calcmode="lin" valueType="num">
                                      <p:cBhvr additive="base">
                                        <p:cTn id="47"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grpId="0" nodeType="clickEffect">
                                  <p:stCondLst>
                                    <p:cond delay="0"/>
                                  </p:stCondLst>
                                  <p:childTnLst>
                                    <p:set>
                                      <p:cBhvr>
                                        <p:cTn id="51" dur="1" fill="hold">
                                          <p:stCondLst>
                                            <p:cond delay="0"/>
                                          </p:stCondLst>
                                        </p:cTn>
                                        <p:tgtEl>
                                          <p:spTgt spid="51"/>
                                        </p:tgtEl>
                                        <p:attrNameLst>
                                          <p:attrName>style.visibility</p:attrName>
                                        </p:attrNameLst>
                                      </p:cBhvr>
                                      <p:to>
                                        <p:strVal val="visible"/>
                                      </p:to>
                                    </p:set>
                                    <p:anim calcmode="lin" valueType="num">
                                      <p:cBhvr additive="base">
                                        <p:cTn id="52" dur="500" fill="hold"/>
                                        <p:tgtEl>
                                          <p:spTgt spid="51"/>
                                        </p:tgtEl>
                                        <p:attrNameLst>
                                          <p:attrName>ppt_x</p:attrName>
                                        </p:attrNameLst>
                                      </p:cBhvr>
                                      <p:tavLst>
                                        <p:tav tm="0">
                                          <p:val>
                                            <p:strVal val="1+#ppt_w/2"/>
                                          </p:val>
                                        </p:tav>
                                        <p:tav tm="100000">
                                          <p:val>
                                            <p:strVal val="#ppt_x"/>
                                          </p:val>
                                        </p:tav>
                                      </p:tavLst>
                                    </p:anim>
                                    <p:anim calcmode="lin" valueType="num">
                                      <p:cBhvr additive="base">
                                        <p:cTn id="53" dur="500" fill="hold"/>
                                        <p:tgtEl>
                                          <p:spTgt spid="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37" grpId="0" animBg="1"/>
      <p:bldP spid="39" grpId="0" animBg="1"/>
      <p:bldP spid="41" grpId="0" animBg="1"/>
      <p:bldP spid="43" grpId="0" animBg="1"/>
      <p:bldP spid="45" grpId="0" animBg="1"/>
      <p:bldP spid="47" grpId="0" animBg="1"/>
      <p:bldP spid="49" grpId="0" animBg="1"/>
      <p:bldP spid="5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KemYQ8Dl"/>
  <p:tag name="ARTICULATE_PROJECT_OPEN" val="0"/>
  <p:tag name="ARTICULATE_SLIDE_COUNT" val="32"/>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B0DCABE688DA041BA30C46574273673" ma:contentTypeVersion="4" ma:contentTypeDescription="Create a new document." ma:contentTypeScope="" ma:versionID="3915016ef5eaf72dfcaafe631e678cbb">
  <xsd:schema xmlns:xsd="http://www.w3.org/2001/XMLSchema" xmlns:xs="http://www.w3.org/2001/XMLSchema" xmlns:p="http://schemas.microsoft.com/office/2006/metadata/properties" xmlns:ns2="c35fde70-2707-4dbb-bcd8-49c70c956bfd" targetNamespace="http://schemas.microsoft.com/office/2006/metadata/properties" ma:root="true" ma:fieldsID="5f0e5190b3613ce4156fd26122adb471" ns2:_="">
    <xsd:import namespace="c35fde70-2707-4dbb-bcd8-49c70c956bf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5fde70-2707-4dbb-bcd8-49c70c956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B103F5F-D19B-4BBA-A3B5-D03C0C0DE8D2}">
  <ds:schemaRefs>
    <ds:schemaRef ds:uri="http://schemas.microsoft.com/sharepoint/v3/contenttype/forms"/>
  </ds:schemaRefs>
</ds:datastoreItem>
</file>

<file path=customXml/itemProps2.xml><?xml version="1.0" encoding="utf-8"?>
<ds:datastoreItem xmlns:ds="http://schemas.openxmlformats.org/officeDocument/2006/customXml" ds:itemID="{84DABF5E-3FD7-40D5-808E-AED39FA4C762}">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c35fde70-2707-4dbb-bcd8-49c70c956bfd"/>
    <ds:schemaRef ds:uri="http://www.w3.org/XML/1998/namespace"/>
    <ds:schemaRef ds:uri="http://purl.org/dc/dcmitype/"/>
  </ds:schemaRefs>
</ds:datastoreItem>
</file>

<file path=customXml/itemProps3.xml><?xml version="1.0" encoding="utf-8"?>
<ds:datastoreItem xmlns:ds="http://schemas.openxmlformats.org/officeDocument/2006/customXml" ds:itemID="{2A91EC81-21AA-4711-A926-60D25E217D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5fde70-2707-4dbb-bcd8-49c70c956bf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686</TotalTime>
  <Words>2895</Words>
  <Application>Microsoft Office PowerPoint</Application>
  <PresentationFormat>Custom</PresentationFormat>
  <Paragraphs>458</Paragraphs>
  <Slides>31</Slides>
  <Notes>17</Notes>
  <HiddenSlides>1</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Calibri Light</vt:lpstr>
      <vt:lpstr>Jost</vt:lpstr>
      <vt:lpstr>Courier New</vt:lpstr>
      <vt:lpstr>Arial</vt:lpstr>
      <vt:lpstr>Century Gothic</vt:lpstr>
      <vt:lpstr>Roboto Medium</vt:lpstr>
      <vt:lpstr>Roboto Bold</vt:lpstr>
      <vt:lpstr>Roboto</vt:lpstr>
      <vt:lpstr>Calibri</vt:lpstr>
      <vt:lpstr>inherit</vt:lpstr>
      <vt:lpstr>Office Theme</vt:lpstr>
      <vt:lpstr>1_Office Theme</vt:lpstr>
      <vt:lpstr>PowerPoint Presentation</vt:lpstr>
      <vt:lpstr>PowerPoint Presentation</vt:lpstr>
      <vt:lpstr>PowerPoint Presentation</vt:lpstr>
      <vt:lpstr>PowerPoint Presentation</vt:lpstr>
      <vt:lpstr>Core Principles</vt:lpstr>
      <vt:lpstr>PowerPoint Presentation</vt:lpstr>
      <vt:lpstr>PowerPoint Presentation</vt:lpstr>
      <vt:lpstr>PowerPoint Presentation</vt:lpstr>
      <vt:lpstr>PowerPoint Presentation</vt:lpstr>
      <vt:lpstr>PowerPoint Presentation</vt:lpstr>
      <vt:lpstr>Activity:  Communication Mapping </vt:lpstr>
      <vt:lpstr>Activity:  Communication Mapping </vt:lpstr>
      <vt:lpstr>Communication Mapping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Basu, Debby</cp:lastModifiedBy>
  <cp:revision>1244</cp:revision>
  <dcterms:created xsi:type="dcterms:W3CDTF">2025-02-21T19:52:00Z</dcterms:created>
  <dcterms:modified xsi:type="dcterms:W3CDTF">2025-05-12T15:13:24Z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33233EFE-4D31-41B1-B012-B08C4D363A14</vt:lpwstr>
  </property>
  <property fmtid="{D5CDD505-2E9C-101B-9397-08002B2CF9AE}" pid="3" name="ArticulatePath">
    <vt:lpwstr>From-Principles-to-Practice-Building-High-Performing-Healthcare-Teams</vt:lpwstr>
  </property>
  <property fmtid="{D5CDD505-2E9C-101B-9397-08002B2CF9AE}" pid="4" name="ContentTypeId">
    <vt:lpwstr>0x0101000B0DCABE688DA041BA30C46574273673</vt:lpwstr>
  </property>
</Properties>
</file>