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0" r:id="rId4"/>
    <p:sldMasterId id="2147483660" r:id="rId5"/>
  </p:sldMasterIdLst>
  <p:notesMasterIdLst>
    <p:notesMasterId r:id="rId30"/>
  </p:notesMasterIdLst>
  <p:handoutMasterIdLst>
    <p:handoutMasterId r:id="rId31"/>
  </p:handoutMasterIdLst>
  <p:sldIdLst>
    <p:sldId id="514" r:id="rId6"/>
    <p:sldId id="524" r:id="rId7"/>
    <p:sldId id="515" r:id="rId8"/>
    <p:sldId id="516" r:id="rId9"/>
    <p:sldId id="529" r:id="rId10"/>
    <p:sldId id="522" r:id="rId11"/>
    <p:sldId id="542" r:id="rId12"/>
    <p:sldId id="534" r:id="rId13"/>
    <p:sldId id="541" r:id="rId14"/>
    <p:sldId id="521" r:id="rId15"/>
    <p:sldId id="540" r:id="rId16"/>
    <p:sldId id="519" r:id="rId17"/>
    <p:sldId id="539" r:id="rId18"/>
    <p:sldId id="523" r:id="rId19"/>
    <p:sldId id="538" r:id="rId20"/>
    <p:sldId id="547" r:id="rId21"/>
    <p:sldId id="546" r:id="rId22"/>
    <p:sldId id="513" r:id="rId23"/>
    <p:sldId id="510" r:id="rId24"/>
    <p:sldId id="533" r:id="rId25"/>
    <p:sldId id="543" r:id="rId26"/>
    <p:sldId id="544" r:id="rId27"/>
    <p:sldId id="545" r:id="rId28"/>
    <p:sldId id="51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01C377-0952-E593-CD61-FB34A0D95A08}" name="Jackson, Danielle" initials="JD" userId="S::danielle.jackson@ascp.org::3647c53c-ed83-45a6-a5b6-506ebd778c67" providerId="AD"/>
  <p188:author id="{E1293790-DA1C-ABD7-63E3-B5B35392F26C}" name="Basu, Debby" initials="BD" userId="S::debby.basu@ascp.org::5b36a3be-4818-4b0b-a196-fc97d23aab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83"/>
    <a:srgbClr val="25408F"/>
    <a:srgbClr val="00A493"/>
    <a:srgbClr val="4696D2"/>
    <a:srgbClr val="CDB268"/>
    <a:srgbClr val="08132D"/>
    <a:srgbClr val="C8815A"/>
    <a:srgbClr val="452F80"/>
    <a:srgbClr val="C66653"/>
    <a:srgbClr val="4036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A5CDA-A554-914E-BE5C-C1A39AF9E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562B01-CDF7-8C4A-B277-3BB7D1E2FC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0CCAC-4CB4-8D4F-B1AE-4081F521E008}" type="datetimeFigureOut">
              <a:rPr lang="en-US" smtClean="0"/>
              <a:t>4/21/2025</a:t>
            </a:fld>
            <a:endParaRPr lang="en-US"/>
          </a:p>
        </p:txBody>
      </p:sp>
      <p:sp>
        <p:nvSpPr>
          <p:cNvPr id="4" name="Footer Placeholder 3">
            <a:extLst>
              <a:ext uri="{FF2B5EF4-FFF2-40B4-BE49-F238E27FC236}">
                <a16:creationId xmlns:a16="http://schemas.microsoft.com/office/drawing/2014/main" id="{ECAD0675-C19C-3648-B382-CC09190E8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DF235E-9E16-5B42-BE01-C28D21CBB8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59E0D-E769-E54E-819D-F794D892BB8B}" type="slidenum">
              <a:rPr lang="en-US" smtClean="0"/>
              <a:t>‹#›</a:t>
            </a:fld>
            <a:endParaRPr lang="en-US"/>
          </a:p>
        </p:txBody>
      </p:sp>
    </p:spTree>
    <p:extLst>
      <p:ext uri="{BB962C8B-B14F-4D97-AF65-F5344CB8AC3E}">
        <p14:creationId xmlns:p14="http://schemas.microsoft.com/office/powerpoint/2010/main" val="1333189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0A615-FD4F-5E4F-8791-76A937FE4C89}"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63100-FC19-A249-8E65-94EC721B5364}" type="slidenum">
              <a:rPr lang="en-US" smtClean="0"/>
              <a:t>‹#›</a:t>
            </a:fld>
            <a:endParaRPr lang="en-US"/>
          </a:p>
        </p:txBody>
      </p:sp>
    </p:spTree>
    <p:extLst>
      <p:ext uri="{BB962C8B-B14F-4D97-AF65-F5344CB8AC3E}">
        <p14:creationId xmlns:p14="http://schemas.microsoft.com/office/powerpoint/2010/main" val="222861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latin typeface="Aptos" panose="020B0004020202020204" pitchFamily="34" charset="0"/>
              </a:rPr>
              <a:t> Pre-Webinar Slide Deck Runs: 10:55 – 11:01 am [~6 min]</a:t>
            </a:r>
          </a:p>
          <a:p>
            <a:pPr algn="l" fontAlgn="base"/>
            <a:r>
              <a:rPr lang="en-US" sz="1800" b="0" i="0">
                <a:solidFill>
                  <a:srgbClr val="000000"/>
                </a:solidFill>
                <a:effectLst/>
                <a:latin typeface="Aptos" panose="020B0004020202020204" pitchFamily="34" charset="0"/>
              </a:rPr>
              <a:t>Moderator(s) Introduce Session: 11:01 - 11:05 [~4 min]</a:t>
            </a:r>
          </a:p>
          <a:p>
            <a:pPr algn="l" fontAlgn="base"/>
            <a:r>
              <a:rPr lang="en-US" sz="1800" b="0" i="0">
                <a:solidFill>
                  <a:srgbClr val="000000"/>
                </a:solidFill>
                <a:effectLst/>
                <a:latin typeface="Aptos" panose="020B0004020202020204" pitchFamily="34" charset="0"/>
              </a:rPr>
              <a:t>Career Map Presentations (10-12 min/panelist): 11:05 am- 12:05 pm [~1 hr]</a:t>
            </a:r>
          </a:p>
          <a:p>
            <a:pPr algn="l" fontAlgn="base"/>
            <a:r>
              <a:rPr lang="en-US" sz="1800" b="0" i="0">
                <a:solidFill>
                  <a:srgbClr val="000000"/>
                </a:solidFill>
                <a:effectLst/>
                <a:latin typeface="Aptos" panose="020B0004020202020204" pitchFamily="34" charset="0"/>
              </a:rPr>
              <a:t>Q &amp; A Session: 12:05 - 12:25 pm  [~20 min]</a:t>
            </a:r>
          </a:p>
          <a:p>
            <a:pPr algn="l" fontAlgn="base"/>
            <a:r>
              <a:rPr lang="en-US" sz="1800" b="0" i="0">
                <a:solidFill>
                  <a:srgbClr val="000000"/>
                </a:solidFill>
                <a:effectLst/>
                <a:latin typeface="Aptos" panose="020B0004020202020204" pitchFamily="34" charset="0"/>
              </a:rPr>
              <a:t>Wrap-up: 12:25 – 12:30 pm [~5 min]</a:t>
            </a:r>
          </a:p>
          <a:p>
            <a:endParaRPr lang="en-US"/>
          </a:p>
        </p:txBody>
      </p:sp>
      <p:sp>
        <p:nvSpPr>
          <p:cNvPr id="4" name="Slide Number Placeholder 3"/>
          <p:cNvSpPr>
            <a:spLocks noGrp="1"/>
          </p:cNvSpPr>
          <p:nvPr>
            <p:ph type="sldNum" sz="quarter" idx="5"/>
          </p:nvPr>
        </p:nvSpPr>
        <p:spPr/>
        <p:txBody>
          <a:bodyPr/>
          <a:lstStyle/>
          <a:p>
            <a:fld id="{8F363100-FC19-A249-8E65-94EC721B5364}" type="slidenum">
              <a:rPr lang="en-US" smtClean="0"/>
              <a:t>4</a:t>
            </a:fld>
            <a:endParaRPr lang="en-US"/>
          </a:p>
        </p:txBody>
      </p:sp>
    </p:spTree>
    <p:extLst>
      <p:ext uri="{BB962C8B-B14F-4D97-AF65-F5344CB8AC3E}">
        <p14:creationId xmlns:p14="http://schemas.microsoft.com/office/powerpoint/2010/main" val="27228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51FFB-CE98-4841-CFBA-2A49CD29D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F9A5-1623-52A3-B28C-27638FC26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A66A7-D971-876C-560A-D301D95ACE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782CD7-A8C2-8935-AD7B-30D0F001C648}"/>
              </a:ext>
            </a:extLst>
          </p:cNvPr>
          <p:cNvSpPr>
            <a:spLocks noGrp="1"/>
          </p:cNvSpPr>
          <p:nvPr>
            <p:ph type="sldNum" sz="quarter" idx="5"/>
          </p:nvPr>
        </p:nvSpPr>
        <p:spPr/>
        <p:txBody>
          <a:bodyPr/>
          <a:lstStyle/>
          <a:p>
            <a:fld id="{8F363100-FC19-A249-8E65-94EC721B5364}" type="slidenum">
              <a:rPr lang="en-US" smtClean="0"/>
              <a:t>22</a:t>
            </a:fld>
            <a:endParaRPr lang="en-US"/>
          </a:p>
        </p:txBody>
      </p:sp>
    </p:spTree>
    <p:extLst>
      <p:ext uri="{BB962C8B-B14F-4D97-AF65-F5344CB8AC3E}">
        <p14:creationId xmlns:p14="http://schemas.microsoft.com/office/powerpoint/2010/main" val="372304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5</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7</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9</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Professional Networking Resources:</a:t>
            </a:r>
            <a:endParaRPr lang="en-US" dirty="0"/>
          </a:p>
          <a:p>
            <a:r>
              <a:rPr lang="en-US" dirty="0"/>
              <a:t>https://ascls.org/clec/</a:t>
            </a:r>
          </a:p>
          <a:p>
            <a:r>
              <a:rPr lang="en-US" dirty="0"/>
              <a:t>https://www.lscls.org/</a:t>
            </a:r>
          </a:p>
          <a:p>
            <a:r>
              <a:rPr lang="en-US" dirty="0"/>
              <a:t>https://www.asclsms.org/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a:p>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11</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13</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15</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include links to active career or training opportunities relevant to your professional career trajectory. This </a:t>
            </a:r>
            <a:r>
              <a:rPr lang="en-US" b="0" i="0" dirty="0">
                <a:solidFill>
                  <a:srgbClr val="242424"/>
                </a:solidFill>
                <a:effectLst/>
                <a:latin typeface="Aptos" panose="020B0004020202020204" pitchFamily="34" charset="0"/>
              </a:rPr>
              <a:t>information is accurate as of its publication.</a:t>
            </a:r>
            <a:endParaRPr lang="en-US" dirty="0"/>
          </a:p>
        </p:txBody>
      </p:sp>
      <p:sp>
        <p:nvSpPr>
          <p:cNvPr id="4" name="Slide Number Placeholder 3"/>
          <p:cNvSpPr>
            <a:spLocks noGrp="1"/>
          </p:cNvSpPr>
          <p:nvPr>
            <p:ph type="sldNum" sz="quarter" idx="5"/>
          </p:nvPr>
        </p:nvSpPr>
        <p:spPr/>
        <p:txBody>
          <a:bodyPr/>
          <a:lstStyle/>
          <a:p>
            <a:fld id="{FE8C0052-0385-4E1F-A88A-2E86BFB0C9EF}" type="slidenum">
              <a:rPr lang="en-US" smtClean="0"/>
              <a:t>17</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21</a:t>
            </a:fld>
            <a:endParaRPr lang="en-US"/>
          </a:p>
        </p:txBody>
      </p:sp>
    </p:spTree>
    <p:extLst>
      <p:ext uri="{BB962C8B-B14F-4D97-AF65-F5344CB8AC3E}">
        <p14:creationId xmlns:p14="http://schemas.microsoft.com/office/powerpoint/2010/main" val="1544181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31185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1932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46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9.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5"/>
            <a:ext cx="10515600" cy="3904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212883"/>
      </p:ext>
    </p:extLst>
  </p:cSld>
  <p:clrMap bg1="lt1" tx1="dk1" bg2="lt2" tx2="dk2" accent1="accent1" accent2="accent2" accent3="accent3" accent4="accent4" accent5="accent5" accent6="accent6" hlink="hlink" folHlink="folHlink"/>
  <p:sldLayoutIdLst>
    <p:sldLayoutId id="2147484746" r:id="rId1"/>
    <p:sldLayoutId id="2147484745" r:id="rId2"/>
    <p:sldLayoutId id="2147484869" r:id="rId3"/>
    <p:sldLayoutId id="2147484868" r:id="rId4"/>
    <p:sldLayoutId id="2147483692" r:id="rId5"/>
    <p:sldLayoutId id="2147483661" r:id="rId6"/>
    <p:sldLayoutId id="2147483662" r:id="rId7"/>
    <p:sldLayoutId id="2147483663" r:id="rId8"/>
    <p:sldLayoutId id="2147483691" r:id="rId9"/>
    <p:sldLayoutId id="2147483690" r:id="rId10"/>
    <p:sldLayoutId id="2147483664" r:id="rId11"/>
    <p:sldLayoutId id="2147483665" r:id="rId12"/>
    <p:sldLayoutId id="2147483666" r:id="rId13"/>
    <p:sldLayoutId id="2147483667" r:id="rId14"/>
    <p:sldLayoutId id="2147483669" r:id="rId15"/>
    <p:sldLayoutId id="2147483668" r:id="rId16"/>
    <p:sldLayoutId id="2147483670" r:id="rId17"/>
    <p:sldLayoutId id="214748487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408F"/>
              </a:buClr>
              <a:buSzPts val="3600"/>
              <a:buFont typeface="Arial"/>
              <a:buNone/>
              <a:defRPr sz="3600" b="1" i="0" u="none" strike="noStrike" cap="none">
                <a:solidFill>
                  <a:srgbClr val="25408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390461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10000"/>
              </a:lnSpc>
              <a:spcBef>
                <a:spcPts val="600"/>
              </a:spcBef>
              <a:spcAft>
                <a:spcPts val="0"/>
              </a:spcAft>
              <a:buClr>
                <a:srgbClr val="4696D2"/>
              </a:buClr>
              <a:buSzPts val="1920"/>
              <a:buFont typeface="Arial"/>
              <a:buChar char="•"/>
              <a:defRPr sz="2400" b="0" i="0" u="none" strike="noStrike" cap="none">
                <a:solidFill>
                  <a:srgbClr val="0C0C0C"/>
                </a:solidFill>
                <a:latin typeface="Arial"/>
                <a:ea typeface="Arial"/>
                <a:cs typeface="Arial"/>
                <a:sym typeface="Arial"/>
              </a:defRPr>
            </a:lvl1pPr>
            <a:lvl2pPr marL="914400" marR="0" lvl="1" indent="-330200" algn="l" rtl="0">
              <a:lnSpc>
                <a:spcPct val="110000"/>
              </a:lnSpc>
              <a:spcBef>
                <a:spcPts val="600"/>
              </a:spcBef>
              <a:spcAft>
                <a:spcPts val="0"/>
              </a:spcAft>
              <a:buClr>
                <a:srgbClr val="4696D2"/>
              </a:buClr>
              <a:buSzPts val="1600"/>
              <a:buFont typeface="Arial"/>
              <a:buChar char="•"/>
              <a:defRPr sz="2000" b="0" i="0" u="none" strike="noStrike" cap="none">
                <a:solidFill>
                  <a:srgbClr val="0C0C0C"/>
                </a:solidFill>
                <a:latin typeface="Arial"/>
                <a:ea typeface="Arial"/>
                <a:cs typeface="Arial"/>
                <a:sym typeface="Arial"/>
              </a:defRPr>
            </a:lvl2pPr>
            <a:lvl3pPr marL="1371600" marR="0" lvl="2" indent="-320039" algn="l" rtl="0">
              <a:lnSpc>
                <a:spcPct val="110000"/>
              </a:lnSpc>
              <a:spcBef>
                <a:spcPts val="600"/>
              </a:spcBef>
              <a:spcAft>
                <a:spcPts val="0"/>
              </a:spcAft>
              <a:buClr>
                <a:srgbClr val="4696D2"/>
              </a:buClr>
              <a:buSzPts val="1440"/>
              <a:buFont typeface="Arial"/>
              <a:buChar char="•"/>
              <a:defRPr sz="1800" b="0" i="0" u="none" strike="noStrike" cap="none">
                <a:solidFill>
                  <a:srgbClr val="0C0C0C"/>
                </a:solidFill>
                <a:latin typeface="Arial"/>
                <a:ea typeface="Arial"/>
                <a:cs typeface="Arial"/>
                <a:sym typeface="Arial"/>
              </a:defRPr>
            </a:lvl3pPr>
            <a:lvl4pPr marL="1828800" marR="0" lvl="3" indent="-309880"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4pPr>
            <a:lvl5pPr marL="2286000" marR="0" lvl="4" indent="-309879"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3"/>
          <p:cNvPicPr preferRelativeResize="0"/>
          <p:nvPr/>
        </p:nvPicPr>
        <p:blipFill rotWithShape="1">
          <a:blip r:embed="rId4">
            <a:alphaModFix amt="50000"/>
          </a:blip>
          <a:srcRect/>
          <a:stretch/>
        </p:blipFill>
        <p:spPr>
          <a:xfrm>
            <a:off x="3057285" y="6010292"/>
            <a:ext cx="579995" cy="579995"/>
          </a:xfrm>
          <a:prstGeom prst="rect">
            <a:avLst/>
          </a:prstGeom>
          <a:noFill/>
          <a:ln>
            <a:noFill/>
          </a:ln>
        </p:spPr>
      </p:pic>
      <p:pic>
        <p:nvPicPr>
          <p:cNvPr id="13" name="Google Shape;13;p33"/>
          <p:cNvPicPr preferRelativeResize="0"/>
          <p:nvPr/>
        </p:nvPicPr>
        <p:blipFill rotWithShape="1">
          <a:blip r:embed="rId5">
            <a:alphaModFix amt="70000"/>
          </a:blip>
          <a:srcRect/>
          <a:stretch/>
        </p:blipFill>
        <p:spPr>
          <a:xfrm>
            <a:off x="838200" y="6010292"/>
            <a:ext cx="1867925" cy="579995"/>
          </a:xfrm>
          <a:prstGeom prst="rect">
            <a:avLst/>
          </a:prstGeom>
          <a:noFill/>
          <a:ln>
            <a:noFill/>
          </a:ln>
        </p:spPr>
      </p:pic>
    </p:spTree>
    <p:extLst>
      <p:ext uri="{BB962C8B-B14F-4D97-AF65-F5344CB8AC3E}">
        <p14:creationId xmlns:p14="http://schemas.microsoft.com/office/powerpoint/2010/main" val="3627873264"/>
      </p:ext>
    </p:extLst>
  </p:cSld>
  <p:clrMap bg1="lt1" tx1="dk1" bg2="dk2" tx2="lt2" accent1="accent1" accent2="accent2" accent3="accent3" accent4="accent4" accent5="accent5" accent6="accent6" hlink="hlink" folHlink="folHlink"/>
  <p:sldLayoutIdLst>
    <p:sldLayoutId id="2147483681" r:id="rId1"/>
    <p:sldLayoutId id="214748368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ans.latech.edu/biological-sciences/medical-laboratory-science/" TargetMode="External"/><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hyperlink" Target="https://www.naacls.org/Volunteers/Sign-Up-(1).aspx" TargetMode="External"/><Relationship Id="rId5" Type="http://schemas.openxmlformats.org/officeDocument/2006/relationships/hyperlink" Target="https://ascls.org/?s=leadership+academy" TargetMode="External"/><Relationship Id="rId4" Type="http://schemas.openxmlformats.org/officeDocument/2006/relationships/hyperlink" Target="https://www.lscls.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fellowships/php/opportunities/full-time.html" TargetMode="External"/><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hyperlink" Target="https://www.ascp.org/membership-resources/get-involved/volunteer-for-the-profession?srsltid=AfmBOor0Tg881by1frZPEf1DMlsqZahEz1to61IFCuNo0T02yeEyBJFS" TargetMode="External"/><Relationship Id="rId4" Type="http://schemas.openxmlformats.org/officeDocument/2006/relationships/hyperlink" Target="https://www.ascp.org/membership-resources/get-involved/ambassadors/career-ambassadors?srsltid=AfmBOorb2VWPVshoi1hdg1DYfHbAQ_pnOS5tXYp6Q67S42KAD7nutlGH"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ifbls.org/" TargetMode="External"/><Relationship Id="rId7" Type="http://schemas.openxmlformats.org/officeDocument/2006/relationships/image" Target="../media/image12.sv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hyperlink" Target="https://ascls.or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asm.org/podcasts/mtm/episodes/rabies-the-diabolical-virus-with-many-symptoms-and" TargetMode="External"/><Relationship Id="rId13" Type="http://schemas.openxmlformats.org/officeDocument/2006/relationships/hyperlink" Target="https://asm.org/browse-by-content-type/fellowship" TargetMode="External"/><Relationship Id="rId18" Type="http://schemas.openxmlformats.org/officeDocument/2006/relationships/image" Target="../media/image23.jpeg"/><Relationship Id="rId26" Type="http://schemas.openxmlformats.org/officeDocument/2006/relationships/image" Target="../media/image27.png"/><Relationship Id="rId3" Type="http://schemas.openxmlformats.org/officeDocument/2006/relationships/hyperlink" Target="https://asm.org/biographies/rodney-rohde" TargetMode="External"/><Relationship Id="rId21" Type="http://schemas.openxmlformats.org/officeDocument/2006/relationships/hyperlink" Target="https://nam04.safelinks.protection.outlook.com/?url=https%3A%2F%2Fwww.youtube.com%2Fchannel%2FUCtWrOlPkjfLm2_i1G3ZVWBg&amp;data=04%7C01%7Crrohde%40txstate.edu%7Ccc13ef9afbc3483a941708d9dc58e29f%7Cb19c134a14c94d4caf65c420f94c8cbb%7C0%7C0%7C637783096579747604%7CUnknown%7CTWFpbGZsb3d8eyJWIjoiMC4wLjAwMDAiLCJQIjoiV2luMzIiLCJBTiI6Ik1haWwiLCJXVCI6Mn0%3D%7C3000&amp;sdata=L5sQdOGGz4j2ajeZ94FYgzw37QEnlrFc1KM2ysqSyNw%3D&amp;reserved=0" TargetMode="External"/><Relationship Id="rId7" Type="http://schemas.openxmlformats.org/officeDocument/2006/relationships/hyperlink" Target="https://www.ascp.org/content/board-of-certification?srsltid=AfmBOooBpNOV57jbvhySYKHygVOoGstYZF0OnpgaBy86zY7gYUP0c5YN" TargetMode="External"/><Relationship Id="rId12" Type="http://schemas.openxmlformats.org/officeDocument/2006/relationships/hyperlink" Target="https://college.mayo.edu/academics/biomedical-research-training/summer-undergraduate-research-fellowship-surf/" TargetMode="External"/><Relationship Id="rId17" Type="http://schemas.openxmlformats.org/officeDocument/2006/relationships/image" Target="../media/image6.png"/><Relationship Id="rId25" Type="http://schemas.openxmlformats.org/officeDocument/2006/relationships/hyperlink" Target="https://nam04.safelinks.protection.outlook.com/?url=https%3A%2F%2Ftwitter.com%2FRodneyRohde&amp;data=04%7C01%7Crrohde%40txstate.edu%7Ccc13ef9afbc3483a941708d9dc58e29f%7Cb19c134a14c94d4caf65c420f94c8cbb%7C0%7C0%7C637783096579747604%7CUnknown%7CTWFpbGZsb3d8eyJWIjoiMC4wLjAwMDAiLCJQIjoiV2luMzIiLCJBTiI6Ik1haWwiLCJXVCI6Mn0%3D%7C3000&amp;sdata=IcyVwmJeXFcUlsxxuWb9bzfRC3FwO5WlokU6zosHWX0%3D&amp;reserved=0" TargetMode="External"/><Relationship Id="rId2" Type="http://schemas.openxmlformats.org/officeDocument/2006/relationships/notesSlide" Target="../notesSlides/notesSlide8.xml"/><Relationship Id="rId16" Type="http://schemas.openxmlformats.org/officeDocument/2006/relationships/hyperlink" Target="https://ascls.org/awards-and-scholarships/" TargetMode="External"/><Relationship Id="rId20" Type="http://schemas.openxmlformats.org/officeDocument/2006/relationships/image" Target="../media/image24.png"/><Relationship Id="rId29" Type="http://schemas.openxmlformats.org/officeDocument/2006/relationships/hyperlink" Target="https://nam04.safelinks.protection.outlook.com/?url=https%3A%2F%2Fwww.researchgate.net%2Fprofile%2FRodney_Rohde&amp;data=04%7C01%7Crrohde%40txstate.edu%7Ccc13ef9afbc3483a941708d9dc58e29f%7Cb19c134a14c94d4caf65c420f94c8cbb%7C0%7C0%7C637783096579747604%7CUnknown%7CTWFpbGZsb3d8eyJWIjoiMC4wLjAwMDAiLCJQIjoiV2luMzIiLCJBTiI6Ik1haWwiLCJXVCI6Mn0%3D%7C3000&amp;sdata=DsdjJt0NhRrp8bouEQ%2BOIXTxi%2BuOH5fOBPb2ntioCkc%3D&amp;reserved=0" TargetMode="External"/><Relationship Id="rId1" Type="http://schemas.openxmlformats.org/officeDocument/2006/relationships/slideLayout" Target="../slideLayouts/slideLayout19.xml"/><Relationship Id="rId6" Type="http://schemas.openxmlformats.org/officeDocument/2006/relationships/hyperlink" Target="https://infectioncontrol.tips/author/doc-rohdegmail-com/" TargetMode="External"/><Relationship Id="rId11" Type="http://schemas.openxmlformats.org/officeDocument/2006/relationships/hyperlink" Target="https://jobs.mayoclinic.org/job/rochester/summer-lab-science-program-department-of-laboratory-medicine-and-pathology/33647/75458180352" TargetMode="External"/><Relationship Id="rId24" Type="http://schemas.openxmlformats.org/officeDocument/2006/relationships/image" Target="../media/image26.png"/><Relationship Id="rId5" Type="http://schemas.openxmlformats.org/officeDocument/2006/relationships/hyperlink" Target="https://rodneyerohde.wp.txstate.edu/scholarlycreative/" TargetMode="External"/><Relationship Id="rId15" Type="http://schemas.openxmlformats.org/officeDocument/2006/relationships/hyperlink" Target="https://www.ascp.org/membership-resources/scholarships-grants?srsltid=AfmBOorjV5tFMdHFm1Ifg1igvUlb6uhNA0DHviJR9RYm7e-CUSr_tZno" TargetMode="External"/><Relationship Id="rId23" Type="http://schemas.openxmlformats.org/officeDocument/2006/relationships/hyperlink" Target="https://nam04.safelinks.protection.outlook.com/?url=https%3A%2F%2Fwww.linkedin.com%2Fin%2Frodneyerohde%2F&amp;data=04%7C01%7Crrohde%40txstate.edu%7Ccc13ef9afbc3483a941708d9dc58e29f%7Cb19c134a14c94d4caf65c420f94c8cbb%7C0%7C0%7C637783096579747604%7CUnknown%7CTWFpbGZsb3d8eyJWIjoiMC4wLjAwMDAiLCJQIjoiV2luMzIiLCJBTiI6Ik1haWwiLCJXVCI6Mn0%3D%7C3000&amp;sdata=ZRhglVyozu3tAhPLyX%2Ffuw9JcMBK0Ou4V77nF6KucYA%3D&amp;reserved=0" TargetMode="External"/><Relationship Id="rId28" Type="http://schemas.openxmlformats.org/officeDocument/2006/relationships/image" Target="../media/image28.jpeg"/><Relationship Id="rId10" Type="http://schemas.openxmlformats.org/officeDocument/2006/relationships/hyperlink" Target="https://www.cdc.gov/fellowships/php/index.html" TargetMode="External"/><Relationship Id="rId19" Type="http://schemas.openxmlformats.org/officeDocument/2006/relationships/hyperlink" Target="https://nam04.safelinks.protection.outlook.com/?url=https%3A%2F%2Fwww.facebook.com%2Fprofile.php%3Fid%3D100010172941875&amp;data=04%7C01%7Crrohde%40txstate.edu%7Ccc13ef9afbc3483a941708d9dc58e29f%7Cb19c134a14c94d4caf65c420f94c8cbb%7C0%7C0%7C637783096579747604%7CUnknown%7CTWFpbGZsb3d8eyJWIjoiMC4wLjAwMDAiLCJQIjoiV2luMzIiLCJBTiI6Ik1haWwiLCJXVCI6Mn0%3D%7C3000&amp;sdata=0dlfe%2BH%2Fc4TMfIGs6HwoJyzz5GTW9xXlquhSVTOirRk%3D&amp;reserved=0" TargetMode="External"/><Relationship Id="rId31" Type="http://schemas.openxmlformats.org/officeDocument/2006/relationships/image" Target="../media/image30.png"/><Relationship Id="rId4" Type="http://schemas.openxmlformats.org/officeDocument/2006/relationships/hyperlink" Target="https://www.health.txst.edu/cls.html" TargetMode="External"/><Relationship Id="rId9" Type="http://schemas.openxmlformats.org/officeDocument/2006/relationships/hyperlink" Target="https://theconversation.com/profiles/rodney-e-rohde-1173858/articles" TargetMode="External"/><Relationship Id="rId14" Type="http://schemas.openxmlformats.org/officeDocument/2006/relationships/hyperlink" Target="https://www.aphl.org/Career-Pathways/fellowships/Pages/default.aspx" TargetMode="External"/><Relationship Id="rId22" Type="http://schemas.openxmlformats.org/officeDocument/2006/relationships/image" Target="../media/image25.png"/><Relationship Id="rId27" Type="http://schemas.openxmlformats.org/officeDocument/2006/relationships/hyperlink" Target="https://nam04.safelinks.protection.outlook.com/?url=https%3A%2F%2Fscholar.google.com%2Fcitations%3Fuser%3D8XtvOZ8AAAAJ%26hl%3Den&amp;data=04%7C01%7Crrohde%40txstate.edu%7Ccc13ef9afbc3483a941708d9dc58e29f%7Cb19c134a14c94d4caf65c420f94c8cbb%7C0%7C0%7C637783096579747604%7CUnknown%7CTWFpbGZsb3d8eyJWIjoiMC4wLjAwMDAiLCJQIjoiV2luMzIiLCJBTiI6Ik1haWwiLCJXVCI6Mn0%3D%7C3000&amp;sdata=33Y8jhASB513XGOQmVQ4fYwjuf5PrqVDlxI78mQWH84%3D&amp;reserved=0" TargetMode="External"/><Relationship Id="rId30"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unmc.edu/alliedhealth/academics/programs/mls/index.html?"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hyperlink" Target="https://www.youtube.com/playlist?list=PLbYkdovMggXGALfVh80UDGKQYBRx1Z3ZO" TargetMode="External"/><Relationship Id="rId5" Type="http://schemas.openxmlformats.org/officeDocument/2006/relationships/hyperlink" Target="https://www.unmc.edu/gradstudies/programs/masters/health-professions-teaching-technology/index.html" TargetMode="External"/><Relationship Id="rId4" Type="http://schemas.openxmlformats.org/officeDocument/2006/relationships/hyperlink" Target="https://www.youtube.com/watch?v=NNaG2Ur0qz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https://www.unmc.edu/alliedhealth/academics/programs/cyto/locations.html" TargetMode="External"/><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hyperlink" Target="https://www.unmc.edu/alliedhealth/events/backstagepass.html" TargetMode="External"/><Relationship Id="rId4" Type="http://schemas.openxmlformats.org/officeDocument/2006/relationships/hyperlink" Target="https://www.unmc.edu/alliedhealth/academics/programs/cyto/index.html" TargetMode="Externa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0628" y="3216029"/>
            <a:ext cx="9237552" cy="1873775"/>
          </a:xfrm>
        </p:spPr>
        <p:txBody>
          <a:bodyPr anchor="ctr">
            <a:noAutofit/>
          </a:bodyPr>
          <a:lstStyle/>
          <a:p>
            <a:pPr>
              <a:lnSpc>
                <a:spcPct val="100000"/>
              </a:lnSpc>
            </a:pPr>
            <a:r>
              <a:rPr lang="en-US" sz="4800">
                <a:latin typeface="Arial"/>
                <a:cs typeface="Arial"/>
              </a:rPr>
              <a:t>Laboratory Education and Visibility</a:t>
            </a:r>
            <a:br>
              <a:rPr lang="en-US" sz="3600">
                <a:latin typeface="Arial"/>
                <a:cs typeface="Arial"/>
              </a:rPr>
            </a:br>
            <a:r>
              <a:rPr lang="en-US" sz="2400" b="0">
                <a:latin typeface="Arial"/>
                <a:cs typeface="Arial"/>
              </a:rPr>
              <a:t>Lauren Schiefelbein, Maheswari Mukherjee, Vanessa Jones Johnson, James Payne IV, Patricia Tille</a:t>
            </a:r>
            <a:br>
              <a:rPr lang="en-US" sz="2400" b="0"/>
            </a:br>
            <a:br>
              <a:rPr lang="en-US" sz="2400" b="0">
                <a:latin typeface="Arial"/>
                <a:cs typeface="Arial"/>
              </a:rPr>
            </a:br>
            <a:r>
              <a:rPr lang="en-US" sz="2000" b="0">
                <a:latin typeface="Arial"/>
                <a:cs typeface="Arial"/>
              </a:rPr>
              <a:t>      </a:t>
            </a:r>
          </a:p>
        </p:txBody>
      </p:sp>
      <p:sp>
        <p:nvSpPr>
          <p:cNvPr id="3" name="Content Placeholder 2"/>
          <p:cNvSpPr>
            <a:spLocks noGrp="1"/>
          </p:cNvSpPr>
          <p:nvPr>
            <p:ph type="subTitle" idx="1"/>
          </p:nvPr>
        </p:nvSpPr>
        <p:spPr>
          <a:xfrm>
            <a:off x="2286000" y="5715000"/>
            <a:ext cx="8476966" cy="746760"/>
          </a:xfrm>
        </p:spPr>
        <p:txBody>
          <a:bodyPr>
            <a:noAutofit/>
          </a:bodyPr>
          <a:lstStyle/>
          <a:p>
            <a:r>
              <a:rPr lang="en-US" sz="1800" b="1">
                <a:latin typeface="Arial"/>
                <a:cs typeface="Arial"/>
              </a:rPr>
              <a:t>Building Bridges Across the Laboratory Community – April 16, 2025</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10;">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7" name="Title 6">
            <a:extLst>
              <a:ext uri="{FF2B5EF4-FFF2-40B4-BE49-F238E27FC236}">
                <a16:creationId xmlns:a16="http://schemas.microsoft.com/office/drawing/2014/main" id="{0061E198-951B-E360-1E37-EDBA02537D2E}"/>
              </a:ext>
            </a:extLst>
          </p:cNvPr>
          <p:cNvSpPr txBox="1">
            <a:spLocks noGrp="1"/>
          </p:cNvSpPr>
          <p:nvPr>
            <p:ph type="title" idx="4294967295"/>
          </p:nvPr>
        </p:nvSpPr>
        <p:spPr>
          <a:xfrm>
            <a:off x="530077" y="3799281"/>
            <a:ext cx="11131826" cy="32316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n-ea"/>
                <a:cs typeface="Arial"/>
              </a:rPr>
              <a:t>Vanessa Jones Johnson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MBA, MA, MLS(ASCP)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Associate Professor and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Program in Medical Laboratory Science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Louisiana Tech University </a:t>
            </a:r>
            <a:br>
              <a:rPr kumimoji="0" lang="en-US" sz="2400" b="0" i="0" u="none" strike="noStrike" kern="1200" cap="none" spc="0" normalizeH="0" baseline="0" noProof="0" dirty="0">
                <a:ln>
                  <a:noFill/>
                </a:ln>
                <a:solidFill>
                  <a:schemeClr val="tx1"/>
                </a:solidFill>
                <a:effectLst/>
                <a:highlight>
                  <a:srgbClr val="00FF00"/>
                </a:highlight>
                <a:uLnTx/>
                <a:uFillTx/>
                <a:latin typeface="Arial"/>
                <a:ea typeface="+mn-ea"/>
                <a:cs typeface="Arial"/>
              </a:rPr>
            </a:br>
            <a:r>
              <a:rPr kumimoji="0" lang="en-US" sz="2400" b="0" i="0" u="none" strike="noStrike" kern="1200" cap="none" spc="0" normalizeH="0" baseline="0" noProof="0" dirty="0">
                <a:ln>
                  <a:noFill/>
                </a:ln>
                <a:solidFill>
                  <a:schemeClr val="bg1"/>
                </a:solidFill>
                <a:effectLst/>
                <a:highlight>
                  <a:srgbClr val="00FF00"/>
                </a:highligh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highlight>
                <a:srgbClr val="00FF00"/>
              </a:highligh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p:txBody>
      </p:sp>
      <p:pic>
        <p:nvPicPr>
          <p:cNvPr id="2" name="Picture 1" descr="A woman smiling ">
            <a:extLst>
              <a:ext uri="{FF2B5EF4-FFF2-40B4-BE49-F238E27FC236}">
                <a16:creationId xmlns:a16="http://schemas.microsoft.com/office/drawing/2014/main" id="{F229831C-5D89-ECBD-0B5F-A7E8C25682FE}"/>
              </a:ext>
            </a:extLst>
          </p:cNvPr>
          <p:cNvPicPr>
            <a:picLocks noChangeAspect="1"/>
          </p:cNvPicPr>
          <p:nvPr/>
        </p:nvPicPr>
        <p:blipFill>
          <a:blip r:embed="rId3" cstate="print">
            <a:extLst>
              <a:ext uri="{28A0092B-C50C-407E-A947-70E740481C1C}">
                <a14:useLocalDpi xmlns:a14="http://schemas.microsoft.com/office/drawing/2010/main" val="0"/>
              </a:ext>
            </a:extLst>
          </a:blip>
          <a:srcRect l="51676" t="1205" r="9609" b="31291"/>
          <a:stretch/>
        </p:blipFill>
        <p:spPr>
          <a:xfrm>
            <a:off x="4596901" y="552405"/>
            <a:ext cx="2737497" cy="28759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12359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547964" y="278311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7305" y="127511"/>
            <a:ext cx="4280313"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Vanessa Jones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Johnson</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978242" y="3412711"/>
            <a:ext cx="1950847" cy="3046988"/>
          </a:xfrm>
          <a:prstGeom prst="rect">
            <a:avLst/>
          </a:prstGeom>
          <a:noFill/>
          <a:ln>
            <a:noFill/>
          </a:ln>
        </p:spPr>
        <p:txBody>
          <a:bodyPr wrap="square" rtlCol="0">
            <a:spAutoFit/>
          </a:bodyPr>
          <a:lstStyle/>
          <a:p>
            <a:r>
              <a:rPr lang="en-US" sz="1600" i="1">
                <a:solidFill>
                  <a:schemeClr val="bg1"/>
                </a:solidFill>
              </a:rPr>
              <a:t>Find what you love, make a career out of it and you will never work a day in your life.</a:t>
            </a:r>
          </a:p>
          <a:p>
            <a:endParaRPr lang="en-US" sz="1600" i="1">
              <a:solidFill>
                <a:schemeClr val="bg1"/>
              </a:solidFill>
            </a:endParaRPr>
          </a:p>
          <a:p>
            <a:r>
              <a:rPr lang="en-US" sz="1600" i="1">
                <a:solidFill>
                  <a:schemeClr val="bg1"/>
                </a:solidFill>
              </a:rPr>
              <a:t>”No” is a complete sentence.</a:t>
            </a:r>
          </a:p>
          <a:p>
            <a:endParaRPr lang="en-US" sz="1600" i="1">
              <a:solidFill>
                <a:schemeClr val="bg1"/>
              </a:solidFill>
            </a:endParaRPr>
          </a:p>
          <a:p>
            <a:r>
              <a:rPr lang="en-US" sz="1600" i="1">
                <a:solidFill>
                  <a:schemeClr val="bg1"/>
                </a:solidFill>
              </a:rPr>
              <a:t>Failure is simply delayed success.</a:t>
            </a:r>
          </a:p>
          <a:p>
            <a:endParaRPr lang="en-US" sz="1600" i="1">
              <a:solidFill>
                <a:schemeClr val="bg1"/>
              </a:solidFill>
            </a:endParaRPr>
          </a:p>
        </p:txBody>
      </p:sp>
      <p:sp>
        <p:nvSpPr>
          <p:cNvPr id="10" name="TextBox 9">
            <a:extLst>
              <a:ext uri="{FF2B5EF4-FFF2-40B4-BE49-F238E27FC236}">
                <a16:creationId xmlns:a16="http://schemas.microsoft.com/office/drawing/2014/main" id="{F931428C-64DD-E657-8543-9476B40CAB09}"/>
              </a:ext>
            </a:extLst>
          </p:cNvPr>
          <p:cNvSpPr txBox="1"/>
          <p:nvPr/>
        </p:nvSpPr>
        <p:spPr>
          <a:xfrm>
            <a:off x="-7448" y="5538054"/>
            <a:ext cx="4284841" cy="1015663"/>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rPr>
              <a:t>Program Director for </a:t>
            </a:r>
            <a:r>
              <a:rPr lang="en-US" sz="1200" dirty="0">
                <a:solidFill>
                  <a:schemeClr val="tx1"/>
                </a:solidFill>
                <a:latin typeface="+mj-lt"/>
                <a:hlinkClick r:id="rId3"/>
              </a:rPr>
              <a:t>University Based MLS Program</a:t>
            </a:r>
            <a:endParaRPr lang="en-US" sz="1200" dirty="0">
              <a:solidFill>
                <a:schemeClr val="tx1"/>
              </a:solidFill>
              <a:latin typeface="+mj-lt"/>
            </a:endParaRPr>
          </a:p>
          <a:p>
            <a:pPr marL="285750" indent="-285750">
              <a:buClr>
                <a:srgbClr val="4696D2"/>
              </a:buClr>
              <a:buFont typeface="Arial" panose="020B0604020202020204" pitchFamily="34" charset="0"/>
              <a:buChar char="•"/>
            </a:pPr>
            <a:r>
              <a:rPr lang="en-US" sz="1200" dirty="0">
                <a:solidFill>
                  <a:schemeClr val="tx1"/>
                </a:solidFill>
                <a:latin typeface="+mj-lt"/>
              </a:rPr>
              <a:t>Teach MLS lecture and laboratory courses</a:t>
            </a:r>
          </a:p>
          <a:p>
            <a:pPr marL="285750" indent="-285750">
              <a:buClr>
                <a:srgbClr val="4696D2"/>
              </a:buClr>
              <a:buFont typeface="Arial" panose="020B0604020202020204" pitchFamily="34" charset="0"/>
              <a:buChar char="•"/>
            </a:pPr>
            <a:r>
              <a:rPr lang="en-US" sz="1200" dirty="0">
                <a:solidFill>
                  <a:schemeClr val="tx1"/>
                </a:solidFill>
                <a:latin typeface="+mj-lt"/>
              </a:rPr>
              <a:t>University and MLS recruitment events/programs</a:t>
            </a:r>
          </a:p>
          <a:p>
            <a:pPr>
              <a:buClr>
                <a:srgbClr val="4696D2"/>
              </a:buClr>
            </a:pPr>
            <a:endParaRPr lang="en-US" sz="1200" dirty="0">
              <a:solidFill>
                <a:schemeClr val="tx1"/>
              </a:solidFill>
              <a:latin typeface="+mj-lt"/>
            </a:endParaRPr>
          </a:p>
        </p:txBody>
      </p:sp>
      <p:sp>
        <p:nvSpPr>
          <p:cNvPr id="24" name="TextBox 23">
            <a:extLst>
              <a:ext uri="{FF2B5EF4-FFF2-40B4-BE49-F238E27FC236}">
                <a16:creationId xmlns:a16="http://schemas.microsoft.com/office/drawing/2014/main" id="{0C83EFAD-B2D5-4FA5-A219-CDA5C3862EBB}"/>
              </a:ext>
            </a:extLst>
          </p:cNvPr>
          <p:cNvSpPr txBox="1"/>
          <p:nvPr/>
        </p:nvSpPr>
        <p:spPr>
          <a:xfrm>
            <a:off x="7305" y="1670025"/>
            <a:ext cx="4551106" cy="1015663"/>
          </a:xfrm>
          <a:prstGeom prst="rect">
            <a:avLst/>
          </a:prstGeom>
          <a:noFill/>
          <a:ln>
            <a:noFill/>
          </a:ln>
        </p:spPr>
        <p:txBody>
          <a:bodyPr wrap="square" rtlCol="0">
            <a:spAutoFit/>
          </a:bodyPr>
          <a:lstStyle/>
          <a:p>
            <a:r>
              <a:rPr lang="en-US" sz="1200" b="1">
                <a:solidFill>
                  <a:srgbClr val="00A996"/>
                </a:solidFill>
                <a:latin typeface="+mj-lt"/>
              </a:rPr>
              <a:t>EDUCATION</a:t>
            </a:r>
          </a:p>
          <a:p>
            <a:r>
              <a:rPr lang="en-US" sz="1200">
                <a:solidFill>
                  <a:schemeClr val="tx1"/>
                </a:solidFill>
                <a:latin typeface="+mj-lt"/>
              </a:rPr>
              <a:t>MA, Industrial/Organizational Psychology; Louisiana Tech University</a:t>
            </a:r>
          </a:p>
          <a:p>
            <a:r>
              <a:rPr lang="en-US" sz="1200">
                <a:solidFill>
                  <a:schemeClr val="tx1"/>
                </a:solidFill>
                <a:latin typeface="+mj-lt"/>
              </a:rPr>
              <a:t>MBA, Louisiana Tech University</a:t>
            </a:r>
          </a:p>
          <a:p>
            <a:r>
              <a:rPr lang="en-US" sz="1200">
                <a:solidFill>
                  <a:schemeClr val="tx1"/>
                </a:solidFill>
                <a:latin typeface="+mj-lt"/>
              </a:rPr>
              <a:t>BS, Medical Laboratory Science; Louisiana Tech University</a:t>
            </a:r>
          </a:p>
        </p:txBody>
      </p:sp>
      <p:sp>
        <p:nvSpPr>
          <p:cNvPr id="21" name="TextBox 20">
            <a:extLst>
              <a:ext uri="{FF2B5EF4-FFF2-40B4-BE49-F238E27FC236}">
                <a16:creationId xmlns:a16="http://schemas.microsoft.com/office/drawing/2014/main" id="{61555369-85C1-9D62-BCEA-99D762074209}"/>
              </a:ext>
            </a:extLst>
          </p:cNvPr>
          <p:cNvSpPr txBox="1"/>
          <p:nvPr/>
        </p:nvSpPr>
        <p:spPr>
          <a:xfrm>
            <a:off x="-22829" y="1071070"/>
            <a:ext cx="4303142" cy="400110"/>
          </a:xfrm>
          <a:prstGeom prst="rect">
            <a:avLst/>
          </a:prstGeom>
          <a:noFill/>
          <a:ln>
            <a:noFill/>
          </a:ln>
        </p:spPr>
        <p:txBody>
          <a:bodyPr wrap="square" rtlCol="0">
            <a:spAutoFit/>
          </a:bodyPr>
          <a:lstStyle/>
          <a:p>
            <a:pPr algn="ctr"/>
            <a:r>
              <a:rPr lang="en-US" sz="2000">
                <a:solidFill>
                  <a:schemeClr val="bg1"/>
                </a:solidFill>
              </a:rPr>
              <a:t>MBA, MA, MLS(ASCP)</a:t>
            </a:r>
          </a:p>
        </p:txBody>
      </p:sp>
      <p:grpSp>
        <p:nvGrpSpPr>
          <p:cNvPr id="26" name="Group 25" descr="work exeperience section">
            <a:extLst>
              <a:ext uri="{FF2B5EF4-FFF2-40B4-BE49-F238E27FC236}">
                <a16:creationId xmlns:a16="http://schemas.microsoft.com/office/drawing/2014/main" id="{6C0C79BE-01EE-BEAF-B593-0CB649D3DF78}"/>
              </a:ext>
            </a:extLst>
          </p:cNvPr>
          <p:cNvGrpSpPr/>
          <p:nvPr/>
        </p:nvGrpSpPr>
        <p:grpSpPr>
          <a:xfrm>
            <a:off x="-22829" y="2889056"/>
            <a:ext cx="4397244" cy="2417632"/>
            <a:chOff x="423355" y="2510601"/>
            <a:chExt cx="4397244" cy="2417632"/>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153350" y="2529689"/>
              <a:ext cx="3667249" cy="646331"/>
            </a:xfrm>
            <a:prstGeom prst="rect">
              <a:avLst/>
            </a:prstGeom>
            <a:noFill/>
            <a:ln>
              <a:noFill/>
            </a:ln>
          </p:spPr>
          <p:txBody>
            <a:bodyPr wrap="square" rtlCol="0">
              <a:spAutoFit/>
            </a:bodyPr>
            <a:lstStyle/>
            <a:p>
              <a:r>
                <a:rPr lang="en-US" sz="1200" b="1">
                  <a:solidFill>
                    <a:schemeClr val="bg1"/>
                  </a:solidFill>
                  <a:latin typeface="+mj-lt"/>
                </a:rPr>
                <a:t>Associate Professor &amp; MLS Program Director</a:t>
              </a:r>
            </a:p>
            <a:p>
              <a:r>
                <a:rPr lang="en-US" sz="1200">
                  <a:solidFill>
                    <a:schemeClr val="bg1"/>
                  </a:solidFill>
                  <a:latin typeface="+mj-lt"/>
                </a:rPr>
                <a:t>School of Biological Sciences</a:t>
              </a:r>
            </a:p>
            <a:p>
              <a:r>
                <a:rPr lang="en-US" sz="1200">
                  <a:solidFill>
                    <a:schemeClr val="bg1"/>
                  </a:solidFill>
                  <a:latin typeface="+mj-lt"/>
                </a:rPr>
                <a:t>Louisiana Tech University</a:t>
              </a:r>
            </a:p>
          </p:txBody>
        </p:sp>
        <p:sp>
          <p:nvSpPr>
            <p:cNvPr id="8" name="TextBox 7">
              <a:extLst>
                <a:ext uri="{FF2B5EF4-FFF2-40B4-BE49-F238E27FC236}">
                  <a16:creationId xmlns:a16="http://schemas.microsoft.com/office/drawing/2014/main" id="{4F9B1A0C-0D9C-3E50-4C31-49A6FCBB7CEA}"/>
                </a:ext>
              </a:extLst>
            </p:cNvPr>
            <p:cNvSpPr txBox="1"/>
            <p:nvPr/>
          </p:nvSpPr>
          <p:spPr>
            <a:xfrm>
              <a:off x="1179250" y="3689522"/>
              <a:ext cx="3101801" cy="646331"/>
            </a:xfrm>
            <a:prstGeom prst="rect">
              <a:avLst/>
            </a:prstGeom>
            <a:noFill/>
            <a:ln>
              <a:noFill/>
            </a:ln>
          </p:spPr>
          <p:txBody>
            <a:bodyPr wrap="square" rtlCol="0">
              <a:spAutoFit/>
            </a:bodyPr>
            <a:lstStyle/>
            <a:p>
              <a:r>
                <a:rPr lang="en-US" sz="1200" b="1">
                  <a:solidFill>
                    <a:schemeClr val="bg1"/>
                  </a:solidFill>
                  <a:latin typeface="+mj-lt"/>
                </a:rPr>
                <a:t>Supervisory Medical Technologist</a:t>
              </a:r>
            </a:p>
            <a:p>
              <a:r>
                <a:rPr lang="en-US" sz="1200" b="1">
                  <a:solidFill>
                    <a:schemeClr val="bg1"/>
                  </a:solidFill>
                  <a:latin typeface="+mj-lt"/>
                </a:rPr>
                <a:t>Hematology/Blood Bank/Coagulation</a:t>
              </a:r>
            </a:p>
            <a:p>
              <a:r>
                <a:rPr lang="en-US" sz="1200">
                  <a:solidFill>
                    <a:schemeClr val="bg1"/>
                  </a:solidFill>
                  <a:latin typeface="+mj-lt"/>
                </a:rPr>
                <a:t>Overton Brooks VA Medical Center</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186726" y="4281902"/>
              <a:ext cx="3101801" cy="646331"/>
            </a:xfrm>
            <a:prstGeom prst="rect">
              <a:avLst/>
            </a:prstGeom>
            <a:noFill/>
            <a:ln>
              <a:noFill/>
            </a:ln>
          </p:spPr>
          <p:txBody>
            <a:bodyPr wrap="square" rtlCol="0">
              <a:spAutoFit/>
            </a:bodyPr>
            <a:lstStyle/>
            <a:p>
              <a:r>
                <a:rPr lang="en-US" sz="1200" b="1">
                  <a:solidFill>
                    <a:schemeClr val="bg1"/>
                  </a:solidFill>
                  <a:latin typeface="+mj-lt"/>
                </a:rPr>
                <a:t>Staff Medical Technologist</a:t>
              </a:r>
            </a:p>
            <a:p>
              <a:r>
                <a:rPr lang="en-US" sz="1200" b="1">
                  <a:solidFill>
                    <a:schemeClr val="bg1"/>
                  </a:solidFill>
                  <a:latin typeface="+mj-lt"/>
                </a:rPr>
                <a:t>Hematology/Special Coagulation</a:t>
              </a:r>
            </a:p>
            <a:p>
              <a:r>
                <a:rPr lang="en-US" sz="1200">
                  <a:solidFill>
                    <a:schemeClr val="bg1"/>
                  </a:solidFill>
                  <a:latin typeface="+mj-lt"/>
                </a:rPr>
                <a:t>Overton Brooks VA Medical Center</a:t>
              </a:r>
            </a:p>
          </p:txBody>
        </p:sp>
        <p:sp>
          <p:nvSpPr>
            <p:cNvPr id="14" name="TextBox 13">
              <a:extLst>
                <a:ext uri="{FF2B5EF4-FFF2-40B4-BE49-F238E27FC236}">
                  <a16:creationId xmlns:a16="http://schemas.microsoft.com/office/drawing/2014/main" id="{6D373975-B778-9CB9-0ACF-6C3036FD16EE}"/>
                </a:ext>
              </a:extLst>
            </p:cNvPr>
            <p:cNvSpPr txBox="1"/>
            <p:nvPr/>
          </p:nvSpPr>
          <p:spPr>
            <a:xfrm>
              <a:off x="438880" y="2539422"/>
              <a:ext cx="1113234" cy="276999"/>
            </a:xfrm>
            <a:prstGeom prst="rect">
              <a:avLst/>
            </a:prstGeom>
            <a:noFill/>
            <a:ln>
              <a:noFill/>
            </a:ln>
          </p:spPr>
          <p:txBody>
            <a:bodyPr wrap="square" rtlCol="0">
              <a:spAutoFit/>
            </a:bodyPr>
            <a:lstStyle/>
            <a:p>
              <a:r>
                <a:rPr lang="en-US" sz="1200" b="1">
                  <a:solidFill>
                    <a:schemeClr val="bg1"/>
                  </a:solidFill>
                  <a:latin typeface="+mj-lt"/>
                </a:rPr>
                <a:t>2012</a:t>
              </a:r>
            </a:p>
          </p:txBody>
        </p:sp>
        <p:sp>
          <p:nvSpPr>
            <p:cNvPr id="19" name="TextBox 18">
              <a:extLst>
                <a:ext uri="{FF2B5EF4-FFF2-40B4-BE49-F238E27FC236}">
                  <a16:creationId xmlns:a16="http://schemas.microsoft.com/office/drawing/2014/main" id="{72F49081-6909-17C2-E0E5-8C8D80506EB5}"/>
                </a:ext>
              </a:extLst>
            </p:cNvPr>
            <p:cNvSpPr txBox="1"/>
            <p:nvPr/>
          </p:nvSpPr>
          <p:spPr>
            <a:xfrm>
              <a:off x="453489" y="3685208"/>
              <a:ext cx="718457" cy="276999"/>
            </a:xfrm>
            <a:prstGeom prst="rect">
              <a:avLst/>
            </a:prstGeom>
            <a:noFill/>
            <a:ln>
              <a:noFill/>
            </a:ln>
          </p:spPr>
          <p:txBody>
            <a:bodyPr wrap="square" rtlCol="0">
              <a:spAutoFit/>
            </a:bodyPr>
            <a:lstStyle/>
            <a:p>
              <a:r>
                <a:rPr lang="en-US" sz="1200" b="1">
                  <a:solidFill>
                    <a:schemeClr val="bg1"/>
                  </a:solidFill>
                  <a:latin typeface="+mj-lt"/>
                </a:rPr>
                <a:t>2003</a:t>
              </a:r>
            </a:p>
          </p:txBody>
        </p:sp>
        <p:sp>
          <p:nvSpPr>
            <p:cNvPr id="20" name="TextBox 19">
              <a:extLst>
                <a:ext uri="{FF2B5EF4-FFF2-40B4-BE49-F238E27FC236}">
                  <a16:creationId xmlns:a16="http://schemas.microsoft.com/office/drawing/2014/main" id="{B1056D62-1579-EA2C-1503-02B33F664ABA}"/>
                </a:ext>
              </a:extLst>
            </p:cNvPr>
            <p:cNvSpPr txBox="1"/>
            <p:nvPr/>
          </p:nvSpPr>
          <p:spPr>
            <a:xfrm>
              <a:off x="432286" y="4317135"/>
              <a:ext cx="718457" cy="276999"/>
            </a:xfrm>
            <a:prstGeom prst="rect">
              <a:avLst/>
            </a:prstGeom>
            <a:noFill/>
            <a:ln>
              <a:noFill/>
            </a:ln>
          </p:spPr>
          <p:txBody>
            <a:bodyPr wrap="square" rtlCol="0">
              <a:spAutoFit/>
            </a:bodyPr>
            <a:lstStyle/>
            <a:p>
              <a:r>
                <a:rPr lang="en-US" sz="1200" b="1">
                  <a:solidFill>
                    <a:schemeClr val="bg1"/>
                  </a:solidFill>
                  <a:latin typeface="+mj-lt"/>
                </a:rPr>
                <a:t>2001</a:t>
              </a:r>
            </a:p>
          </p:txBody>
        </p:sp>
        <p:sp>
          <p:nvSpPr>
            <p:cNvPr id="6" name="TextBox 5">
              <a:extLst>
                <a:ext uri="{FF2B5EF4-FFF2-40B4-BE49-F238E27FC236}">
                  <a16:creationId xmlns:a16="http://schemas.microsoft.com/office/drawing/2014/main" id="{5C0B6D20-F74A-82BF-5B91-EC18B778C01A}"/>
                </a:ext>
              </a:extLst>
            </p:cNvPr>
            <p:cNvSpPr txBox="1"/>
            <p:nvPr/>
          </p:nvSpPr>
          <p:spPr>
            <a:xfrm>
              <a:off x="1158046" y="3107152"/>
              <a:ext cx="3101801" cy="646331"/>
            </a:xfrm>
            <a:prstGeom prst="rect">
              <a:avLst/>
            </a:prstGeom>
            <a:noFill/>
            <a:ln>
              <a:noFill/>
            </a:ln>
          </p:spPr>
          <p:txBody>
            <a:bodyPr wrap="square" rtlCol="0">
              <a:spAutoFit/>
            </a:bodyPr>
            <a:lstStyle/>
            <a:p>
              <a:r>
                <a:rPr lang="en-US" sz="1200" b="1">
                  <a:solidFill>
                    <a:schemeClr val="bg1"/>
                  </a:solidFill>
                  <a:latin typeface="+mj-lt"/>
                </a:rPr>
                <a:t>MT Program Director</a:t>
              </a:r>
            </a:p>
            <a:p>
              <a:r>
                <a:rPr lang="en-US" sz="1200">
                  <a:solidFill>
                    <a:schemeClr val="bg1"/>
                  </a:solidFill>
                  <a:latin typeface="+mj-lt"/>
                </a:rPr>
                <a:t>Pathology &amp; Laboratory Medicine Service</a:t>
              </a:r>
            </a:p>
            <a:p>
              <a:r>
                <a:rPr lang="en-US" sz="1200">
                  <a:solidFill>
                    <a:schemeClr val="bg1"/>
                  </a:solidFill>
                  <a:latin typeface="+mj-lt"/>
                </a:rPr>
                <a:t>Overton Brooks VA Center</a:t>
              </a:r>
            </a:p>
          </p:txBody>
        </p:sp>
        <p:sp>
          <p:nvSpPr>
            <p:cNvPr id="9" name="TextBox 8">
              <a:extLst>
                <a:ext uri="{FF2B5EF4-FFF2-40B4-BE49-F238E27FC236}">
                  <a16:creationId xmlns:a16="http://schemas.microsoft.com/office/drawing/2014/main" id="{33A2279F-0F7F-3520-487F-D5EA2828B537}"/>
                </a:ext>
              </a:extLst>
            </p:cNvPr>
            <p:cNvSpPr txBox="1"/>
            <p:nvPr/>
          </p:nvSpPr>
          <p:spPr>
            <a:xfrm>
              <a:off x="451706" y="3117961"/>
              <a:ext cx="718457" cy="276999"/>
            </a:xfrm>
            <a:prstGeom prst="rect">
              <a:avLst/>
            </a:prstGeom>
            <a:noFill/>
            <a:ln>
              <a:noFill/>
            </a:ln>
          </p:spPr>
          <p:txBody>
            <a:bodyPr wrap="square" rtlCol="0">
              <a:spAutoFit/>
            </a:bodyPr>
            <a:lstStyle/>
            <a:p>
              <a:r>
                <a:rPr lang="en-US" sz="1200" b="1">
                  <a:solidFill>
                    <a:schemeClr val="bg1"/>
                  </a:solidFill>
                  <a:latin typeface="+mj-lt"/>
                </a:rPr>
                <a:t>2006</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2967221"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Numbers weren’t my future</a:t>
            </a:r>
          </a:p>
          <a:p>
            <a:pPr marL="285750" indent="-285750">
              <a:buClr>
                <a:srgbClr val="4696D2"/>
              </a:buClr>
              <a:buFont typeface="Arial" panose="020B0604020202020204" pitchFamily="34" charset="0"/>
              <a:buChar char="•"/>
            </a:pPr>
            <a:r>
              <a:rPr lang="en-US" sz="1200"/>
              <a:t>Relearning the Coagulation cascade</a:t>
            </a:r>
          </a:p>
          <a:p>
            <a:pPr marL="285750" indent="-285750">
              <a:buClr>
                <a:srgbClr val="4696D2"/>
              </a:buClr>
              <a:buFont typeface="Arial" panose="020B0604020202020204" pitchFamily="34" charset="0"/>
              <a:buChar char="•"/>
            </a:pPr>
            <a:r>
              <a:rPr lang="en-US" sz="1200"/>
              <a:t>Adjunct Professor</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3217762"/>
            <a:ext cx="2761397"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Recognize and overcome silos</a:t>
            </a:r>
          </a:p>
          <a:p>
            <a:pPr marL="285750" indent="-285750">
              <a:buClr>
                <a:srgbClr val="4696D2"/>
              </a:buClr>
              <a:buFont typeface="Arial" panose="020B0604020202020204" pitchFamily="34" charset="0"/>
              <a:buChar char="•"/>
            </a:pPr>
            <a:r>
              <a:rPr lang="en-US" sz="1200"/>
              <a:t>Seek opportunities to learn from/teach others</a:t>
            </a:r>
          </a:p>
          <a:p>
            <a:pPr marL="285750" indent="-285750">
              <a:buClr>
                <a:srgbClr val="4696D2"/>
              </a:buClr>
              <a:buFont typeface="Arial" panose="020B0604020202020204" pitchFamily="34" charset="0"/>
              <a:buChar char="•"/>
            </a:pPr>
            <a:r>
              <a:rPr lang="en-US" sz="1200"/>
              <a:t>Engagement beyond testing</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4"/>
              </a:rPr>
              <a:t>Professional Networking</a:t>
            </a:r>
            <a:endParaRPr lang="en-US" sz="1200" dirty="0"/>
          </a:p>
          <a:p>
            <a:pPr marL="285750" indent="-285750">
              <a:buClr>
                <a:srgbClr val="4696D2"/>
              </a:buClr>
              <a:buFont typeface="Arial" panose="020B0604020202020204" pitchFamily="34" charset="0"/>
              <a:buChar char="•"/>
            </a:pPr>
            <a:r>
              <a:rPr lang="en-US" sz="1200" dirty="0">
                <a:hlinkClick r:id="rId5"/>
              </a:rPr>
              <a:t>ASCLS Leadership Academy </a:t>
            </a:r>
            <a:endParaRPr lang="en-US" sz="1200" dirty="0"/>
          </a:p>
          <a:p>
            <a:pPr marL="285750" lvl="1" indent="-285750">
              <a:buClr>
                <a:srgbClr val="4696D2"/>
              </a:buClr>
              <a:buFont typeface="Arial" panose="020B0604020202020204" pitchFamily="34" charset="0"/>
              <a:buChar char="•"/>
            </a:pPr>
            <a:r>
              <a:rPr lang="en-US" sz="1200" dirty="0">
                <a:hlinkClick r:id="rId6"/>
              </a:rPr>
              <a:t>NAACLS Volunteer</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t>Communication</a:t>
            </a:r>
          </a:p>
          <a:p>
            <a:pPr marL="285750" indent="-285750">
              <a:buClr>
                <a:srgbClr val="4696D2"/>
              </a:buClr>
              <a:buFont typeface="Arial" panose="020B0604020202020204" pitchFamily="34" charset="0"/>
              <a:buChar char="•"/>
            </a:pPr>
            <a:r>
              <a:rPr lang="en-US" sz="1200"/>
              <a:t>Multi-tasking &amp; Prioritization</a:t>
            </a:r>
          </a:p>
          <a:p>
            <a:pPr marL="285750" indent="-285750">
              <a:buClr>
                <a:srgbClr val="4696D2"/>
              </a:buClr>
              <a:buFont typeface="Arial" panose="020B0604020202020204" pitchFamily="34" charset="0"/>
              <a:buChar char="•"/>
            </a:pPr>
            <a:r>
              <a:rPr lang="en-US" sz="1200"/>
              <a:t>Situational Awareness</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7">
            <a:alphaModFix/>
          </a:blip>
          <a:srcRect/>
          <a:stretch/>
        </p:blipFill>
        <p:spPr>
          <a:xfrm>
            <a:off x="9816750" y="6218611"/>
            <a:ext cx="2014988" cy="482176"/>
          </a:xfrm>
          <a:prstGeom prst="rect">
            <a:avLst/>
          </a:prstGeom>
          <a:noFill/>
          <a:ln>
            <a:noFill/>
          </a:ln>
        </p:spPr>
      </p:pic>
      <p:pic>
        <p:nvPicPr>
          <p:cNvPr id="13" name="Picture 12" descr="a woman smiling ">
            <a:extLst>
              <a:ext uri="{FF2B5EF4-FFF2-40B4-BE49-F238E27FC236}">
                <a16:creationId xmlns:a16="http://schemas.microsoft.com/office/drawing/2014/main" id="{CC5B0862-E65A-03EC-1233-F123ECBB83B9}"/>
              </a:ext>
            </a:extLst>
          </p:cNvPr>
          <p:cNvPicPr>
            <a:picLocks noChangeAspect="1"/>
          </p:cNvPicPr>
          <p:nvPr/>
        </p:nvPicPr>
        <p:blipFill>
          <a:blip r:embed="rId8" cstate="print">
            <a:extLst>
              <a:ext uri="{28A0092B-C50C-407E-A947-70E740481C1C}">
                <a14:useLocalDpi xmlns:a14="http://schemas.microsoft.com/office/drawing/2010/main" val="0"/>
              </a:ext>
            </a:extLst>
          </a:blip>
          <a:srcRect l="51676" t="1205" r="9609" b="31291"/>
          <a:stretch/>
        </p:blipFill>
        <p:spPr>
          <a:xfrm>
            <a:off x="9447197" y="9117"/>
            <a:ext cx="2737497" cy="2875954"/>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990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in lab coats looking at a tablet&#10;&#10;">
            <a:extLst>
              <a:ext uri="{FF2B5EF4-FFF2-40B4-BE49-F238E27FC236}">
                <a16:creationId xmlns:a16="http://schemas.microsoft.com/office/drawing/2014/main" id="{50AB0380-0FB2-09B5-EB85-09E30E8399AE}"/>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0" y="-108048"/>
            <a:ext cx="12191980" cy="6856718"/>
          </a:xfrm>
          <a:prstGeom prst="rect">
            <a:avLst/>
          </a:prstGeom>
        </p:spPr>
      </p:pic>
      <p:sp>
        <p:nvSpPr>
          <p:cNvPr id="2" name="Title 1">
            <a:extLst>
              <a:ext uri="{FF2B5EF4-FFF2-40B4-BE49-F238E27FC236}">
                <a16:creationId xmlns:a16="http://schemas.microsoft.com/office/drawing/2014/main" id="{25525BAF-2C81-2978-92DC-56BB1605D1FF}"/>
              </a:ext>
            </a:extLst>
          </p:cNvPr>
          <p:cNvSpPr txBox="1">
            <a:spLocks noGrp="1"/>
          </p:cNvSpPr>
          <p:nvPr>
            <p:ph type="title" idx="4294967295"/>
          </p:nvPr>
        </p:nvSpPr>
        <p:spPr>
          <a:xfrm>
            <a:off x="1450509" y="4085432"/>
            <a:ext cx="9290957" cy="23698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ea typeface="+mn-ea"/>
                <a:cs typeface="Arial"/>
              </a:rPr>
              <a:t>James Payne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Times New Roman" panose="02020603050405020304" pitchFamily="18" charset="0"/>
                <a:cs typeface="Times New Roman"/>
              </a:rPr>
              <a:t>MS, AHI (AMT), CPT (NHA)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Arial"/>
              </a:rPr>
              <a:t>MLA and Phlebotomy Instructor</a:t>
            </a:r>
            <a:br>
              <a:rPr kumimoji="0" lang="en-US" sz="2400" b="0" i="0" u="none" strike="noStrike" kern="1200" cap="none" spc="0" normalizeH="0" baseline="0" noProof="0" dirty="0">
                <a:ln>
                  <a:noFill/>
                </a:ln>
                <a:solidFill>
                  <a:schemeClr val="tx1"/>
                </a:solidFill>
                <a:effectLst/>
                <a:uLnTx/>
                <a:uFillTx/>
                <a:latin typeface="Arial"/>
                <a:ea typeface="+mn-ea"/>
                <a:cs typeface="Arial"/>
              </a:rPr>
            </a:br>
            <a:r>
              <a:rPr kumimoji="0" lang="en-US" sz="2400" b="0" i="0" u="none" strike="noStrike" kern="1200" cap="none" spc="0" normalizeH="0" baseline="0" noProof="0" dirty="0">
                <a:ln>
                  <a:noFill/>
                </a:ln>
                <a:solidFill>
                  <a:prstClr val="white"/>
                </a:solidFill>
                <a:effectLst/>
                <a:uLnTx/>
                <a:uFillTx/>
                <a:latin typeface="Arial"/>
                <a:ea typeface="+mn-ea"/>
                <a:cs typeface="Arial"/>
              </a:rPr>
              <a:t>WEMOCO Career and Technical Education Center</a:t>
            </a:r>
            <a:r>
              <a:rPr kumimoji="0" lang="en-US" sz="2000" b="0" i="0" u="none" strike="noStrike" kern="1200" cap="none" spc="0" normalizeH="0" baseline="0" noProof="0" dirty="0">
                <a:ln>
                  <a:noFill/>
                </a:ln>
                <a:solidFill>
                  <a:prstClr val="white"/>
                </a:solidFill>
                <a:effectLst/>
                <a:uLnTx/>
                <a:uFillTx/>
                <a:latin typeface="Arial"/>
                <a:ea typeface="+mn-ea"/>
                <a:cs typeface="Arial"/>
              </a:rPr>
              <a:t> </a:t>
            </a:r>
            <a:endParaRPr kumimoji="0" lang="en-US" sz="2000" b="0" i="0" u="none" strike="noStrike" kern="1200" cap="none" spc="0" normalizeH="0" baseline="0" noProof="0" dirty="0">
              <a:ln>
                <a:noFill/>
              </a:ln>
              <a:solidFill>
                <a:prstClr val="white"/>
              </a:solidFill>
              <a:effectLst/>
              <a:uLnTx/>
              <a:uFillTx/>
              <a:latin typeface="Arial"/>
              <a:ea typeface="Calibri" panose="020F0502020204030204"/>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highlight>
                <a:srgbClr val="00FF00"/>
              </a:highlight>
              <a:uLnTx/>
              <a:uFillTx/>
              <a:latin typeface="Arial"/>
              <a:ea typeface="+mn-ea"/>
              <a:cs typeface="Arial"/>
            </a:endParaRPr>
          </a:p>
        </p:txBody>
      </p:sp>
      <p:pic>
        <p:nvPicPr>
          <p:cNvPr id="4" name="Picture 3" descr="A person in a suit and tie&#10;&#10;">
            <a:extLst>
              <a:ext uri="{FF2B5EF4-FFF2-40B4-BE49-F238E27FC236}">
                <a16:creationId xmlns:a16="http://schemas.microsoft.com/office/drawing/2014/main" id="{7314C04F-2C65-6C5F-472B-310EEB81A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327" y="841024"/>
            <a:ext cx="2765323" cy="2889052"/>
          </a:xfrm>
          <a:prstGeom prst="rect">
            <a:avLst/>
          </a:prstGeom>
        </p:spPr>
      </p:pic>
    </p:spTree>
    <p:extLst>
      <p:ext uri="{BB962C8B-B14F-4D97-AF65-F5344CB8AC3E}">
        <p14:creationId xmlns:p14="http://schemas.microsoft.com/office/powerpoint/2010/main" val="287047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James Payne IV</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815882"/>
          </a:xfrm>
          <a:prstGeom prst="rect">
            <a:avLst/>
          </a:prstGeom>
          <a:noFill/>
          <a:ln>
            <a:noFill/>
          </a:ln>
        </p:spPr>
        <p:txBody>
          <a:bodyPr wrap="square" rtlCol="0">
            <a:spAutoFit/>
          </a:bodyPr>
          <a:lstStyle/>
          <a:p>
            <a:r>
              <a:rPr lang="en-US" sz="1600" i="1">
                <a:solidFill>
                  <a:schemeClr val="bg1"/>
                </a:solidFill>
              </a:rPr>
              <a:t>You learn almost nothing from success but if you are paying attention, you could learn everything from failure.</a:t>
            </a:r>
          </a:p>
        </p:txBody>
      </p:sp>
      <p:sp>
        <p:nvSpPr>
          <p:cNvPr id="10" name="TextBox 9">
            <a:extLst>
              <a:ext uri="{FF2B5EF4-FFF2-40B4-BE49-F238E27FC236}">
                <a16:creationId xmlns:a16="http://schemas.microsoft.com/office/drawing/2014/main" id="{F931428C-64DD-E657-8543-9476B40CAB09}"/>
              </a:ext>
            </a:extLst>
          </p:cNvPr>
          <p:cNvSpPr txBox="1"/>
          <p:nvPr/>
        </p:nvSpPr>
        <p:spPr>
          <a:xfrm>
            <a:off x="61838" y="5251898"/>
            <a:ext cx="4325971" cy="1569660"/>
          </a:xfrm>
          <a:prstGeom prst="rect">
            <a:avLst/>
          </a:prstGeom>
          <a:noFill/>
          <a:ln>
            <a:noFill/>
          </a:ln>
        </p:spPr>
        <p:txBody>
          <a:bodyPr wrap="square" rtlCol="0">
            <a:spAutoFit/>
          </a:bodyPr>
          <a:lstStyle/>
          <a:p>
            <a:r>
              <a:rPr lang="en-US" sz="1200" b="1">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a:solidFill>
                  <a:schemeClr val="tx1"/>
                </a:solidFill>
                <a:latin typeface="+mj-lt"/>
              </a:rPr>
              <a:t>Teaching high schools how to work in a medical laboratory and draw blood while preparing them for college medical laboratory programs</a:t>
            </a:r>
          </a:p>
          <a:p>
            <a:pPr marL="285750" indent="-285750">
              <a:buClr>
                <a:srgbClr val="4696D2"/>
              </a:buClr>
              <a:buFont typeface="Arial" panose="020B0604020202020204" pitchFamily="34" charset="0"/>
              <a:buChar char="•"/>
            </a:pPr>
            <a:r>
              <a:rPr lang="en-US" sz="1200">
                <a:solidFill>
                  <a:schemeClr val="tx1"/>
                </a:solidFill>
                <a:latin typeface="+mj-lt"/>
              </a:rPr>
              <a:t>Guiding co-ops for students to work in a medical laboratory and draw blood on real patients</a:t>
            </a:r>
          </a:p>
          <a:p>
            <a:pPr marL="285750" indent="-285750">
              <a:buClr>
                <a:srgbClr val="4696D2"/>
              </a:buClr>
              <a:buFont typeface="Arial" panose="020B0604020202020204" pitchFamily="34" charset="0"/>
              <a:buChar char="•"/>
            </a:pPr>
            <a:r>
              <a:rPr lang="en-US" sz="1200">
                <a:solidFill>
                  <a:schemeClr val="tx1"/>
                </a:solidFill>
                <a:latin typeface="+mj-lt"/>
              </a:rPr>
              <a:t>Networking to increase the opportunities for our students and provide them with guest speakers.</a:t>
            </a:r>
          </a:p>
        </p:txBody>
      </p:sp>
      <p:sp>
        <p:nvSpPr>
          <p:cNvPr id="24" name="TextBox 23">
            <a:extLst>
              <a:ext uri="{FF2B5EF4-FFF2-40B4-BE49-F238E27FC236}">
                <a16:creationId xmlns:a16="http://schemas.microsoft.com/office/drawing/2014/main" id="{0C83EFAD-B2D5-4FA5-A219-CDA5C3862EBB}"/>
              </a:ext>
            </a:extLst>
          </p:cNvPr>
          <p:cNvSpPr txBox="1"/>
          <p:nvPr/>
        </p:nvSpPr>
        <p:spPr>
          <a:xfrm>
            <a:off x="204862" y="1721429"/>
            <a:ext cx="4702357" cy="830997"/>
          </a:xfrm>
          <a:prstGeom prst="rect">
            <a:avLst/>
          </a:prstGeom>
          <a:noFill/>
          <a:ln>
            <a:noFill/>
          </a:ln>
        </p:spPr>
        <p:txBody>
          <a:bodyPr wrap="square" rtlCol="0">
            <a:spAutoFit/>
          </a:bodyPr>
          <a:lstStyle/>
          <a:p>
            <a:r>
              <a:rPr lang="en-US" sz="1200" b="1">
                <a:solidFill>
                  <a:srgbClr val="00A996"/>
                </a:solidFill>
                <a:latin typeface="+mj-lt"/>
              </a:rPr>
              <a:t>EDUCATION</a:t>
            </a:r>
          </a:p>
          <a:p>
            <a:r>
              <a:rPr lang="en-US" sz="1200">
                <a:solidFill>
                  <a:schemeClr val="tx1"/>
                </a:solidFill>
                <a:latin typeface="+mj-lt"/>
              </a:rPr>
              <a:t>MS Degree, Science Education at University of Rochester</a:t>
            </a:r>
          </a:p>
          <a:p>
            <a:r>
              <a:rPr lang="en-US" sz="1200">
                <a:solidFill>
                  <a:schemeClr val="tx1"/>
                </a:solidFill>
                <a:latin typeface="+mj-lt"/>
              </a:rPr>
              <a:t>BS Degree, Marine Biology at Stony Brook University</a:t>
            </a:r>
          </a:p>
          <a:p>
            <a:r>
              <a:rPr lang="en-US" sz="1200">
                <a:solidFill>
                  <a:schemeClr val="tx1"/>
                </a:solidFill>
                <a:latin typeface="+mj-lt"/>
              </a:rPr>
              <a:t>AS Degree, Liberal Arts at Monroe Community College</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lIns="91440" tIns="45720" rIns="91440" bIns="45720" rtlCol="0" anchor="t">
            <a:spAutoFit/>
          </a:bodyPr>
          <a:lstStyle/>
          <a:p>
            <a:r>
              <a:rPr lang="en-US" sz="2000">
                <a:solidFill>
                  <a:schemeClr val="bg1"/>
                </a:solidFill>
              </a:rPr>
              <a:t>MS, AHI(AMT), CPT(NHA)</a:t>
            </a:r>
          </a:p>
        </p:txBody>
      </p:sp>
      <p:grpSp>
        <p:nvGrpSpPr>
          <p:cNvPr id="26" name="Group 25" descr="work experience ">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830997"/>
            </a:xfrm>
            <a:prstGeom prst="rect">
              <a:avLst/>
            </a:prstGeom>
            <a:noFill/>
            <a:ln>
              <a:noFill/>
            </a:ln>
          </p:spPr>
          <p:txBody>
            <a:bodyPr wrap="square" rtlCol="0">
              <a:spAutoFit/>
            </a:bodyPr>
            <a:lstStyle/>
            <a:p>
              <a:r>
                <a:rPr lang="en-US" sz="1200" b="1">
                  <a:solidFill>
                    <a:schemeClr val="bg1"/>
                  </a:solidFill>
                  <a:latin typeface="+mj-lt"/>
                </a:rPr>
                <a:t>Medical Laboratory Assisting and Phlebotomy Instructor</a:t>
              </a:r>
            </a:p>
            <a:p>
              <a:r>
                <a:rPr lang="en-US" sz="1200">
                  <a:solidFill>
                    <a:schemeClr val="bg1"/>
                  </a:solidFill>
                  <a:latin typeface="+mj-lt"/>
                </a:rPr>
                <a:t>Career &amp; Technical Education,  Monroe 2- Orleans BOCES</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886881"/>
              <a:ext cx="3101801" cy="461665"/>
            </a:xfrm>
            <a:prstGeom prst="rect">
              <a:avLst/>
            </a:prstGeom>
            <a:noFill/>
            <a:ln>
              <a:noFill/>
            </a:ln>
          </p:spPr>
          <p:txBody>
            <a:bodyPr wrap="square" rtlCol="0">
              <a:spAutoFit/>
            </a:bodyPr>
            <a:lstStyle/>
            <a:p>
              <a:r>
                <a:rPr lang="en-US" sz="1200" b="1">
                  <a:solidFill>
                    <a:schemeClr val="bg1"/>
                  </a:solidFill>
                  <a:latin typeface="+mj-lt"/>
                </a:rPr>
                <a:t>Research Technician III</a:t>
              </a:r>
            </a:p>
            <a:p>
              <a:r>
                <a:rPr lang="en-US" sz="1200">
                  <a:solidFill>
                    <a:schemeClr val="bg1"/>
                  </a:solidFill>
                  <a:latin typeface="+mj-lt"/>
                </a:rPr>
                <a:t>Federoff Laboratory,  URMC</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411778"/>
              <a:ext cx="3101801" cy="461665"/>
            </a:xfrm>
            <a:prstGeom prst="rect">
              <a:avLst/>
            </a:prstGeom>
            <a:noFill/>
            <a:ln>
              <a:noFill/>
            </a:ln>
          </p:spPr>
          <p:txBody>
            <a:bodyPr wrap="square" rtlCol="0">
              <a:spAutoFit/>
            </a:bodyPr>
            <a:lstStyle/>
            <a:p>
              <a:r>
                <a:rPr lang="en-US" sz="1200" b="1">
                  <a:solidFill>
                    <a:schemeClr val="bg1"/>
                  </a:solidFill>
                  <a:latin typeface="+mj-lt"/>
                </a:rPr>
                <a:t>Beach Manager/Rink Manager</a:t>
              </a:r>
            </a:p>
            <a:p>
              <a:r>
                <a:rPr lang="en-US" sz="1200">
                  <a:solidFill>
                    <a:schemeClr val="bg1"/>
                  </a:solidFill>
                  <a:latin typeface="+mj-lt"/>
                </a:rPr>
                <a:t>Recreation Department, City of Rochester</a:t>
              </a:r>
            </a:p>
          </p:txBody>
        </p:sp>
        <p:sp>
          <p:nvSpPr>
            <p:cNvPr id="14" name="TextBox 13">
              <a:extLst>
                <a:ext uri="{FF2B5EF4-FFF2-40B4-BE49-F238E27FC236}">
                  <a16:creationId xmlns:a16="http://schemas.microsoft.com/office/drawing/2014/main" id="{6D373975-B778-9CB9-0ACF-6C3036FD16EE}"/>
                </a:ext>
              </a:extLst>
            </p:cNvPr>
            <p:cNvSpPr txBox="1"/>
            <p:nvPr/>
          </p:nvSpPr>
          <p:spPr>
            <a:xfrm>
              <a:off x="730389" y="2599621"/>
              <a:ext cx="833755" cy="461665"/>
            </a:xfrm>
            <a:prstGeom prst="rect">
              <a:avLst/>
            </a:prstGeom>
            <a:noFill/>
            <a:ln>
              <a:noFill/>
            </a:ln>
          </p:spPr>
          <p:txBody>
            <a:bodyPr wrap="square" rtlCol="0">
              <a:spAutoFit/>
            </a:bodyPr>
            <a:lstStyle/>
            <a:p>
              <a:r>
                <a:rPr lang="en-US" sz="1200" b="1">
                  <a:solidFill>
                    <a:schemeClr val="bg1"/>
                  </a:solidFill>
                  <a:latin typeface="+mj-lt"/>
                </a:rPr>
                <a:t>2011 - Present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730389" y="3886881"/>
              <a:ext cx="718457" cy="461665"/>
            </a:xfrm>
            <a:prstGeom prst="rect">
              <a:avLst/>
            </a:prstGeom>
            <a:noFill/>
            <a:ln>
              <a:noFill/>
            </a:ln>
          </p:spPr>
          <p:txBody>
            <a:bodyPr wrap="square" rtlCol="0">
              <a:spAutoFit/>
            </a:bodyPr>
            <a:lstStyle/>
            <a:p>
              <a:r>
                <a:rPr lang="en-US" sz="1200" b="1">
                  <a:solidFill>
                    <a:schemeClr val="bg1"/>
                  </a:solidFill>
                  <a:latin typeface="+mj-lt"/>
                </a:rPr>
                <a:t>2005 - 2007</a:t>
              </a:r>
            </a:p>
          </p:txBody>
        </p:sp>
        <p:sp>
          <p:nvSpPr>
            <p:cNvPr id="20" name="TextBox 19">
              <a:extLst>
                <a:ext uri="{FF2B5EF4-FFF2-40B4-BE49-F238E27FC236}">
                  <a16:creationId xmlns:a16="http://schemas.microsoft.com/office/drawing/2014/main" id="{B1056D62-1579-EA2C-1503-02B33F664ABA}"/>
                </a:ext>
              </a:extLst>
            </p:cNvPr>
            <p:cNvSpPr txBox="1"/>
            <p:nvPr/>
          </p:nvSpPr>
          <p:spPr>
            <a:xfrm>
              <a:off x="730389" y="4411778"/>
              <a:ext cx="718457" cy="461665"/>
            </a:xfrm>
            <a:prstGeom prst="rect">
              <a:avLst/>
            </a:prstGeom>
            <a:noFill/>
            <a:ln>
              <a:noFill/>
            </a:ln>
          </p:spPr>
          <p:txBody>
            <a:bodyPr wrap="square" rtlCol="0">
              <a:spAutoFit/>
            </a:bodyPr>
            <a:lstStyle/>
            <a:p>
              <a:r>
                <a:rPr lang="en-US" sz="1200" b="1">
                  <a:solidFill>
                    <a:schemeClr val="bg1"/>
                  </a:solidFill>
                  <a:latin typeface="+mj-lt"/>
                </a:rPr>
                <a:t>2000 -2004</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347775"/>
              <a:ext cx="3101801" cy="461665"/>
            </a:xfrm>
            <a:prstGeom prst="rect">
              <a:avLst/>
            </a:prstGeom>
            <a:noFill/>
            <a:ln>
              <a:noFill/>
            </a:ln>
          </p:spPr>
          <p:txBody>
            <a:bodyPr wrap="square" rtlCol="0">
              <a:spAutoFit/>
            </a:bodyPr>
            <a:lstStyle/>
            <a:p>
              <a:r>
                <a:rPr lang="en-US" sz="1200" b="1">
                  <a:solidFill>
                    <a:schemeClr val="bg1"/>
                  </a:solidFill>
                  <a:latin typeface="+mj-lt"/>
                </a:rPr>
                <a:t>Research Technician IV</a:t>
              </a:r>
            </a:p>
            <a:p>
              <a:r>
                <a:rPr lang="en-US" sz="1200">
                  <a:solidFill>
                    <a:schemeClr val="bg1"/>
                  </a:solidFill>
                  <a:latin typeface="+mj-lt"/>
                </a:rPr>
                <a:t>Grayhack Laboratory,  URMC</a:t>
              </a:r>
            </a:p>
          </p:txBody>
        </p:sp>
        <p:sp>
          <p:nvSpPr>
            <p:cNvPr id="9" name="TextBox 8">
              <a:extLst>
                <a:ext uri="{FF2B5EF4-FFF2-40B4-BE49-F238E27FC236}">
                  <a16:creationId xmlns:a16="http://schemas.microsoft.com/office/drawing/2014/main" id="{33A2279F-0F7F-3520-487F-D5EA2828B537}"/>
                </a:ext>
              </a:extLst>
            </p:cNvPr>
            <p:cNvSpPr txBox="1"/>
            <p:nvPr/>
          </p:nvSpPr>
          <p:spPr>
            <a:xfrm>
              <a:off x="730389" y="3347775"/>
              <a:ext cx="718457" cy="461665"/>
            </a:xfrm>
            <a:prstGeom prst="rect">
              <a:avLst/>
            </a:prstGeom>
            <a:noFill/>
            <a:ln>
              <a:noFill/>
            </a:ln>
          </p:spPr>
          <p:txBody>
            <a:bodyPr wrap="square" rtlCol="0">
              <a:spAutoFit/>
            </a:bodyPr>
            <a:lstStyle/>
            <a:p>
              <a:r>
                <a:rPr lang="en-US" sz="1200" b="1">
                  <a:solidFill>
                    <a:schemeClr val="bg1"/>
                  </a:solidFill>
                  <a:latin typeface="+mj-lt"/>
                </a:rPr>
                <a:t>2007-2009</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328315" y="3519340"/>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328315" y="2078564"/>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398870" y="4923077"/>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328315"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5810185" y="1709031"/>
            <a:ext cx="3583475" cy="1384995"/>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Taking on the role of training new students, tech, PhD candidates and post docs how to work in our lab</a:t>
            </a:r>
          </a:p>
          <a:p>
            <a:pPr marL="285750" indent="-285750">
              <a:buClr>
                <a:srgbClr val="4696D2"/>
              </a:buClr>
              <a:buFont typeface="Arial" panose="020B0604020202020204" pitchFamily="34" charset="0"/>
              <a:buChar char="•"/>
            </a:pPr>
            <a:r>
              <a:rPr lang="en-US" sz="1200"/>
              <a:t>Having to create a world class laboratory program with no equipment, standards or guidance and starting two weeks before the start of school.</a:t>
            </a:r>
          </a:p>
        </p:txBody>
      </p:sp>
      <p:sp>
        <p:nvSpPr>
          <p:cNvPr id="28" name="TextBox 27">
            <a:extLst>
              <a:ext uri="{FF2B5EF4-FFF2-40B4-BE49-F238E27FC236}">
                <a16:creationId xmlns:a16="http://schemas.microsoft.com/office/drawing/2014/main" id="{F5D7E556-80AC-54E5-B500-08FEFF78BADD}"/>
              </a:ext>
            </a:extLst>
          </p:cNvPr>
          <p:cNvSpPr txBox="1"/>
          <p:nvPr/>
        </p:nvSpPr>
        <p:spPr>
          <a:xfrm>
            <a:off x="5816991" y="3277471"/>
            <a:ext cx="3628221"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u="sng" dirty="0"/>
              <a:t>Professional Volunteering:</a:t>
            </a:r>
            <a:r>
              <a:rPr lang="en-US" sz="1200" dirty="0"/>
              <a:t>  I am active in my professional organizations</a:t>
            </a:r>
          </a:p>
          <a:p>
            <a:pPr marL="285750" indent="-285750">
              <a:buClr>
                <a:srgbClr val="4696D2"/>
              </a:buClr>
              <a:buFont typeface="Arial" panose="020B0604020202020204" pitchFamily="34" charset="0"/>
              <a:buChar char="•"/>
            </a:pPr>
            <a:r>
              <a:rPr lang="en-US" sz="1200" u="sng" dirty="0"/>
              <a:t>Community Advocate:</a:t>
            </a:r>
            <a:r>
              <a:rPr lang="en-US" sz="1200" dirty="0"/>
              <a:t> I help counselors/admin and politicians to understand lab medicine.</a:t>
            </a:r>
          </a:p>
          <a:p>
            <a:pPr marL="285750" indent="-285750">
              <a:buClr>
                <a:srgbClr val="4696D2"/>
              </a:buClr>
              <a:buFont typeface="Arial" panose="020B0604020202020204" pitchFamily="34" charset="0"/>
              <a:buChar char="•"/>
            </a:pPr>
            <a:r>
              <a:rPr lang="en-US" sz="1200" u="sng" dirty="0"/>
              <a:t>Writing/Speaking:</a:t>
            </a:r>
            <a:r>
              <a:rPr lang="en-US" sz="1200" dirty="0"/>
              <a:t> I write in journals, magazine and speak at conferences and on podcasts</a:t>
            </a:r>
            <a:endParaRPr lang="en-US" sz="1200" u="sng" dirty="0"/>
          </a:p>
        </p:txBody>
      </p:sp>
      <p:sp>
        <p:nvSpPr>
          <p:cNvPr id="29" name="TextBox 28">
            <a:extLst>
              <a:ext uri="{FF2B5EF4-FFF2-40B4-BE49-F238E27FC236}">
                <a16:creationId xmlns:a16="http://schemas.microsoft.com/office/drawing/2014/main" id="{57CEF1C7-8475-A848-5B0C-E776EF60C916}"/>
              </a:ext>
            </a:extLst>
          </p:cNvPr>
          <p:cNvSpPr txBox="1"/>
          <p:nvPr/>
        </p:nvSpPr>
        <p:spPr>
          <a:xfrm>
            <a:off x="5872797" y="4782430"/>
            <a:ext cx="338081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3"/>
              </a:rPr>
              <a:t>CDC Public Health Fellowship</a:t>
            </a:r>
            <a:endParaRPr lang="en-US" sz="1200" dirty="0"/>
          </a:p>
          <a:p>
            <a:pPr marL="285750" indent="-285750">
              <a:buClr>
                <a:srgbClr val="4696D2"/>
              </a:buClr>
              <a:buFont typeface="Arial" panose="020B0604020202020204" pitchFamily="34" charset="0"/>
              <a:buChar char="•"/>
            </a:pPr>
            <a:r>
              <a:rPr lang="en-US" sz="1200" dirty="0">
                <a:hlinkClick r:id="rId4"/>
              </a:rPr>
              <a:t>ASCP Career Ambassadors</a:t>
            </a:r>
            <a:endParaRPr lang="en-US" sz="1200" dirty="0"/>
          </a:p>
          <a:p>
            <a:pPr marL="285750" indent="-285750">
              <a:buClr>
                <a:srgbClr val="4696D2"/>
              </a:buClr>
              <a:buFont typeface="Arial" panose="020B0604020202020204" pitchFamily="34" charset="0"/>
              <a:buChar char="•"/>
            </a:pPr>
            <a:r>
              <a:rPr lang="en-US" sz="1200" dirty="0">
                <a:hlinkClick r:id="rId5"/>
              </a:rPr>
              <a:t>ASCP Committee Volunteer</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5873864" y="5724169"/>
            <a:ext cx="3120680"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t>Work ethic</a:t>
            </a:r>
          </a:p>
          <a:p>
            <a:pPr marL="285750" indent="-285750">
              <a:buClr>
                <a:srgbClr val="4696D2"/>
              </a:buClr>
              <a:buFont typeface="Arial" panose="020B0604020202020204" pitchFamily="34" charset="0"/>
              <a:buChar char="•"/>
            </a:pPr>
            <a:r>
              <a:rPr lang="en-US" sz="1200"/>
              <a:t>Self motivation</a:t>
            </a:r>
          </a:p>
          <a:p>
            <a:pPr marL="285750" indent="-285750">
              <a:buClr>
                <a:srgbClr val="4696D2"/>
              </a:buClr>
              <a:buFont typeface="Arial" panose="020B0604020202020204" pitchFamily="34" charset="0"/>
              <a:buChar char="•"/>
            </a:pPr>
            <a:r>
              <a:rPr lang="en-US" sz="1200"/>
              <a:t>Lifelong learner</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3185389"/>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346090" y="4707704"/>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346090" y="552909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6">
            <a:alphaModFix/>
          </a:blip>
          <a:srcRect/>
          <a:stretch/>
        </p:blipFill>
        <p:spPr>
          <a:xfrm>
            <a:off x="9816750" y="6082301"/>
            <a:ext cx="2014988" cy="482176"/>
          </a:xfrm>
          <a:prstGeom prst="rect">
            <a:avLst/>
          </a:prstGeom>
          <a:noFill/>
          <a:ln>
            <a:noFill/>
          </a:ln>
        </p:spPr>
      </p:pic>
      <p:pic>
        <p:nvPicPr>
          <p:cNvPr id="13" name="Picture 12" descr="A man in a suit and tie&#10;">
            <a:extLst>
              <a:ext uri="{FF2B5EF4-FFF2-40B4-BE49-F238E27FC236}">
                <a16:creationId xmlns:a16="http://schemas.microsoft.com/office/drawing/2014/main" id="{AAD11300-1508-B5C2-07DD-D47344F2F4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6676" y="0"/>
            <a:ext cx="2765323" cy="2889052"/>
          </a:xfrm>
          <a:prstGeom prst="rect">
            <a:avLst/>
          </a:prstGeom>
        </p:spPr>
      </p:pic>
    </p:spTree>
    <p:extLst>
      <p:ext uri="{BB962C8B-B14F-4D97-AF65-F5344CB8AC3E}">
        <p14:creationId xmlns:p14="http://schemas.microsoft.com/office/powerpoint/2010/main" val="17928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38CC7CAA-BEC4-82B8-B81B-E292A2D7CC01}"/>
              </a:ext>
            </a:extLst>
          </p:cNvPr>
          <p:cNvSpPr txBox="1">
            <a:spLocks noGrp="1"/>
          </p:cNvSpPr>
          <p:nvPr>
            <p:ph type="title" idx="4294967295"/>
          </p:nvPr>
        </p:nvSpPr>
        <p:spPr>
          <a:xfrm>
            <a:off x="312100" y="4341278"/>
            <a:ext cx="11553686"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a:ea typeface="+mn-ea"/>
                <a:cs typeface="Arial"/>
              </a:rPr>
              <a:t>Patricia Tille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PhD, MLS(ASC</a:t>
            </a:r>
            <a:r>
              <a:rPr kumimoji="0" lang="en-US" sz="3200" b="0" i="0" u="none" strike="noStrike" kern="1200" cap="none" spc="0" normalizeH="0" baseline="0" noProof="0" dirty="0">
                <a:ln>
                  <a:noFill/>
                </a:ln>
                <a:solidFill>
                  <a:schemeClr val="bg1"/>
                </a:solidFill>
                <a:effectLst/>
                <a:uLnTx/>
                <a:uFillTx/>
                <a:latin typeface="Arial"/>
                <a:ea typeface="+mn-ea"/>
                <a:cs typeface="Times New Roman"/>
              </a:rPr>
              <a:t>P), AHI(AMT), </a:t>
            </a:r>
            <a:r>
              <a:rPr kumimoji="0" lang="en-US" sz="3200" b="0" i="0" u="none" strike="noStrike" kern="1200" cap="none" spc="0" normalizeH="0" baseline="0" noProof="0" dirty="0" err="1">
                <a:ln>
                  <a:noFill/>
                </a:ln>
                <a:solidFill>
                  <a:schemeClr val="bg1"/>
                </a:solidFill>
                <a:effectLst/>
                <a:uLnTx/>
                <a:uFillTx/>
                <a:latin typeface="Arial"/>
                <a:ea typeface="+mn-ea"/>
                <a:cs typeface="Times New Roman"/>
              </a:rPr>
              <a:t>FACSc</a:t>
            </a:r>
            <a:endParaRPr kumimoji="0" lang="en-US" sz="3200" b="0" i="0" u="none" strike="noStrike" kern="1200" cap="none" spc="0" normalizeH="0" baseline="0" noProof="0" dirty="0">
              <a:ln>
                <a:noFill/>
              </a:ln>
              <a:solidFill>
                <a:schemeClr val="bg1"/>
              </a:solidFill>
              <a:effectLst/>
              <a:uLnTx/>
              <a:uFillTx/>
              <a:latin typeface="Arial"/>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Professor and Graduate Program Director Medical Laboratory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University of Cincinnati College of Allied Health Sciences</a:t>
            </a:r>
          </a:p>
        </p:txBody>
      </p:sp>
      <p:pic>
        <p:nvPicPr>
          <p:cNvPr id="2" name="Picture 1" descr="A woman with glasses smiling in a photo">
            <a:extLst>
              <a:ext uri="{FF2B5EF4-FFF2-40B4-BE49-F238E27FC236}">
                <a16:creationId xmlns:a16="http://schemas.microsoft.com/office/drawing/2014/main" id="{55EEFA22-C81A-A765-0857-10E943019DE5}"/>
              </a:ext>
            </a:extLst>
          </p:cNvPr>
          <p:cNvPicPr>
            <a:picLocks noChangeAspect="1"/>
          </p:cNvPicPr>
          <p:nvPr/>
        </p:nvPicPr>
        <p:blipFill>
          <a:blip r:embed="rId3"/>
          <a:stretch>
            <a:fillRect/>
          </a:stretch>
        </p:blipFill>
        <p:spPr>
          <a:xfrm>
            <a:off x="4694789" y="627315"/>
            <a:ext cx="2802420" cy="3457668"/>
          </a:xfrm>
          <a:prstGeom prst="rect">
            <a:avLst/>
          </a:prstGeom>
        </p:spPr>
      </p:pic>
    </p:spTree>
    <p:extLst>
      <p:ext uri="{BB962C8B-B14F-4D97-AF65-F5344CB8AC3E}">
        <p14:creationId xmlns:p14="http://schemas.microsoft.com/office/powerpoint/2010/main" val="40508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descr="a quote">
            <a:extLst>
              <a:ext uri="{FF2B5EF4-FFF2-40B4-BE49-F238E27FC236}">
                <a16:creationId xmlns:a16="http://schemas.microsoft.com/office/drawing/2014/main" id="{924E3D56-6E17-21FB-17C3-0038062DE736}"/>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4B83"/>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8463" y="1469500"/>
            <a:ext cx="4280312" cy="5379382"/>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Patricia Tille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80891" y="3908287"/>
            <a:ext cx="1950847" cy="1815882"/>
          </a:xfrm>
          <a:prstGeom prst="rect">
            <a:avLst/>
          </a:prstGeom>
          <a:noFill/>
          <a:ln>
            <a:noFill/>
          </a:ln>
        </p:spPr>
        <p:txBody>
          <a:bodyPr wrap="square" rtlCol="0">
            <a:spAutoFit/>
          </a:bodyPr>
          <a:lstStyle/>
          <a:p>
            <a:r>
              <a:rPr lang="en-US" sz="1600" i="1" dirty="0">
                <a:solidFill>
                  <a:schemeClr val="bg1"/>
                </a:solidFill>
              </a:rPr>
              <a:t>Everyone teaches, </a:t>
            </a:r>
          </a:p>
          <a:p>
            <a:endParaRPr lang="en-US" sz="1600" i="1" dirty="0">
              <a:solidFill>
                <a:schemeClr val="bg1"/>
              </a:solidFill>
            </a:endParaRPr>
          </a:p>
          <a:p>
            <a:r>
              <a:rPr lang="en-US" sz="1600" i="1" dirty="0">
                <a:solidFill>
                  <a:schemeClr val="bg1"/>
                </a:solidFill>
              </a:rPr>
              <a:t>Everyone learns,</a:t>
            </a:r>
          </a:p>
          <a:p>
            <a:endParaRPr lang="en-US" sz="1600" i="1" dirty="0">
              <a:solidFill>
                <a:schemeClr val="bg1"/>
              </a:solidFill>
            </a:endParaRPr>
          </a:p>
          <a:p>
            <a:r>
              <a:rPr lang="en-US" sz="1600" i="1" dirty="0">
                <a:solidFill>
                  <a:schemeClr val="bg1"/>
                </a:solidFill>
              </a:rPr>
              <a:t>And together  we</a:t>
            </a:r>
          </a:p>
          <a:p>
            <a:endParaRPr lang="en-US" sz="1600" i="1" dirty="0">
              <a:solidFill>
                <a:schemeClr val="bg1"/>
              </a:solidFill>
            </a:endParaRPr>
          </a:p>
          <a:p>
            <a:r>
              <a:rPr lang="en-US" sz="1600" i="1" dirty="0">
                <a:solidFill>
                  <a:schemeClr val="bg1"/>
                </a:solidFill>
              </a:rPr>
              <a:t> are ALL leaders!</a:t>
            </a:r>
          </a:p>
        </p:txBody>
      </p:sp>
      <p:sp>
        <p:nvSpPr>
          <p:cNvPr id="10" name="TextBox 9">
            <a:extLst>
              <a:ext uri="{FF2B5EF4-FFF2-40B4-BE49-F238E27FC236}">
                <a16:creationId xmlns:a16="http://schemas.microsoft.com/office/drawing/2014/main" id="{F931428C-64DD-E657-8543-9476B40CAB09}"/>
              </a:ext>
            </a:extLst>
          </p:cNvPr>
          <p:cNvSpPr txBox="1"/>
          <p:nvPr/>
        </p:nvSpPr>
        <p:spPr>
          <a:xfrm>
            <a:off x="374195" y="5539503"/>
            <a:ext cx="3893833" cy="1015663"/>
          </a:xfrm>
          <a:prstGeom prst="rect">
            <a:avLst/>
          </a:prstGeom>
          <a:noFill/>
          <a:ln>
            <a:noFill/>
          </a:ln>
        </p:spPr>
        <p:txBody>
          <a:bodyPr wrap="square" rtlCol="0">
            <a:spAutoFit/>
          </a:bodyPr>
          <a:lstStyle/>
          <a:p>
            <a:r>
              <a:rPr lang="en-US" sz="1200" b="1">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a:solidFill>
                  <a:schemeClr val="tx1"/>
                </a:solidFill>
                <a:latin typeface="+mj-lt"/>
              </a:rPr>
              <a:t>Graduate Program Development, Assessment</a:t>
            </a:r>
          </a:p>
          <a:p>
            <a:pPr marL="285750" indent="-285750">
              <a:buClr>
                <a:srgbClr val="4696D2"/>
              </a:buClr>
              <a:buFont typeface="Arial" panose="020B0604020202020204" pitchFamily="34" charset="0"/>
              <a:buChar char="•"/>
            </a:pPr>
            <a:r>
              <a:rPr lang="en-US" sz="1200">
                <a:solidFill>
                  <a:schemeClr val="tx1"/>
                </a:solidFill>
                <a:latin typeface="+mj-lt"/>
              </a:rPr>
              <a:t>Vice Chair Dept, Oversight, faculty evaluations, budget</a:t>
            </a:r>
          </a:p>
          <a:p>
            <a:pPr marL="285750" indent="-285750">
              <a:buClr>
                <a:srgbClr val="4696D2"/>
              </a:buClr>
              <a:buFont typeface="Arial" panose="020B0604020202020204" pitchFamily="34" charset="0"/>
              <a:buChar char="•"/>
            </a:pPr>
            <a:r>
              <a:rPr lang="en-US" sz="1200">
                <a:solidFill>
                  <a:schemeClr val="tx1"/>
                </a:solidFill>
                <a:latin typeface="+mj-lt"/>
              </a:rPr>
              <a:t>Teaching within the Graduate Program/Advising</a:t>
            </a:r>
          </a:p>
        </p:txBody>
      </p:sp>
      <p:sp>
        <p:nvSpPr>
          <p:cNvPr id="24" name="TextBox 23">
            <a:extLst>
              <a:ext uri="{FF2B5EF4-FFF2-40B4-BE49-F238E27FC236}">
                <a16:creationId xmlns:a16="http://schemas.microsoft.com/office/drawing/2014/main" id="{0C83EFAD-B2D5-4FA5-A219-CDA5C3862EBB}"/>
              </a:ext>
            </a:extLst>
          </p:cNvPr>
          <p:cNvSpPr txBox="1"/>
          <p:nvPr/>
        </p:nvSpPr>
        <p:spPr>
          <a:xfrm>
            <a:off x="370258" y="1622651"/>
            <a:ext cx="3831406" cy="1200329"/>
          </a:xfrm>
          <a:prstGeom prst="rect">
            <a:avLst/>
          </a:prstGeom>
          <a:noFill/>
          <a:ln>
            <a:noFill/>
          </a:ln>
        </p:spPr>
        <p:txBody>
          <a:bodyPr wrap="square" rtlCol="0">
            <a:spAutoFit/>
          </a:bodyPr>
          <a:lstStyle/>
          <a:p>
            <a:r>
              <a:rPr lang="en-US" sz="1200" b="1">
                <a:solidFill>
                  <a:srgbClr val="00A996"/>
                </a:solidFill>
                <a:latin typeface="+mj-lt"/>
              </a:rPr>
              <a:t>EDUCATION</a:t>
            </a:r>
          </a:p>
          <a:p>
            <a:r>
              <a:rPr lang="en-US" sz="1200">
                <a:solidFill>
                  <a:schemeClr val="tx1"/>
                </a:solidFill>
                <a:latin typeface="+mj-lt"/>
              </a:rPr>
              <a:t>Ph.D. Biomedical Health Sci; Sanford School of Medicine</a:t>
            </a:r>
          </a:p>
          <a:p>
            <a:r>
              <a:rPr lang="en-US" sz="1200">
                <a:solidFill>
                  <a:schemeClr val="tx1"/>
                </a:solidFill>
                <a:latin typeface="+mj-lt"/>
              </a:rPr>
              <a:t>Medical Laboratory Science, Certificate, Sanford Health</a:t>
            </a:r>
          </a:p>
          <a:p>
            <a:r>
              <a:rPr lang="en-US" sz="1200">
                <a:solidFill>
                  <a:schemeClr val="tx1"/>
                </a:solidFill>
                <a:latin typeface="+mj-lt"/>
              </a:rPr>
              <a:t>BS. Biology, University of Sioux Falls</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338554"/>
          </a:xfrm>
          <a:prstGeom prst="rect">
            <a:avLst/>
          </a:prstGeom>
          <a:noFill/>
          <a:ln>
            <a:noFill/>
          </a:ln>
        </p:spPr>
        <p:txBody>
          <a:bodyPr wrap="square" lIns="91440" tIns="45720" rIns="91440" bIns="45720" rtlCol="0" anchor="t">
            <a:spAutoFit/>
          </a:bodyPr>
          <a:lstStyle/>
          <a:p>
            <a:r>
              <a:rPr lang="en-US" sz="1600">
                <a:solidFill>
                  <a:schemeClr val="bg1"/>
                </a:solidFill>
              </a:rPr>
              <a:t>PhD, MLS(ASCP), AHI(AMT), </a:t>
            </a:r>
            <a:r>
              <a:rPr lang="en-US" sz="1600" err="1">
                <a:solidFill>
                  <a:schemeClr val="bg1"/>
                </a:solidFill>
              </a:rPr>
              <a:t>FACSc</a:t>
            </a:r>
            <a:endParaRPr lang="en-US" sz="1600" err="1">
              <a:solidFill>
                <a:schemeClr val="bg1"/>
              </a:solidFill>
              <a:cs typeface="Arial"/>
            </a:endParaRPr>
          </a:p>
        </p:txBody>
      </p:sp>
      <p:grpSp>
        <p:nvGrpSpPr>
          <p:cNvPr id="26" name="Group 25" descr="work experience ">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a:solidFill>
                    <a:schemeClr val="bg1"/>
                  </a:solidFill>
                  <a:latin typeface="+mj-lt"/>
                </a:rPr>
                <a:t>Professor, VC Dept, Program Director</a:t>
              </a:r>
            </a:p>
            <a:p>
              <a:r>
                <a:rPr lang="en-US" sz="1200">
                  <a:solidFill>
                    <a:schemeClr val="bg1"/>
                  </a:solidFill>
                  <a:latin typeface="+mj-lt"/>
                </a:rPr>
                <a:t>Clinical Health Infor Sci,  Univ. Cincinnati</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a:solidFill>
                    <a:schemeClr val="bg1"/>
                  </a:solidFill>
                  <a:latin typeface="+mj-lt"/>
                </a:rPr>
                <a:t>Assoc. Prof, Program Director</a:t>
              </a:r>
            </a:p>
            <a:p>
              <a:r>
                <a:rPr lang="en-US" sz="1200">
                  <a:solidFill>
                    <a:schemeClr val="bg1"/>
                  </a:solidFill>
                  <a:latin typeface="+mj-lt"/>
                </a:rPr>
                <a:t>Natural Science Dept,  Univ of Sioux Falls</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a:solidFill>
                    <a:schemeClr val="bg1"/>
                  </a:solidFill>
                  <a:latin typeface="+mj-lt"/>
                </a:rPr>
                <a:t>Assoc. Prof. Program Director</a:t>
              </a:r>
            </a:p>
            <a:p>
              <a:r>
                <a:rPr lang="en-US" sz="1200">
                  <a:solidFill>
                    <a:schemeClr val="bg1"/>
                  </a:solidFill>
                  <a:latin typeface="+mj-lt"/>
                </a:rPr>
                <a:t>Natural Science Dept,  Mount Marty Univ</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a:solidFill>
                    <a:schemeClr val="bg1"/>
                  </a:solidFill>
                  <a:latin typeface="+mj-lt"/>
                </a:rPr>
                <a:t>2018</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a:solidFill>
                    <a:schemeClr val="bg1"/>
                  </a:solidFill>
                  <a:latin typeface="+mj-lt"/>
                </a:rPr>
                <a:t>2004</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a:solidFill>
                    <a:schemeClr val="bg1"/>
                  </a:solidFill>
                  <a:latin typeface="+mj-lt"/>
                </a:rPr>
                <a:t>2000</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rtlCol="0">
              <a:spAutoFit/>
            </a:bodyPr>
            <a:lstStyle/>
            <a:p>
              <a:r>
                <a:rPr lang="en-US" sz="1200" b="1">
                  <a:solidFill>
                    <a:schemeClr val="bg1"/>
                  </a:solidFill>
                  <a:latin typeface="+mj-lt"/>
                </a:rPr>
                <a:t>Assoc Prof, Program Director</a:t>
              </a:r>
            </a:p>
            <a:p>
              <a:r>
                <a:rPr lang="en-US" sz="1200">
                  <a:solidFill>
                    <a:schemeClr val="bg1"/>
                  </a:solidFill>
                  <a:latin typeface="+mj-lt"/>
                </a:rPr>
                <a:t>Chem. Dept,  SD State University</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a:solidFill>
                    <a:schemeClr val="bg1"/>
                  </a:solidFill>
                  <a:latin typeface="+mj-lt"/>
                </a:rPr>
                <a:t>2009</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443299"/>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3075935"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Designing a new molecular laboratory</a:t>
            </a:r>
          </a:p>
          <a:p>
            <a:pPr marL="285750" indent="-285750">
              <a:buClr>
                <a:srgbClr val="4696D2"/>
              </a:buClr>
              <a:buFont typeface="Arial" panose="020B0604020202020204" pitchFamily="34" charset="0"/>
              <a:buChar char="•"/>
            </a:pPr>
            <a:r>
              <a:rPr lang="en-US" sz="1200"/>
              <a:t>Cardiovascular research </a:t>
            </a:r>
          </a:p>
          <a:p>
            <a:pPr marL="285750" indent="-285750">
              <a:buClr>
                <a:srgbClr val="4696D2"/>
              </a:buClr>
              <a:buFont typeface="Arial" panose="020B0604020202020204" pitchFamily="34" charset="0"/>
              <a:buChar char="•"/>
            </a:pPr>
            <a:r>
              <a:rPr lang="en-US" sz="1200"/>
              <a:t>Law Enforcement Experience</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3217762"/>
            <a:ext cx="3069787" cy="830997"/>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Grade schools to high schools</a:t>
            </a:r>
          </a:p>
          <a:p>
            <a:pPr marL="285750" indent="-285750">
              <a:buClr>
                <a:srgbClr val="4696D2"/>
              </a:buClr>
              <a:buFont typeface="Arial" panose="020B0604020202020204" pitchFamily="34" charset="0"/>
              <a:buChar char="•"/>
            </a:pPr>
            <a:r>
              <a:rPr lang="en-US" sz="1200" dirty="0">
                <a:hlinkClick r:id="rId3"/>
              </a:rPr>
              <a:t>International Fed. Biomedical Lab Science (IFBLS)</a:t>
            </a:r>
            <a:endParaRPr lang="en-US" sz="1200" dirty="0">
              <a:cs typeface="Arial"/>
              <a:hlinkClick r:id="rId3"/>
            </a:endParaRPr>
          </a:p>
          <a:p>
            <a:pPr marL="285750" indent="-285750">
              <a:buClr>
                <a:srgbClr val="4696D2"/>
              </a:buClr>
              <a:buFont typeface="Arial" panose="020B0604020202020204" pitchFamily="34" charset="0"/>
              <a:buChar char="•"/>
            </a:pPr>
            <a:r>
              <a:rPr lang="en-US" sz="1200" dirty="0">
                <a:hlinkClick r:id="rId4"/>
              </a:rPr>
              <a:t>ASCLS</a:t>
            </a:r>
            <a:r>
              <a:rPr lang="en-US" sz="1200" dirty="0"/>
              <a:t> President </a:t>
            </a:r>
            <a:endParaRPr lang="en-US" sz="1200" dirty="0">
              <a:cs typeface="Arial"/>
            </a:endParaRP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Industry Partner-Boards</a:t>
            </a:r>
          </a:p>
          <a:p>
            <a:pPr marL="285750" indent="-285750">
              <a:buClr>
                <a:srgbClr val="4696D2"/>
              </a:buClr>
              <a:buFont typeface="Arial" panose="020B0604020202020204" pitchFamily="34" charset="0"/>
              <a:buChar char="•"/>
            </a:pPr>
            <a:r>
              <a:rPr lang="en-US" sz="1200"/>
              <a:t>Consulting across health care</a:t>
            </a:r>
          </a:p>
          <a:p>
            <a:pPr marL="285750" indent="-285750">
              <a:buClr>
                <a:srgbClr val="4696D2"/>
              </a:buClr>
              <a:buFont typeface="Arial" panose="020B0604020202020204" pitchFamily="34" charset="0"/>
              <a:buChar char="•"/>
            </a:pPr>
            <a:r>
              <a:rPr lang="en-US" sz="1200"/>
              <a:t>Networking in all areas</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830997"/>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t>Eternal Optimist</a:t>
            </a:r>
          </a:p>
          <a:p>
            <a:pPr marL="285750" indent="-285750">
              <a:buClr>
                <a:srgbClr val="4696D2"/>
              </a:buClr>
              <a:buFont typeface="Arial" panose="020B0604020202020204" pitchFamily="34" charset="0"/>
              <a:buChar char="•"/>
            </a:pPr>
            <a:r>
              <a:rPr lang="en-US" sz="1200"/>
              <a:t>Authentic and Transparent</a:t>
            </a:r>
          </a:p>
          <a:p>
            <a:pPr marL="285750" indent="-285750">
              <a:buClr>
                <a:srgbClr val="4696D2"/>
              </a:buClr>
              <a:buFont typeface="Arial" panose="020B0604020202020204" pitchFamily="34" charset="0"/>
              <a:buChar char="•"/>
            </a:pPr>
            <a:r>
              <a:rPr lang="en-US" sz="1200"/>
              <a:t>Communication (Writing/Speaking)</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5">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0961" y="-17152"/>
            <a:ext cx="1726949" cy="1726949"/>
          </a:xfrm>
          <a:prstGeom prst="rect">
            <a:avLst/>
          </a:prstGeom>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a:solidFill>
                  <a:schemeClr val="accent1"/>
                </a:solidFill>
              </a:rPr>
              <a:t>Insert</a:t>
            </a:r>
          </a:p>
          <a:p>
            <a:pPr algn="ctr"/>
            <a:r>
              <a:rPr lang="en-US" sz="1800" i="1">
                <a:solidFill>
                  <a:schemeClr val="accent1"/>
                </a:solidFill>
              </a:rPr>
              <a:t>photo </a:t>
            </a:r>
          </a:p>
          <a:p>
            <a:pPr algn="ctr"/>
            <a:r>
              <a:rPr lang="en-US" sz="1800" i="1">
                <a:solidFill>
                  <a:schemeClr val="accent1"/>
                </a:solidFill>
              </a:rPr>
              <a:t>here</a:t>
            </a:r>
          </a:p>
        </p:txBody>
      </p:sp>
      <p:pic>
        <p:nvPicPr>
          <p:cNvPr id="12" name="Picture 11" descr="a woman wearing glasses smiling ">
            <a:extLst>
              <a:ext uri="{FF2B5EF4-FFF2-40B4-BE49-F238E27FC236}">
                <a16:creationId xmlns:a16="http://schemas.microsoft.com/office/drawing/2014/main" id="{C0A70EE7-A120-5BCF-3AB1-5082010FDEC7}"/>
              </a:ext>
            </a:extLst>
          </p:cNvPr>
          <p:cNvPicPr>
            <a:picLocks noChangeAspect="1"/>
          </p:cNvPicPr>
          <p:nvPr/>
        </p:nvPicPr>
        <p:blipFill>
          <a:blip r:embed="rId8"/>
          <a:stretch>
            <a:fillRect/>
          </a:stretch>
        </p:blipFill>
        <p:spPr>
          <a:xfrm>
            <a:off x="9389581" y="-28667"/>
            <a:ext cx="2802420" cy="3457668"/>
          </a:xfrm>
          <a:prstGeom prst="rect">
            <a:avLst/>
          </a:prstGeom>
        </p:spPr>
      </p:pic>
    </p:spTree>
    <p:extLst>
      <p:ext uri="{BB962C8B-B14F-4D97-AF65-F5344CB8AC3E}">
        <p14:creationId xmlns:p14="http://schemas.microsoft.com/office/powerpoint/2010/main" val="308039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5415-C84F-0A61-A53F-BACD3F765CE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CE0A7A6-7D69-DE61-FB1C-0846345D316C}"/>
              </a:ext>
            </a:extLst>
          </p:cNvPr>
          <p:cNvSpPr txBox="1">
            <a:spLocks noGrp="1"/>
          </p:cNvSpPr>
          <p:nvPr>
            <p:ph type="title" idx="4294967295"/>
          </p:nvPr>
        </p:nvSpPr>
        <p:spPr>
          <a:xfrm>
            <a:off x="1382486" y="3877674"/>
            <a:ext cx="9427028" cy="2616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ea typeface="+mn-ea"/>
                <a:cs typeface="Arial"/>
              </a:rPr>
              <a:t>Rodney Rohde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a:ea typeface="+mn-ea"/>
                <a:cs typeface="Arial"/>
              </a:rPr>
              <a:t>PhD, MS, SM(ASCP)</a:t>
            </a:r>
            <a:r>
              <a:rPr kumimoji="0" lang="en-US" sz="3200" b="0" i="0" u="none" strike="noStrike" kern="1200" cap="none" spc="0" normalizeH="0" baseline="30000" noProof="0" dirty="0" err="1">
                <a:ln>
                  <a:noFill/>
                </a:ln>
                <a:solidFill>
                  <a:schemeClr val="bg1"/>
                </a:solidFill>
                <a:effectLst/>
                <a:uLnTx/>
                <a:uFillTx/>
                <a:latin typeface="Arial"/>
                <a:ea typeface="+mn-ea"/>
                <a:cs typeface="Arial"/>
              </a:rPr>
              <a:t>CM</a:t>
            </a:r>
            <a:r>
              <a:rPr kumimoji="0" lang="en-US" sz="3200" b="0" i="0" u="none" strike="noStrike" kern="1200" cap="none" spc="0" normalizeH="0" baseline="0" noProof="0" dirty="0" err="1">
                <a:ln>
                  <a:noFill/>
                </a:ln>
                <a:solidFill>
                  <a:schemeClr val="bg1"/>
                </a:solidFill>
                <a:effectLst/>
                <a:uLnTx/>
                <a:uFillTx/>
                <a:latin typeface="Arial"/>
                <a:ea typeface="+mn-ea"/>
                <a:cs typeface="Arial"/>
              </a:rPr>
              <a:t>SV</a:t>
            </a:r>
            <a:r>
              <a:rPr kumimoji="0" lang="en-US" sz="3200" b="0" i="0" u="none" strike="noStrike" kern="1200" cap="none" spc="0" normalizeH="0" baseline="30000" noProof="0" dirty="0" err="1">
                <a:ln>
                  <a:noFill/>
                </a:ln>
                <a:solidFill>
                  <a:schemeClr val="bg1"/>
                </a:solidFill>
                <a:effectLst/>
                <a:uLnTx/>
                <a:uFillTx/>
                <a:latin typeface="Arial"/>
                <a:ea typeface="+mn-ea"/>
                <a:cs typeface="Arial"/>
              </a:rPr>
              <a:t>CM</a:t>
            </a:r>
            <a:r>
              <a:rPr kumimoji="0" lang="en-US" sz="3200" b="0" i="0" u="none" strike="noStrike" kern="1200" cap="none" spc="0" normalizeH="0" baseline="0" noProof="0" dirty="0" err="1">
                <a:ln>
                  <a:noFill/>
                </a:ln>
                <a:solidFill>
                  <a:schemeClr val="bg1"/>
                </a:solidFill>
                <a:effectLst/>
                <a:uLnTx/>
                <a:uFillTx/>
                <a:latin typeface="Arial"/>
                <a:ea typeface="+mn-ea"/>
                <a:cs typeface="Arial"/>
              </a:rPr>
              <a:t>,MB</a:t>
            </a:r>
            <a:r>
              <a:rPr kumimoji="0" lang="en-US" sz="3200" b="0" i="0" u="none" strike="noStrike" kern="1200" cap="none" spc="0" normalizeH="0" baseline="30000" noProof="0" dirty="0" err="1">
                <a:ln>
                  <a:noFill/>
                </a:ln>
                <a:solidFill>
                  <a:schemeClr val="bg1"/>
                </a:solidFill>
                <a:effectLst/>
                <a:uLnTx/>
                <a:uFillTx/>
                <a:latin typeface="Arial"/>
                <a:ea typeface="+mn-ea"/>
                <a:cs typeface="Arial"/>
              </a:rPr>
              <a:t>CM</a:t>
            </a:r>
            <a:r>
              <a:rPr kumimoji="0" lang="en-US" sz="3200" b="0" i="0" u="none" strike="noStrike" kern="1200" cap="none" spc="0" normalizeH="0" baseline="0" noProof="0" dirty="0" err="1">
                <a:ln>
                  <a:noFill/>
                </a:ln>
                <a:solidFill>
                  <a:schemeClr val="bg1"/>
                </a:solidFill>
                <a:effectLst/>
                <a:uLnTx/>
                <a:uFillTx/>
                <a:latin typeface="Arial"/>
                <a:ea typeface="+mn-ea"/>
                <a:cs typeface="Arial"/>
              </a:rPr>
              <a:t>,FASCc</a:t>
            </a:r>
            <a:br>
              <a:rPr kumimoji="0" lang="en-US" altLang="en-US" sz="3200" b="0" i="0" u="none" strike="noStrike" kern="1200" cap="none" spc="0" normalizeH="0" baseline="0" noProof="0" dirty="0">
                <a:ln>
                  <a:noFill/>
                </a:ln>
                <a:solidFill>
                  <a:schemeClr val="tx1"/>
                </a:solidFill>
                <a:effectLst/>
                <a:uLnTx/>
                <a:uFillTx/>
                <a:latin typeface="Arial"/>
                <a:ea typeface="Aptos" panose="020B0004020202020204" pitchFamily="34" charset="0"/>
                <a:cs typeface="Aptos" panose="020B0004020202020204" pitchFamily="34" charset="0"/>
              </a:rPr>
            </a:br>
            <a:r>
              <a:rPr kumimoji="0" lang="en-US" altLang="en-US" sz="2800" b="0" i="0" u="none" strike="noStrike" kern="1200" cap="none" spc="0" normalizeH="0" baseline="0" noProof="0" dirty="0">
                <a:ln>
                  <a:noFill/>
                </a:ln>
                <a:solidFill>
                  <a:schemeClr val="bg1"/>
                </a:solidFill>
                <a:effectLst/>
                <a:uLnTx/>
                <a:uFillTx/>
                <a:latin typeface="Arial"/>
                <a:ea typeface="Aptos" panose="020B0004020202020204" pitchFamily="34" charset="0"/>
                <a:cs typeface="Aptos" panose="020B0004020202020204" pitchFamily="34" charset="0"/>
              </a:rPr>
              <a:t>University Distinguished Chair, MLS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chemeClr val="bg1"/>
                </a:solidFill>
                <a:effectLst/>
                <a:uLnTx/>
                <a:uFillTx/>
                <a:latin typeface="Arial"/>
                <a:ea typeface="Aptos" panose="020B0004020202020204" pitchFamily="34" charset="0"/>
                <a:cs typeface="Aptos" panose="020B0004020202020204" pitchFamily="34" charset="0"/>
              </a:rPr>
              <a:t>Texas State University</a:t>
            </a:r>
            <a:endParaRPr kumimoji="0" lang="en-US" altLang="en-US" sz="2800" b="0" i="0" u="none" strike="noStrike" kern="1200" cap="none" spc="0" normalizeH="0" baseline="0" noProof="0" dirty="0">
              <a:ln>
                <a:noFill/>
              </a:ln>
              <a:solidFill>
                <a:schemeClr val="bg1"/>
              </a:solidFill>
              <a:effectLst/>
              <a:highlight>
                <a:srgbClr val="00FF00"/>
              </a:highlight>
              <a:uLnTx/>
              <a:uFillTx/>
              <a:latin typeface="Arial"/>
              <a:ea typeface="Aptos" panose="020B0004020202020204" pitchFamily="34" charset="0"/>
              <a:cs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7" name="Rectangle 3">
            <a:extLst>
              <a:ext uri="{FF2B5EF4-FFF2-40B4-BE49-F238E27FC236}">
                <a16:creationId xmlns:a16="http://schemas.microsoft.com/office/drawing/2014/main" id="{0CF132D5-899F-DB15-537C-AEB79E82E440}"/>
              </a:ext>
              <a:ext uri="{C183D7F6-B498-43B3-948B-1728B52AA6E4}">
                <adec:decorative xmlns:adec="http://schemas.microsoft.com/office/drawing/2017/decorative" val="1"/>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8" name="Picture 4" descr="A person speaking into a microphone&#10;">
            <a:extLst>
              <a:ext uri="{FF2B5EF4-FFF2-40B4-BE49-F238E27FC236}">
                <a16:creationId xmlns:a16="http://schemas.microsoft.com/office/drawing/2014/main" id="{488BB093-9AB9-C64F-AF0A-C0FC8CE98A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2413" y="1026569"/>
            <a:ext cx="3847174" cy="25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11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741082"/>
            <a:ext cx="2761397" cy="4037485"/>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430600" y="2845300"/>
            <a:ext cx="918866" cy="1569660"/>
          </a:xfrm>
          <a:prstGeom prst="rect">
            <a:avLst/>
          </a:prstGeom>
          <a:noFill/>
          <a:ln>
            <a:noFill/>
          </a:ln>
        </p:spPr>
        <p:txBody>
          <a:bodyPr wrap="square" rtlCol="0">
            <a:spAutoFit/>
          </a:bodyPr>
          <a:lstStyle/>
          <a:p>
            <a:r>
              <a:rPr lang="en-US" sz="9600" i="1" dirty="0">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11414"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247183" y="60497"/>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Rodney E. Rohde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10022302" y="3166277"/>
            <a:ext cx="1950847" cy="2800767"/>
          </a:xfrm>
          <a:prstGeom prst="rect">
            <a:avLst/>
          </a:prstGeom>
          <a:noFill/>
          <a:ln>
            <a:noFill/>
          </a:ln>
        </p:spPr>
        <p:txBody>
          <a:bodyPr wrap="square" rtlCol="0">
            <a:spAutoFit/>
          </a:bodyPr>
          <a:lstStyle/>
          <a:p>
            <a:r>
              <a:rPr lang="en-US" sz="1600" i="1" dirty="0">
                <a:solidFill>
                  <a:schemeClr val="bg1"/>
                </a:solidFill>
              </a:rPr>
              <a:t>“You are never too important to thank others.”</a:t>
            </a:r>
          </a:p>
          <a:p>
            <a:endParaRPr lang="en-US" sz="1600" i="1" dirty="0">
              <a:solidFill>
                <a:schemeClr val="bg1"/>
              </a:solidFill>
            </a:endParaRPr>
          </a:p>
          <a:p>
            <a:r>
              <a:rPr lang="en-US" sz="1600" i="1" dirty="0">
                <a:solidFill>
                  <a:schemeClr val="bg1"/>
                </a:solidFill>
              </a:rPr>
              <a:t>“Perseverance, Persistence, Passion, and Prayer.”</a:t>
            </a:r>
          </a:p>
          <a:p>
            <a:endParaRPr lang="en-US" sz="1600" i="1" dirty="0">
              <a:solidFill>
                <a:schemeClr val="bg1"/>
              </a:solidFill>
            </a:endParaRPr>
          </a:p>
          <a:p>
            <a:r>
              <a:rPr lang="en-US" sz="1600" i="1" dirty="0">
                <a:solidFill>
                  <a:schemeClr val="bg1"/>
                </a:solidFill>
              </a:rPr>
              <a:t>“Keep on keeping on!”</a:t>
            </a:r>
          </a:p>
        </p:txBody>
      </p:sp>
      <p:sp>
        <p:nvSpPr>
          <p:cNvPr id="10" name="TextBox 9">
            <a:extLst>
              <a:ext uri="{FF2B5EF4-FFF2-40B4-BE49-F238E27FC236}">
                <a16:creationId xmlns:a16="http://schemas.microsoft.com/office/drawing/2014/main" id="{F931428C-64DD-E657-8543-9476B40CAB09}"/>
              </a:ext>
            </a:extLst>
          </p:cNvPr>
          <p:cNvSpPr txBox="1"/>
          <p:nvPr/>
        </p:nvSpPr>
        <p:spPr>
          <a:xfrm>
            <a:off x="90673" y="5472890"/>
            <a:ext cx="4284841" cy="1200329"/>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dirty="0">
                <a:solidFill>
                  <a:schemeClr val="tx1"/>
                </a:solidFill>
                <a:latin typeface="+mj-lt"/>
                <a:hlinkClick r:id="rId3"/>
              </a:rPr>
              <a:t>International and national Subject Matter Expert </a:t>
            </a:r>
            <a:endParaRPr lang="en-US" sz="1200" dirty="0">
              <a:solidFill>
                <a:schemeClr val="tx1"/>
              </a:solidFill>
              <a:latin typeface="+mj-lt"/>
            </a:endParaRPr>
          </a:p>
          <a:p>
            <a:pPr marL="285750" indent="-285750">
              <a:buClr>
                <a:srgbClr val="4696D2"/>
              </a:buClr>
              <a:buFont typeface="Arial" panose="020B0604020202020204" pitchFamily="34" charset="0"/>
              <a:buChar char="•"/>
            </a:pPr>
            <a:r>
              <a:rPr lang="en-US" sz="1200" dirty="0">
                <a:solidFill>
                  <a:schemeClr val="tx1"/>
                </a:solidFill>
                <a:latin typeface="+mj-lt"/>
                <a:hlinkClick r:id="rId4"/>
              </a:rPr>
              <a:t>TXST MLS Program </a:t>
            </a:r>
            <a:r>
              <a:rPr lang="en-US" sz="1200" dirty="0">
                <a:solidFill>
                  <a:schemeClr val="tx1"/>
                </a:solidFill>
                <a:latin typeface="+mj-lt"/>
              </a:rPr>
              <a:t>Chair leadership</a:t>
            </a:r>
          </a:p>
          <a:p>
            <a:pPr marL="285750" indent="-285750">
              <a:buClr>
                <a:srgbClr val="4696D2"/>
              </a:buClr>
              <a:buFont typeface="Arial" panose="020B0604020202020204" pitchFamily="34" charset="0"/>
              <a:buChar char="•"/>
            </a:pPr>
            <a:r>
              <a:rPr lang="en-US" sz="1200" dirty="0">
                <a:solidFill>
                  <a:schemeClr val="tx1"/>
                </a:solidFill>
                <a:latin typeface="+mj-lt"/>
                <a:hlinkClick r:id="rId5"/>
              </a:rPr>
              <a:t>Research and Teaching</a:t>
            </a:r>
            <a:endParaRPr lang="en-US" sz="1200" dirty="0">
              <a:solidFill>
                <a:schemeClr val="tx1"/>
              </a:solidFill>
              <a:latin typeface="+mj-lt"/>
            </a:endParaRPr>
          </a:p>
          <a:p>
            <a:pPr marL="285750" indent="-285750">
              <a:buClr>
                <a:srgbClr val="4696D2"/>
              </a:buClr>
              <a:buFont typeface="Arial" panose="020B0604020202020204" pitchFamily="34" charset="0"/>
              <a:buChar char="•"/>
            </a:pPr>
            <a:r>
              <a:rPr lang="en-US" sz="1200" dirty="0">
                <a:solidFill>
                  <a:schemeClr val="tx1"/>
                </a:solidFill>
                <a:latin typeface="+mj-lt"/>
              </a:rPr>
              <a:t>Professional Consulting on MLS, Public Health, and research expertise [Rabies, </a:t>
            </a:r>
            <a:r>
              <a:rPr lang="en-US" sz="1200" dirty="0">
                <a:solidFill>
                  <a:schemeClr val="tx1"/>
                </a:solidFill>
                <a:latin typeface="+mj-lt"/>
                <a:hlinkClick r:id="rId6"/>
              </a:rPr>
              <a:t>AMR</a:t>
            </a:r>
            <a:r>
              <a:rPr lang="en-US" sz="1200" dirty="0">
                <a:solidFill>
                  <a:schemeClr val="tx1"/>
                </a:solidFill>
                <a:latin typeface="+mj-lt"/>
              </a:rPr>
              <a:t>, microbiology, etc.]</a:t>
            </a:r>
          </a:p>
        </p:txBody>
      </p:sp>
      <p:sp>
        <p:nvSpPr>
          <p:cNvPr id="24" name="TextBox 23">
            <a:extLst>
              <a:ext uri="{FF2B5EF4-FFF2-40B4-BE49-F238E27FC236}">
                <a16:creationId xmlns:a16="http://schemas.microsoft.com/office/drawing/2014/main" id="{0C83EFAD-B2D5-4FA5-A219-CDA5C3862EBB}"/>
              </a:ext>
            </a:extLst>
          </p:cNvPr>
          <p:cNvSpPr txBox="1"/>
          <p:nvPr/>
        </p:nvSpPr>
        <p:spPr>
          <a:xfrm>
            <a:off x="0" y="1823141"/>
            <a:ext cx="4303143" cy="1015663"/>
          </a:xfrm>
          <a:prstGeom prst="rect">
            <a:avLst/>
          </a:prstGeom>
          <a:noFill/>
          <a:ln>
            <a:noFill/>
          </a:ln>
        </p:spPr>
        <p:txBody>
          <a:bodyPr wrap="square" rtlCol="0">
            <a:spAutoFit/>
          </a:bodyPr>
          <a:lstStyle/>
          <a:p>
            <a:r>
              <a:rPr lang="en-US" sz="1200" b="1" dirty="0">
                <a:solidFill>
                  <a:srgbClr val="00A996"/>
                </a:solidFill>
                <a:latin typeface="+mj-lt"/>
              </a:rPr>
              <a:t>EDUCATION</a:t>
            </a:r>
          </a:p>
          <a:p>
            <a:r>
              <a:rPr lang="en-US" sz="1200" dirty="0">
                <a:solidFill>
                  <a:schemeClr val="tx1"/>
                </a:solidFill>
                <a:latin typeface="+mj-lt"/>
              </a:rPr>
              <a:t>BS, Microbiology, SWTSU</a:t>
            </a:r>
          </a:p>
          <a:p>
            <a:r>
              <a:rPr lang="en-US" sz="1200" dirty="0">
                <a:solidFill>
                  <a:schemeClr val="tx1"/>
                </a:solidFill>
                <a:latin typeface="+mj-lt"/>
              </a:rPr>
              <a:t>MS, Virology (Biology), SWTSU</a:t>
            </a:r>
          </a:p>
          <a:p>
            <a:r>
              <a:rPr lang="en-US" sz="1200" dirty="0">
                <a:solidFill>
                  <a:schemeClr val="tx1"/>
                </a:solidFill>
                <a:latin typeface="+mj-lt"/>
              </a:rPr>
              <a:t>PhD, Adult Learning / Public Health, Texas State University</a:t>
            </a:r>
          </a:p>
          <a:p>
            <a:r>
              <a:rPr lang="en-US" sz="1200" dirty="0">
                <a:solidFill>
                  <a:schemeClr val="tx1"/>
                </a:solidFill>
                <a:latin typeface="+mj-lt"/>
              </a:rPr>
              <a:t>SM, SV, MB </a:t>
            </a:r>
            <a:r>
              <a:rPr lang="en-US" sz="1200" dirty="0">
                <a:solidFill>
                  <a:schemeClr val="tx1"/>
                </a:solidFill>
                <a:latin typeface="+mj-lt"/>
                <a:hlinkClick r:id="rId7"/>
              </a:rPr>
              <a:t>certifications with ASCP</a:t>
            </a:r>
            <a:endParaRPr lang="en-US" sz="1200" dirty="0">
              <a:solidFill>
                <a:schemeClr val="tx1"/>
              </a:solidFill>
              <a:latin typeface="+mj-lt"/>
            </a:endParaRPr>
          </a:p>
        </p:txBody>
      </p:sp>
      <p:sp>
        <p:nvSpPr>
          <p:cNvPr id="21" name="TextBox 20">
            <a:extLst>
              <a:ext uri="{FF2B5EF4-FFF2-40B4-BE49-F238E27FC236}">
                <a16:creationId xmlns:a16="http://schemas.microsoft.com/office/drawing/2014/main" id="{61555369-85C1-9D62-BCEA-99D762074209}"/>
              </a:ext>
            </a:extLst>
          </p:cNvPr>
          <p:cNvSpPr txBox="1"/>
          <p:nvPr/>
        </p:nvSpPr>
        <p:spPr>
          <a:xfrm>
            <a:off x="180917" y="690688"/>
            <a:ext cx="4232738" cy="707886"/>
          </a:xfrm>
          <a:prstGeom prst="rect">
            <a:avLst/>
          </a:prstGeom>
          <a:noFill/>
          <a:ln>
            <a:noFill/>
          </a:ln>
        </p:spPr>
        <p:txBody>
          <a:bodyPr wrap="square" rtlCol="0">
            <a:spAutoFit/>
          </a:bodyPr>
          <a:lstStyle/>
          <a:p>
            <a:r>
              <a:rPr lang="en-US" sz="2000" dirty="0">
                <a:solidFill>
                  <a:schemeClr val="bg1"/>
                </a:solidFill>
              </a:rPr>
              <a:t>PhD, MS, SM (ASCP)</a:t>
            </a:r>
            <a:r>
              <a:rPr lang="en-US" sz="2000" baseline="30000" dirty="0">
                <a:solidFill>
                  <a:schemeClr val="bg1"/>
                </a:solidFill>
              </a:rPr>
              <a:t>CM</a:t>
            </a:r>
            <a:r>
              <a:rPr lang="en-US" sz="2000" dirty="0">
                <a:solidFill>
                  <a:schemeClr val="bg1"/>
                </a:solidFill>
              </a:rPr>
              <a:t>, SV</a:t>
            </a:r>
            <a:r>
              <a:rPr lang="en-US" sz="2000" baseline="30000" dirty="0">
                <a:solidFill>
                  <a:schemeClr val="bg1"/>
                </a:solidFill>
              </a:rPr>
              <a:t>CM</a:t>
            </a:r>
            <a:r>
              <a:rPr lang="en-US" sz="2000" dirty="0">
                <a:solidFill>
                  <a:schemeClr val="bg1"/>
                </a:solidFill>
              </a:rPr>
              <a:t>, MB</a:t>
            </a:r>
            <a:r>
              <a:rPr lang="en-US" sz="2000" baseline="30000" dirty="0">
                <a:solidFill>
                  <a:schemeClr val="bg1"/>
                </a:solidFill>
              </a:rPr>
              <a:t>CM</a:t>
            </a:r>
            <a:r>
              <a:rPr lang="en-US" sz="2000" dirty="0">
                <a:solidFill>
                  <a:schemeClr val="bg1"/>
                </a:solidFill>
              </a:rPr>
              <a:t>, FASCs, Global Fellow</a:t>
            </a:r>
          </a:p>
        </p:txBody>
      </p:sp>
      <p:grpSp>
        <p:nvGrpSpPr>
          <p:cNvPr id="26" name="Group 25" descr="work experience ">
            <a:extLst>
              <a:ext uri="{FF2B5EF4-FFF2-40B4-BE49-F238E27FC236}">
                <a16:creationId xmlns:a16="http://schemas.microsoft.com/office/drawing/2014/main" id="{6C0C79BE-01EE-BEAF-B593-0CB649D3DF78}"/>
              </a:ext>
            </a:extLst>
          </p:cNvPr>
          <p:cNvGrpSpPr/>
          <p:nvPr/>
        </p:nvGrpSpPr>
        <p:grpSpPr>
          <a:xfrm>
            <a:off x="-22829" y="2889056"/>
            <a:ext cx="4325972" cy="2613168"/>
            <a:chOff x="423355" y="2510601"/>
            <a:chExt cx="4325972" cy="2613168"/>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583834"/>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7440" y="2608358"/>
              <a:ext cx="3281887" cy="461665"/>
            </a:xfrm>
            <a:prstGeom prst="rect">
              <a:avLst/>
            </a:prstGeom>
            <a:noFill/>
            <a:ln>
              <a:noFill/>
            </a:ln>
          </p:spPr>
          <p:txBody>
            <a:bodyPr wrap="square" rtlCol="0">
              <a:spAutoFit/>
            </a:bodyPr>
            <a:lstStyle/>
            <a:p>
              <a:r>
                <a:rPr lang="en-US" sz="1200" b="1" dirty="0">
                  <a:solidFill>
                    <a:schemeClr val="bg1"/>
                  </a:solidFill>
                  <a:latin typeface="+mj-lt"/>
                </a:rPr>
                <a:t>Regents’ Professor &amp; Chair</a:t>
              </a:r>
            </a:p>
            <a:p>
              <a:r>
                <a:rPr lang="en-US" sz="1200" dirty="0">
                  <a:solidFill>
                    <a:schemeClr val="bg1"/>
                  </a:solidFill>
                  <a:latin typeface="+mj-lt"/>
                </a:rPr>
                <a:t>MLS Program, Texas State University [TXST]</a:t>
              </a:r>
            </a:p>
          </p:txBody>
        </p:sp>
        <p:sp>
          <p:nvSpPr>
            <p:cNvPr id="8" name="TextBox 7">
              <a:extLst>
                <a:ext uri="{FF2B5EF4-FFF2-40B4-BE49-F238E27FC236}">
                  <a16:creationId xmlns:a16="http://schemas.microsoft.com/office/drawing/2014/main" id="{4F9B1A0C-0D9C-3E50-4C31-49A6FCBB7CEA}"/>
                </a:ext>
              </a:extLst>
            </p:cNvPr>
            <p:cNvSpPr txBox="1"/>
            <p:nvPr/>
          </p:nvSpPr>
          <p:spPr>
            <a:xfrm>
              <a:off x="1404101" y="4002544"/>
              <a:ext cx="3101801" cy="461665"/>
            </a:xfrm>
            <a:prstGeom prst="rect">
              <a:avLst/>
            </a:prstGeom>
            <a:noFill/>
            <a:ln>
              <a:noFill/>
            </a:ln>
          </p:spPr>
          <p:txBody>
            <a:bodyPr wrap="square" rtlCol="0">
              <a:spAutoFit/>
            </a:bodyPr>
            <a:lstStyle/>
            <a:p>
              <a:r>
                <a:rPr lang="en-US" sz="1200" b="1" dirty="0">
                  <a:solidFill>
                    <a:schemeClr val="bg1"/>
                  </a:solidFill>
                  <a:latin typeface="+mj-lt"/>
                </a:rPr>
                <a:t>Research Dean</a:t>
              </a:r>
            </a:p>
            <a:p>
              <a:r>
                <a:rPr lang="en-US" sz="1200" dirty="0">
                  <a:solidFill>
                    <a:schemeClr val="bg1"/>
                  </a:solidFill>
                  <a:latin typeface="+mj-lt"/>
                </a:rPr>
                <a:t>College of Health Professions, TXST</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20381" y="4477438"/>
              <a:ext cx="3263767" cy="646331"/>
            </a:xfrm>
            <a:prstGeom prst="rect">
              <a:avLst/>
            </a:prstGeom>
            <a:noFill/>
            <a:ln>
              <a:noFill/>
            </a:ln>
          </p:spPr>
          <p:txBody>
            <a:bodyPr wrap="square" rtlCol="0">
              <a:spAutoFit/>
            </a:bodyPr>
            <a:lstStyle/>
            <a:p>
              <a:r>
                <a:rPr lang="en-US" sz="1200" b="1" dirty="0">
                  <a:solidFill>
                    <a:schemeClr val="bg1"/>
                  </a:solidFill>
                  <a:latin typeface="+mj-lt"/>
                </a:rPr>
                <a:t>Public Health Epidemiologist &amp; Molecular Epidemiologist</a:t>
              </a:r>
            </a:p>
            <a:p>
              <a:r>
                <a:rPr lang="en-US" sz="1200" dirty="0">
                  <a:solidFill>
                    <a:schemeClr val="bg1"/>
                  </a:solidFill>
                  <a:latin typeface="+mj-lt"/>
                </a:rPr>
                <a:t>Laboratory &amp; Zoonosis Control, Texas DSHS</a:t>
              </a:r>
            </a:p>
          </p:txBody>
        </p:sp>
        <p:sp>
          <p:nvSpPr>
            <p:cNvPr id="14" name="TextBox 13">
              <a:extLst>
                <a:ext uri="{FF2B5EF4-FFF2-40B4-BE49-F238E27FC236}">
                  <a16:creationId xmlns:a16="http://schemas.microsoft.com/office/drawing/2014/main" id="{6D373975-B778-9CB9-0ACF-6C3036FD16EE}"/>
                </a:ext>
              </a:extLst>
            </p:cNvPr>
            <p:cNvSpPr txBox="1"/>
            <p:nvPr/>
          </p:nvSpPr>
          <p:spPr>
            <a:xfrm>
              <a:off x="483492" y="2577735"/>
              <a:ext cx="786991" cy="646331"/>
            </a:xfrm>
            <a:prstGeom prst="rect">
              <a:avLst/>
            </a:prstGeom>
            <a:noFill/>
            <a:ln>
              <a:noFill/>
            </a:ln>
          </p:spPr>
          <p:txBody>
            <a:bodyPr wrap="square" rtlCol="0">
              <a:spAutoFit/>
            </a:bodyPr>
            <a:lstStyle/>
            <a:p>
              <a:r>
                <a:rPr lang="en-US" sz="1200" b="1" dirty="0">
                  <a:solidFill>
                    <a:schemeClr val="bg1"/>
                  </a:solidFill>
                  <a:latin typeface="+mj-lt"/>
                </a:rPr>
                <a:t>2002 – Present</a:t>
              </a:r>
            </a:p>
            <a:p>
              <a:endParaRPr lang="en-US" sz="1200" b="1" dirty="0">
                <a:solidFill>
                  <a:schemeClr val="bg1"/>
                </a:solidFill>
                <a:latin typeface="+mj-lt"/>
              </a:endParaRPr>
            </a:p>
          </p:txBody>
        </p:sp>
        <p:sp>
          <p:nvSpPr>
            <p:cNvPr id="19" name="TextBox 18">
              <a:extLst>
                <a:ext uri="{FF2B5EF4-FFF2-40B4-BE49-F238E27FC236}">
                  <a16:creationId xmlns:a16="http://schemas.microsoft.com/office/drawing/2014/main" id="{72F49081-6909-17C2-E0E5-8C8D80506EB5}"/>
                </a:ext>
              </a:extLst>
            </p:cNvPr>
            <p:cNvSpPr txBox="1"/>
            <p:nvPr/>
          </p:nvSpPr>
          <p:spPr>
            <a:xfrm>
              <a:off x="470418" y="4028907"/>
              <a:ext cx="870776" cy="276999"/>
            </a:xfrm>
            <a:prstGeom prst="rect">
              <a:avLst/>
            </a:prstGeom>
            <a:noFill/>
            <a:ln>
              <a:noFill/>
            </a:ln>
          </p:spPr>
          <p:txBody>
            <a:bodyPr wrap="square" rtlCol="0">
              <a:spAutoFit/>
            </a:bodyPr>
            <a:lstStyle/>
            <a:p>
              <a:r>
                <a:rPr lang="en-US" sz="1200" b="1" dirty="0">
                  <a:solidFill>
                    <a:schemeClr val="bg1"/>
                  </a:solidFill>
                  <a:latin typeface="+mj-lt"/>
                </a:rPr>
                <a:t>2011 - 18</a:t>
              </a:r>
            </a:p>
          </p:txBody>
        </p:sp>
        <p:sp>
          <p:nvSpPr>
            <p:cNvPr id="20" name="TextBox 19">
              <a:extLst>
                <a:ext uri="{FF2B5EF4-FFF2-40B4-BE49-F238E27FC236}">
                  <a16:creationId xmlns:a16="http://schemas.microsoft.com/office/drawing/2014/main" id="{B1056D62-1579-EA2C-1503-02B33F664ABA}"/>
                </a:ext>
              </a:extLst>
            </p:cNvPr>
            <p:cNvSpPr txBox="1"/>
            <p:nvPr/>
          </p:nvSpPr>
          <p:spPr>
            <a:xfrm>
              <a:off x="446184" y="4554713"/>
              <a:ext cx="1066249" cy="276999"/>
            </a:xfrm>
            <a:prstGeom prst="rect">
              <a:avLst/>
            </a:prstGeom>
            <a:noFill/>
            <a:ln>
              <a:noFill/>
            </a:ln>
          </p:spPr>
          <p:txBody>
            <a:bodyPr wrap="square" rtlCol="0">
              <a:spAutoFit/>
            </a:bodyPr>
            <a:lstStyle/>
            <a:p>
              <a:r>
                <a:rPr lang="en-US" sz="1200" b="1" dirty="0">
                  <a:solidFill>
                    <a:schemeClr val="bg1"/>
                  </a:solidFill>
                  <a:latin typeface="+mj-lt"/>
                </a:rPr>
                <a:t>1994 - 2002</a:t>
              </a:r>
            </a:p>
          </p:txBody>
        </p:sp>
        <p:sp>
          <p:nvSpPr>
            <p:cNvPr id="6" name="TextBox 5">
              <a:extLst>
                <a:ext uri="{FF2B5EF4-FFF2-40B4-BE49-F238E27FC236}">
                  <a16:creationId xmlns:a16="http://schemas.microsoft.com/office/drawing/2014/main" id="{5C0B6D20-F74A-82BF-5B91-EC18B778C01A}"/>
                </a:ext>
              </a:extLst>
            </p:cNvPr>
            <p:cNvSpPr txBox="1"/>
            <p:nvPr/>
          </p:nvSpPr>
          <p:spPr>
            <a:xfrm>
              <a:off x="1425038" y="3508988"/>
              <a:ext cx="3271903" cy="461665"/>
            </a:xfrm>
            <a:prstGeom prst="rect">
              <a:avLst/>
            </a:prstGeom>
            <a:noFill/>
            <a:ln>
              <a:noFill/>
            </a:ln>
          </p:spPr>
          <p:txBody>
            <a:bodyPr wrap="square" rtlCol="0">
              <a:spAutoFit/>
            </a:bodyPr>
            <a:lstStyle/>
            <a:p>
              <a:r>
                <a:rPr lang="en-US" sz="1200" b="1" dirty="0">
                  <a:solidFill>
                    <a:schemeClr val="bg1"/>
                  </a:solidFill>
                  <a:latin typeface="+mj-lt"/>
                </a:rPr>
                <a:t>Associate Director</a:t>
              </a:r>
            </a:p>
            <a:p>
              <a:r>
                <a:rPr lang="en-US" sz="1200" dirty="0">
                  <a:solidFill>
                    <a:schemeClr val="bg1"/>
                  </a:solidFill>
                  <a:latin typeface="+mj-lt"/>
                </a:rPr>
                <a:t>Translational Health Research Center, TXST</a:t>
              </a:r>
            </a:p>
          </p:txBody>
        </p:sp>
        <p:sp>
          <p:nvSpPr>
            <p:cNvPr id="9" name="TextBox 8">
              <a:extLst>
                <a:ext uri="{FF2B5EF4-FFF2-40B4-BE49-F238E27FC236}">
                  <a16:creationId xmlns:a16="http://schemas.microsoft.com/office/drawing/2014/main" id="{33A2279F-0F7F-3520-487F-D5EA2828B537}"/>
                </a:ext>
              </a:extLst>
            </p:cNvPr>
            <p:cNvSpPr txBox="1"/>
            <p:nvPr/>
          </p:nvSpPr>
          <p:spPr>
            <a:xfrm>
              <a:off x="470417" y="3499797"/>
              <a:ext cx="870777" cy="461665"/>
            </a:xfrm>
            <a:prstGeom prst="rect">
              <a:avLst/>
            </a:prstGeom>
            <a:noFill/>
            <a:ln>
              <a:noFill/>
            </a:ln>
          </p:spPr>
          <p:txBody>
            <a:bodyPr wrap="square" rtlCol="0">
              <a:spAutoFit/>
            </a:bodyPr>
            <a:lstStyle/>
            <a:p>
              <a:r>
                <a:rPr lang="en-US" sz="1200" b="1" dirty="0">
                  <a:solidFill>
                    <a:schemeClr val="bg1"/>
                  </a:solidFill>
                  <a:latin typeface="+mj-lt"/>
                </a:rPr>
                <a:t>2018 - Present</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410544" y="3144014"/>
            <a:ext cx="1601992" cy="830997"/>
          </a:xfrm>
          <a:prstGeom prst="rect">
            <a:avLst/>
          </a:prstGeom>
          <a:noFill/>
          <a:ln>
            <a:noFill/>
          </a:ln>
        </p:spPr>
        <p:txBody>
          <a:bodyPr wrap="square" rtlCol="0">
            <a:spAutoFit/>
          </a:bodyPr>
          <a:lstStyle/>
          <a:p>
            <a:r>
              <a:rPr lang="en-US" sz="1200" b="1" i="0" dirty="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375514" y="1898035"/>
            <a:ext cx="1544482" cy="646331"/>
          </a:xfrm>
          <a:prstGeom prst="rect">
            <a:avLst/>
          </a:prstGeom>
          <a:noFill/>
          <a:ln>
            <a:noFill/>
          </a:ln>
        </p:spPr>
        <p:txBody>
          <a:bodyPr wrap="square" rtlCol="0">
            <a:spAutoFit/>
          </a:bodyPr>
          <a:lstStyle/>
          <a:p>
            <a:r>
              <a:rPr lang="en-US" sz="1200" b="1" i="0" dirty="0">
                <a:solidFill>
                  <a:srgbClr val="242424"/>
                </a:solidFill>
                <a:effectLst/>
                <a:latin typeface="+mj-lt"/>
              </a:rPr>
              <a:t>Formative Experiences in My Lab</a:t>
            </a:r>
            <a:r>
              <a:rPr lang="en-US" sz="1200" b="1" dirty="0">
                <a:solidFill>
                  <a:srgbClr val="242424"/>
                </a:solidFill>
                <a:latin typeface="+mj-lt"/>
              </a:rPr>
              <a:t>oratory</a:t>
            </a:r>
            <a:r>
              <a:rPr lang="en-US" sz="1200" b="1" i="0" dirty="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375514" y="4513611"/>
            <a:ext cx="1315679" cy="461665"/>
          </a:xfrm>
          <a:prstGeom prst="rect">
            <a:avLst/>
          </a:prstGeom>
          <a:noFill/>
          <a:ln>
            <a:noFill/>
          </a:ln>
        </p:spPr>
        <p:txBody>
          <a:bodyPr wrap="square" rtlCol="0">
            <a:spAutoFit/>
          </a:bodyPr>
          <a:lstStyle/>
          <a:p>
            <a:r>
              <a:rPr lang="en-US" sz="1200" b="1" i="0" dirty="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16643" y="5542985"/>
            <a:ext cx="1630746" cy="1015663"/>
          </a:xfrm>
          <a:prstGeom prst="rect">
            <a:avLst/>
          </a:prstGeom>
          <a:noFill/>
          <a:ln>
            <a:noFill/>
          </a:ln>
        </p:spPr>
        <p:txBody>
          <a:bodyPr wrap="square" lIns="91440" tIns="45720" rIns="91440" bIns="45720" rtlCol="0" anchor="t">
            <a:spAutoFit/>
          </a:bodyPr>
          <a:lstStyle/>
          <a:p>
            <a:r>
              <a:rPr lang="en-US" sz="1200" b="1" dirty="0">
                <a:latin typeface="+mj-lt"/>
              </a:rPr>
              <a:t>The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5810776" y="1673560"/>
            <a:ext cx="3484701"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MD Anderson Cancer Center Internship</a:t>
            </a:r>
          </a:p>
          <a:p>
            <a:pPr marL="285750" indent="-285750">
              <a:buClr>
                <a:srgbClr val="4696D2"/>
              </a:buClr>
              <a:buFont typeface="Arial" panose="020B0604020202020204" pitchFamily="34" charset="0"/>
              <a:buChar char="•"/>
            </a:pPr>
            <a:r>
              <a:rPr lang="en-US" sz="1200" dirty="0"/>
              <a:t>CDC Visiting Scientist [2X]</a:t>
            </a:r>
          </a:p>
          <a:p>
            <a:pPr marL="285750" indent="-285750">
              <a:buClr>
                <a:srgbClr val="4696D2"/>
              </a:buClr>
              <a:buFont typeface="Arial" panose="020B0604020202020204" pitchFamily="34" charset="0"/>
              <a:buChar char="•"/>
            </a:pPr>
            <a:r>
              <a:rPr lang="en-US" sz="1200" dirty="0">
                <a:hlinkClick r:id="rId8"/>
              </a:rPr>
              <a:t>Oral Rabies Vaccination Program</a:t>
            </a:r>
            <a:r>
              <a:rPr lang="en-US" sz="1200" dirty="0"/>
              <a:t>, TX DSHS</a:t>
            </a:r>
          </a:p>
          <a:p>
            <a:pPr marL="285750" indent="-285750">
              <a:buClr>
                <a:srgbClr val="4696D2"/>
              </a:buClr>
              <a:buFont typeface="Arial" panose="020B0604020202020204" pitchFamily="34" charset="0"/>
              <a:buChar char="•"/>
            </a:pPr>
            <a:r>
              <a:rPr lang="en-US" sz="1200" dirty="0"/>
              <a:t>Transfer to academia with MLS Program</a:t>
            </a:r>
          </a:p>
          <a:p>
            <a:pPr marL="285750" indent="-285750">
              <a:buClr>
                <a:srgbClr val="4696D2"/>
              </a:buClr>
              <a:buFont typeface="Arial" panose="020B0604020202020204" pitchFamily="34" charset="0"/>
              <a:buChar char="•"/>
            </a:pPr>
            <a:r>
              <a:rPr lang="en-US" sz="1200" dirty="0"/>
              <a:t>Leadership roles and Subject Matter Expert</a:t>
            </a:r>
          </a:p>
          <a:p>
            <a:pPr marL="285750" indent="-285750">
              <a:buClr>
                <a:srgbClr val="4696D2"/>
              </a:buClr>
              <a:buFont typeface="Arial" panose="020B0604020202020204" pitchFamily="34" charset="0"/>
              <a:buChar char="•"/>
            </a:pPr>
            <a:r>
              <a:rPr lang="en-US" sz="1200" dirty="0"/>
              <a:t>Global Fellowship / </a:t>
            </a:r>
            <a:r>
              <a:rPr lang="en-US" sz="1200" dirty="0">
                <a:hlinkClick r:id="rId9"/>
              </a:rPr>
              <a:t>Science Communicator</a:t>
            </a:r>
            <a:endParaRPr lang="en-US" sz="1200" dirty="0"/>
          </a:p>
        </p:txBody>
      </p:sp>
      <p:sp>
        <p:nvSpPr>
          <p:cNvPr id="28" name="TextBox 27">
            <a:extLst>
              <a:ext uri="{FF2B5EF4-FFF2-40B4-BE49-F238E27FC236}">
                <a16:creationId xmlns:a16="http://schemas.microsoft.com/office/drawing/2014/main" id="{F5D7E556-80AC-54E5-B500-08FEFF78BADD}"/>
              </a:ext>
            </a:extLst>
          </p:cNvPr>
          <p:cNvSpPr txBox="1"/>
          <p:nvPr/>
        </p:nvSpPr>
        <p:spPr>
          <a:xfrm>
            <a:off x="6142767" y="2968470"/>
            <a:ext cx="3248369"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t>Active in professional organizations</a:t>
            </a:r>
          </a:p>
          <a:p>
            <a:pPr marL="285750" indent="-285750">
              <a:buClr>
                <a:srgbClr val="4696D2"/>
              </a:buClr>
              <a:buFont typeface="Arial" panose="020B0604020202020204" pitchFamily="34" charset="0"/>
              <a:buChar char="•"/>
            </a:pPr>
            <a:r>
              <a:rPr lang="en-US" sz="1200" dirty="0"/>
              <a:t>Multidisciplinary in research / teaching</a:t>
            </a:r>
          </a:p>
          <a:p>
            <a:pPr marL="285750" indent="-285750">
              <a:buClr>
                <a:srgbClr val="4696D2"/>
              </a:buClr>
              <a:buFont typeface="Arial" panose="020B0604020202020204" pitchFamily="34" charset="0"/>
              <a:buChar char="•"/>
            </a:pPr>
            <a:r>
              <a:rPr lang="en-US" sz="1200" dirty="0"/>
              <a:t>Advisory Boards in industry and other</a:t>
            </a:r>
          </a:p>
          <a:p>
            <a:pPr marL="285750" indent="-285750">
              <a:buClr>
                <a:srgbClr val="4696D2"/>
              </a:buClr>
              <a:buFont typeface="Arial" panose="020B0604020202020204" pitchFamily="34" charset="0"/>
              <a:buChar char="•"/>
            </a:pPr>
            <a:r>
              <a:rPr lang="en-US" sz="1200" dirty="0"/>
              <a:t>Subject Matter Expert &amp; Science Communicator</a:t>
            </a:r>
          </a:p>
          <a:p>
            <a:pPr marL="285750" indent="-285750">
              <a:buClr>
                <a:srgbClr val="4696D2"/>
              </a:buClr>
              <a:buFont typeface="Arial" panose="020B0604020202020204" pitchFamily="34" charset="0"/>
              <a:buChar char="•"/>
            </a:pPr>
            <a:r>
              <a:rPr lang="en-US" sz="1200" dirty="0"/>
              <a:t>Science Communicator</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165440" y="4276111"/>
            <a:ext cx="2884336"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10"/>
              </a:rPr>
              <a:t>CDC Fellowships</a:t>
            </a:r>
            <a:endParaRPr lang="en-US" sz="1200" dirty="0"/>
          </a:p>
          <a:p>
            <a:pPr marL="285750" indent="-285750">
              <a:buClr>
                <a:srgbClr val="4696D2"/>
              </a:buClr>
              <a:buFont typeface="Arial" panose="020B0604020202020204" pitchFamily="34" charset="0"/>
              <a:buChar char="•"/>
            </a:pPr>
            <a:r>
              <a:rPr lang="en-US" sz="1200" dirty="0">
                <a:hlinkClick r:id="rId11"/>
              </a:rPr>
              <a:t>Mayo Clinic Laboratory Internships</a:t>
            </a:r>
            <a:endParaRPr lang="en-US" sz="1200" dirty="0"/>
          </a:p>
          <a:p>
            <a:pPr marL="285750" indent="-285750">
              <a:buClr>
                <a:srgbClr val="4696D2"/>
              </a:buClr>
              <a:buFont typeface="Arial" panose="020B0604020202020204" pitchFamily="34" charset="0"/>
              <a:buChar char="•"/>
            </a:pPr>
            <a:r>
              <a:rPr lang="en-US" sz="1200" dirty="0">
                <a:hlinkClick r:id="rId12"/>
              </a:rPr>
              <a:t>Summer Undergraduate Research Fellowships </a:t>
            </a:r>
            <a:r>
              <a:rPr lang="en-US" sz="1200" dirty="0"/>
              <a:t>[SURF] [</a:t>
            </a:r>
            <a:r>
              <a:rPr lang="en-US" sz="1200" dirty="0">
                <a:hlinkClick r:id="rId13"/>
              </a:rPr>
              <a:t>ASM</a:t>
            </a:r>
            <a:r>
              <a:rPr lang="en-US" sz="1200" dirty="0"/>
              <a:t>] [</a:t>
            </a:r>
            <a:r>
              <a:rPr lang="en-US" sz="1200" dirty="0">
                <a:hlinkClick r:id="rId14"/>
              </a:rPr>
              <a:t>APHL</a:t>
            </a:r>
            <a:r>
              <a:rPr lang="en-US" sz="1200" dirty="0"/>
              <a:t>]</a:t>
            </a:r>
          </a:p>
          <a:p>
            <a:pPr marL="285750" indent="-285750">
              <a:buClr>
                <a:srgbClr val="4696D2"/>
              </a:buClr>
              <a:buFont typeface="Arial" panose="020B0604020202020204" pitchFamily="34" charset="0"/>
              <a:buChar char="•"/>
            </a:pPr>
            <a:r>
              <a:rPr lang="en-US" sz="1200" dirty="0"/>
              <a:t>Scholarships [</a:t>
            </a:r>
            <a:r>
              <a:rPr lang="en-US" sz="1200" dirty="0">
                <a:hlinkClick r:id="rId15"/>
              </a:rPr>
              <a:t>ASCP</a:t>
            </a:r>
            <a:r>
              <a:rPr lang="en-US" sz="1200" dirty="0"/>
              <a:t> </a:t>
            </a:r>
            <a:r>
              <a:rPr lang="en-US" sz="1200" dirty="0">
                <a:hlinkClick r:id="rId16"/>
              </a:rPr>
              <a:t>ASCLS</a:t>
            </a:r>
            <a:r>
              <a:rPr lang="en-US" sz="1200" dirty="0"/>
              <a:t>]  </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184033" y="5352332"/>
            <a:ext cx="3109017" cy="1569660"/>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Communication – Oral and Written</a:t>
            </a:r>
          </a:p>
          <a:p>
            <a:pPr marL="285750" indent="-285750">
              <a:buClr>
                <a:srgbClr val="4696D2"/>
              </a:buClr>
              <a:buFont typeface="Arial" panose="020B0604020202020204" pitchFamily="34" charset="0"/>
              <a:buChar char="•"/>
            </a:pPr>
            <a:r>
              <a:rPr lang="en-US" sz="1200" dirty="0"/>
              <a:t>Listening AND Hearing</a:t>
            </a:r>
          </a:p>
          <a:p>
            <a:pPr marL="285750" indent="-285750">
              <a:buClr>
                <a:srgbClr val="4696D2"/>
              </a:buClr>
              <a:buFont typeface="Arial" panose="020B0604020202020204" pitchFamily="34" charset="0"/>
              <a:buChar char="•"/>
            </a:pPr>
            <a:r>
              <a:rPr lang="en-US" sz="1200" dirty="0"/>
              <a:t>Resilience, Perseverance, and Adaptability</a:t>
            </a:r>
          </a:p>
          <a:p>
            <a:pPr marL="285750" indent="-285750">
              <a:buClr>
                <a:srgbClr val="4696D2"/>
              </a:buClr>
              <a:buFont typeface="Arial" panose="020B0604020202020204" pitchFamily="34" charset="0"/>
              <a:buChar char="•"/>
            </a:pPr>
            <a:r>
              <a:rPr lang="en-US" sz="1200" dirty="0"/>
              <a:t>Organization and Prioritization</a:t>
            </a:r>
          </a:p>
          <a:p>
            <a:pPr marL="285750" indent="-285750">
              <a:buClr>
                <a:srgbClr val="4696D2"/>
              </a:buClr>
              <a:buFont typeface="Arial" panose="020B0604020202020204" pitchFamily="34" charset="0"/>
              <a:buChar char="•"/>
            </a:pPr>
            <a:r>
              <a:rPr lang="en-US" sz="1200" dirty="0"/>
              <a:t>Keeping my perspective and calmness</a:t>
            </a:r>
          </a:p>
          <a:p>
            <a:pPr>
              <a:buClr>
                <a:srgbClr val="4696D2"/>
              </a:buClr>
            </a:pPr>
            <a:r>
              <a:rPr lang="en-US" sz="1200" dirty="0"/>
              <a:t>       under pressure</a:t>
            </a:r>
          </a:p>
          <a:p>
            <a:pPr marL="285750" indent="-285750">
              <a:buClr>
                <a:srgbClr val="4696D2"/>
              </a:buClr>
              <a:buFont typeface="Arial" panose="020B0604020202020204" pitchFamily="34" charset="0"/>
              <a:buChar char="•"/>
            </a:pPr>
            <a:endParaRPr lang="en-US" sz="1200" dirty="0"/>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
            <a:extLst>
              <a:ext uri="{FF2B5EF4-FFF2-40B4-BE49-F238E27FC236}">
                <a16:creationId xmlns:a16="http://schemas.microsoft.com/office/drawing/2014/main" id="{E4A24087-7F07-4F4A-57B7-CEBAF21EFC08}"/>
              </a:ext>
            </a:extLst>
          </p:cNvPr>
          <p:cNvPicPr preferRelativeResize="0"/>
          <p:nvPr/>
        </p:nvPicPr>
        <p:blipFill rotWithShape="1">
          <a:blip r:embed="rId17">
            <a:alphaModFix/>
          </a:blip>
          <a:srcRect/>
          <a:stretch/>
        </p:blipFill>
        <p:spPr>
          <a:xfrm>
            <a:off x="9816750" y="6082301"/>
            <a:ext cx="2014988" cy="482176"/>
          </a:xfrm>
          <a:prstGeom prst="rect">
            <a:avLst/>
          </a:prstGeom>
          <a:noFill/>
          <a:ln>
            <a:noFill/>
          </a:ln>
        </p:spPr>
      </p:pic>
      <p:pic>
        <p:nvPicPr>
          <p:cNvPr id="13" name="Picture 12" descr="A person speaking into a microphone">
            <a:hlinkClick r:id="rId5"/>
            <a:extLst>
              <a:ext uri="{FF2B5EF4-FFF2-40B4-BE49-F238E27FC236}">
                <a16:creationId xmlns:a16="http://schemas.microsoft.com/office/drawing/2014/main" id="{2DAA3F27-3F2E-66A6-7072-A0D833455ED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45212" y="-308"/>
            <a:ext cx="2746785" cy="1824881"/>
          </a:xfrm>
          <a:prstGeom prst="rect">
            <a:avLst/>
          </a:prstGeom>
        </p:spPr>
      </p:pic>
      <p:pic>
        <p:nvPicPr>
          <p:cNvPr id="1030" name="x_Picture 2" descr="facebook-icon">
            <a:hlinkClick r:id="rId19"/>
            <a:extLst>
              <a:ext uri="{FF2B5EF4-FFF2-40B4-BE49-F238E27FC236}">
                <a16:creationId xmlns:a16="http://schemas.microsoft.com/office/drawing/2014/main" id="{EA84E6F4-894F-1048-FB05-37B953DD937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4924" y="194864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x_Picture 3" descr="Media-youtube-icon">
            <a:hlinkClick r:id="rId21"/>
            <a:extLst>
              <a:ext uri="{FF2B5EF4-FFF2-40B4-BE49-F238E27FC236}">
                <a16:creationId xmlns:a16="http://schemas.microsoft.com/office/drawing/2014/main" id="{D63E2903-B25F-9945-6720-06A5C7918FE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869638" y="1940145"/>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x_Picture 4" descr="social-linkedin-button-blue-icon">
            <a:hlinkClick r:id="rId23"/>
            <a:extLst>
              <a:ext uri="{FF2B5EF4-FFF2-40B4-BE49-F238E27FC236}">
                <a16:creationId xmlns:a16="http://schemas.microsoft.com/office/drawing/2014/main" id="{FFB7BE6B-6F5F-4F88-2106-F96FB684BB9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241389" y="1962996"/>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x_Picture 5" descr="Twitter-icon">
            <a:hlinkClick r:id="rId25"/>
            <a:extLst>
              <a:ext uri="{FF2B5EF4-FFF2-40B4-BE49-F238E27FC236}">
                <a16:creationId xmlns:a16="http://schemas.microsoft.com/office/drawing/2014/main" id="{055F40A0-4140-83B4-582D-CC74E4DB159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33055" y="1957129"/>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x_Picture 6" descr="GoogleCapture">
            <a:hlinkClick r:id="rId27"/>
            <a:extLst>
              <a:ext uri="{FF2B5EF4-FFF2-40B4-BE49-F238E27FC236}">
                <a16:creationId xmlns:a16="http://schemas.microsoft.com/office/drawing/2014/main" id="{BDA7DDC2-40CD-1C15-E520-48515F1B7FE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448224" y="2380614"/>
            <a:ext cx="14668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x_Picture 7" descr="researchgate-logo">
            <a:hlinkClick r:id="rId29"/>
            <a:extLst>
              <a:ext uri="{FF2B5EF4-FFF2-40B4-BE49-F238E27FC236}">
                <a16:creationId xmlns:a16="http://schemas.microsoft.com/office/drawing/2014/main" id="{34296875-AEC6-0F48-2B0D-D4657713325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072622" y="1952136"/>
            <a:ext cx="323850" cy="323850"/>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7">
            <a:extLst>
              <a:ext uri="{FF2B5EF4-FFF2-40B4-BE49-F238E27FC236}">
                <a16:creationId xmlns:a16="http://schemas.microsoft.com/office/drawing/2014/main" id="{883109E8-80CB-CAF0-3C82-B63ADABD7053}"/>
              </a:ext>
              <a:ext uri="{C183D7F6-B498-43B3-948B-1728B52AA6E4}">
                <adec:decorative xmlns:adec="http://schemas.microsoft.com/office/drawing/2017/decorative" val="1"/>
              </a:ext>
            </a:extLst>
          </p:cNvPr>
          <p:cNvSpPr>
            <a:spLocks noChangeArrowheads="1"/>
          </p:cNvSpPr>
          <p:nvPr/>
        </p:nvSpPr>
        <p:spPr bwMode="auto">
          <a:xfrm>
            <a:off x="-484632" y="18017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0" name="Rectangle 8">
            <a:extLst>
              <a:ext uri="{FF2B5EF4-FFF2-40B4-BE49-F238E27FC236}">
                <a16:creationId xmlns:a16="http://schemas.microsoft.com/office/drawing/2014/main" id="{0842230B-E9F7-A0DD-CCA7-7986D213B529}"/>
              </a:ext>
              <a:ext uri="{C183D7F6-B498-43B3-948B-1728B52AA6E4}">
                <adec:decorative xmlns:adec="http://schemas.microsoft.com/office/drawing/2017/decorative" val="1"/>
              </a:ext>
            </a:extLst>
          </p:cNvPr>
          <p:cNvSpPr>
            <a:spLocks noChangeArrowheads="1"/>
          </p:cNvSpPr>
          <p:nvPr/>
        </p:nvSpPr>
        <p:spPr bwMode="auto">
          <a:xfrm>
            <a:off x="-484632" y="25637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1" name="Rectangle 9">
            <a:extLst>
              <a:ext uri="{FF2B5EF4-FFF2-40B4-BE49-F238E27FC236}">
                <a16:creationId xmlns:a16="http://schemas.microsoft.com/office/drawing/2014/main" id="{D592F27B-5850-4664-E0D0-9066C833EE32}"/>
              </a:ext>
              <a:ext uri="{C183D7F6-B498-43B3-948B-1728B52AA6E4}">
                <adec:decorative xmlns:adec="http://schemas.microsoft.com/office/drawing/2017/decorative" val="1"/>
              </a:ext>
            </a:extLst>
          </p:cNvPr>
          <p:cNvSpPr>
            <a:spLocks noChangeArrowheads="1"/>
          </p:cNvSpPr>
          <p:nvPr/>
        </p:nvSpPr>
        <p:spPr bwMode="auto">
          <a:xfrm>
            <a:off x="-484632" y="28685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3" name="Rectangle 10">
            <a:extLst>
              <a:ext uri="{FF2B5EF4-FFF2-40B4-BE49-F238E27FC236}">
                <a16:creationId xmlns:a16="http://schemas.microsoft.com/office/drawing/2014/main" id="{2712C59E-6990-2FFC-0712-200424CBA6F3}"/>
              </a:ext>
              <a:ext uri="{C183D7F6-B498-43B3-948B-1728B52AA6E4}">
                <adec:decorative xmlns:adec="http://schemas.microsoft.com/office/drawing/2017/decorative" val="1"/>
              </a:ext>
            </a:extLst>
          </p:cNvPr>
          <p:cNvSpPr>
            <a:spLocks noChangeArrowheads="1"/>
          </p:cNvSpPr>
          <p:nvPr/>
        </p:nvSpPr>
        <p:spPr bwMode="auto">
          <a:xfrm>
            <a:off x="-484632" y="31733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4" name="Rectangle 11">
            <a:extLst>
              <a:ext uri="{FF2B5EF4-FFF2-40B4-BE49-F238E27FC236}">
                <a16:creationId xmlns:a16="http://schemas.microsoft.com/office/drawing/2014/main" id="{A75C9F2C-04B2-3378-358D-23F80B087A8D}"/>
              </a:ext>
              <a:ext uri="{C183D7F6-B498-43B3-948B-1728B52AA6E4}">
                <adec:decorative xmlns:adec="http://schemas.microsoft.com/office/drawing/2017/decorative" val="1"/>
              </a:ext>
            </a:extLst>
          </p:cNvPr>
          <p:cNvSpPr>
            <a:spLocks noChangeArrowheads="1"/>
          </p:cNvSpPr>
          <p:nvPr/>
        </p:nvSpPr>
        <p:spPr bwMode="auto">
          <a:xfrm>
            <a:off x="-484632" y="34781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5" name="Rectangle 12">
            <a:extLst>
              <a:ext uri="{FF2B5EF4-FFF2-40B4-BE49-F238E27FC236}">
                <a16:creationId xmlns:a16="http://schemas.microsoft.com/office/drawing/2014/main" id="{7B6B7AAF-B9F7-1FFF-F747-902DEC36AE0D}"/>
              </a:ext>
              <a:ext uri="{C183D7F6-B498-43B3-948B-1728B52AA6E4}">
                <adec:decorative xmlns:adec="http://schemas.microsoft.com/office/drawing/2017/decorative" val="1"/>
              </a:ext>
            </a:extLst>
          </p:cNvPr>
          <p:cNvSpPr>
            <a:spLocks noChangeArrowheads="1"/>
          </p:cNvSpPr>
          <p:nvPr/>
        </p:nvSpPr>
        <p:spPr bwMode="auto">
          <a:xfrm>
            <a:off x="-484632" y="372579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7" name="Rectangle 13">
            <a:extLst>
              <a:ext uri="{FF2B5EF4-FFF2-40B4-BE49-F238E27FC236}">
                <a16:creationId xmlns:a16="http://schemas.microsoft.com/office/drawing/2014/main" id="{59853798-127E-F7B9-9CC8-13313E80F668}"/>
              </a:ext>
              <a:ext uri="{C183D7F6-B498-43B3-948B-1728B52AA6E4}">
                <adec:decorative xmlns:adec="http://schemas.microsoft.com/office/drawing/2017/decorative" val="1"/>
              </a:ext>
            </a:extLst>
          </p:cNvPr>
          <p:cNvSpPr>
            <a:spLocks noChangeArrowheads="1"/>
          </p:cNvSpPr>
          <p:nvPr/>
        </p:nvSpPr>
        <p:spPr bwMode="auto">
          <a:xfrm>
            <a:off x="-484632" y="40496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9" name="Picture 48" descr="Logo for American Society of Micorbiology ">
            <a:hlinkClick r:id="rId3"/>
            <a:extLst>
              <a:ext uri="{FF2B5EF4-FFF2-40B4-BE49-F238E27FC236}">
                <a16:creationId xmlns:a16="http://schemas.microsoft.com/office/drawing/2014/main" id="{E670F686-676A-5258-9B1C-5E26F2C1E30A}"/>
              </a:ext>
            </a:extLst>
          </p:cNvPr>
          <p:cNvPicPr>
            <a:picLocks noChangeAspect="1"/>
          </p:cNvPicPr>
          <p:nvPr/>
        </p:nvPicPr>
        <p:blipFill>
          <a:blip r:embed="rId31"/>
          <a:stretch>
            <a:fillRect/>
          </a:stretch>
        </p:blipFill>
        <p:spPr>
          <a:xfrm>
            <a:off x="11078788" y="2346712"/>
            <a:ext cx="683151" cy="331430"/>
          </a:xfrm>
          <a:prstGeom prst="rect">
            <a:avLst/>
          </a:prstGeom>
        </p:spPr>
      </p:pic>
      <p:sp>
        <p:nvSpPr>
          <p:cNvPr id="52" name="TextBox 51">
            <a:extLst>
              <a:ext uri="{FF2B5EF4-FFF2-40B4-BE49-F238E27FC236}">
                <a16:creationId xmlns:a16="http://schemas.microsoft.com/office/drawing/2014/main" id="{E29EA2D2-8297-6371-EFE5-656016083640}"/>
              </a:ext>
            </a:extLst>
          </p:cNvPr>
          <p:cNvSpPr txBox="1"/>
          <p:nvPr/>
        </p:nvSpPr>
        <p:spPr>
          <a:xfrm>
            <a:off x="30315" y="3433117"/>
            <a:ext cx="800271" cy="461665"/>
          </a:xfrm>
          <a:prstGeom prst="rect">
            <a:avLst/>
          </a:prstGeom>
          <a:noFill/>
        </p:spPr>
        <p:txBody>
          <a:bodyPr wrap="square" rtlCol="0">
            <a:spAutoFit/>
          </a:bodyPr>
          <a:lstStyle/>
          <a:p>
            <a:r>
              <a:rPr lang="en-US" sz="1200" b="1" dirty="0">
                <a:solidFill>
                  <a:schemeClr val="bg1"/>
                </a:solidFill>
              </a:rPr>
              <a:t>1994 - Present</a:t>
            </a:r>
          </a:p>
        </p:txBody>
      </p:sp>
      <p:sp>
        <p:nvSpPr>
          <p:cNvPr id="53" name="TextBox 52">
            <a:extLst>
              <a:ext uri="{FF2B5EF4-FFF2-40B4-BE49-F238E27FC236}">
                <a16:creationId xmlns:a16="http://schemas.microsoft.com/office/drawing/2014/main" id="{63B0BF7E-5C8F-5A98-4B50-29677A9CC347}"/>
              </a:ext>
            </a:extLst>
          </p:cNvPr>
          <p:cNvSpPr txBox="1"/>
          <p:nvPr/>
        </p:nvSpPr>
        <p:spPr>
          <a:xfrm>
            <a:off x="992874" y="3439549"/>
            <a:ext cx="3135138" cy="461665"/>
          </a:xfrm>
          <a:prstGeom prst="rect">
            <a:avLst/>
          </a:prstGeom>
          <a:noFill/>
        </p:spPr>
        <p:txBody>
          <a:bodyPr wrap="square" rtlCol="0">
            <a:spAutoFit/>
          </a:bodyPr>
          <a:lstStyle/>
          <a:p>
            <a:r>
              <a:rPr lang="en-US" sz="1200" b="1" dirty="0">
                <a:solidFill>
                  <a:schemeClr val="bg1"/>
                </a:solidFill>
              </a:rPr>
              <a:t>Associate Adjunct Professor</a:t>
            </a:r>
            <a:r>
              <a:rPr lang="en-US" sz="1200" dirty="0">
                <a:solidFill>
                  <a:schemeClr val="bg1"/>
                </a:solidFill>
              </a:rPr>
              <a:t>, Biology, Austin Community College</a:t>
            </a:r>
          </a:p>
        </p:txBody>
      </p:sp>
    </p:spTree>
    <p:extLst>
      <p:ext uri="{BB962C8B-B14F-4D97-AF65-F5344CB8AC3E}">
        <p14:creationId xmlns:p14="http://schemas.microsoft.com/office/powerpoint/2010/main" val="84891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1166243" y="2640386"/>
            <a:ext cx="9854383" cy="2743200"/>
          </a:xfrm>
        </p:spPr>
        <p:txBody>
          <a:bodyPr>
            <a:normAutofit fontScale="90000"/>
          </a:bodyPr>
          <a:lstStyle/>
          <a:p>
            <a:r>
              <a:rPr lang="en-US" sz="4000">
                <a:latin typeface="Arial"/>
                <a:cs typeface="Arial"/>
              </a:rPr>
              <a:t>Next Month’s Webinar:</a:t>
            </a:r>
            <a:br>
              <a:rPr lang="en-US" sz="4000"/>
            </a:br>
            <a:br>
              <a:rPr lang="en-US" sz="4000"/>
            </a:br>
            <a:r>
              <a:rPr lang="en-US" sz="4000">
                <a:latin typeface="Arial"/>
                <a:cs typeface="Arial"/>
              </a:rPr>
              <a:t>May 14, 11 am – 12:30 pm CT</a:t>
            </a:r>
            <a:br>
              <a:rPr lang="en-US" sz="4000">
                <a:latin typeface="Arial"/>
                <a:cs typeface="Arial"/>
              </a:rPr>
            </a:br>
            <a:br>
              <a:rPr lang="en-US" sz="4000"/>
            </a:br>
            <a:r>
              <a:rPr lang="en-US" sz="4000"/>
              <a:t>At-the-Bench: Public Health Laboratories Feature</a:t>
            </a:r>
            <a:br>
              <a:rPr lang="en-US" sz="3000"/>
            </a:br>
            <a:endParaRPr lang="en-US" sz="300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F5AB-B8E8-3887-6519-9EB0524C29B8}"/>
              </a:ext>
            </a:extLst>
          </p:cNvPr>
          <p:cNvSpPr>
            <a:spLocks noGrp="1"/>
          </p:cNvSpPr>
          <p:nvPr>
            <p:ph type="title"/>
          </p:nvPr>
        </p:nvSpPr>
        <p:spPr>
          <a:xfrm>
            <a:off x="838200" y="203129"/>
            <a:ext cx="7472889" cy="1167046"/>
          </a:xfrm>
        </p:spPr>
        <p:txBody>
          <a:bodyPr/>
          <a:lstStyle/>
          <a:p>
            <a:r>
              <a:rPr lang="en-US">
                <a:latin typeface="Arial"/>
                <a:cs typeface="Arial"/>
              </a:rPr>
              <a:t>ASCP is proud to support CDC OneLab</a:t>
            </a:r>
            <a:r>
              <a:rPr lang="en-US" baseline="30000">
                <a:latin typeface="Arial"/>
                <a:cs typeface="Arial"/>
              </a:rPr>
              <a:t>TM</a:t>
            </a:r>
            <a:endParaRPr lang="en-US" baseline="30000"/>
          </a:p>
        </p:txBody>
      </p:sp>
      <p:pic>
        <p:nvPicPr>
          <p:cNvPr id="5" name="Picture Placeholder 4" descr="A qr code with black squares">
            <a:extLst>
              <a:ext uri="{FF2B5EF4-FFF2-40B4-BE49-F238E27FC236}">
                <a16:creationId xmlns:a16="http://schemas.microsoft.com/office/drawing/2014/main" id="{0CCFE4E0-354A-1FC2-2DAD-ADDE75BB593B}"/>
              </a:ext>
            </a:extLst>
          </p:cNvPr>
          <p:cNvPicPr>
            <a:picLocks noGrp="1" noChangeAspect="1"/>
          </p:cNvPicPr>
          <p:nvPr>
            <p:ph type="pic" idx="10"/>
          </p:nvPr>
        </p:nvPicPr>
        <p:blipFill>
          <a:blip r:embed="rId2"/>
          <a:srcRect l="28" r="28"/>
          <a:stretch/>
        </p:blipFill>
        <p:spPr>
          <a:xfrm>
            <a:off x="7747210" y="2363087"/>
            <a:ext cx="2396770" cy="2307387"/>
          </a:xfrm>
        </p:spPr>
      </p:pic>
      <p:sp>
        <p:nvSpPr>
          <p:cNvPr id="6" name="Content Placeholder 4">
            <a:extLst>
              <a:ext uri="{FF2B5EF4-FFF2-40B4-BE49-F238E27FC236}">
                <a16:creationId xmlns:a16="http://schemas.microsoft.com/office/drawing/2014/main" id="{32F517F7-602F-C59A-6AA8-207C9BAD0A07}"/>
              </a:ext>
            </a:extLst>
          </p:cNvPr>
          <p:cNvSpPr txBox="1">
            <a:spLocks/>
          </p:cNvSpPr>
          <p:nvPr/>
        </p:nvSpPr>
        <p:spPr>
          <a:xfrm>
            <a:off x="1024653" y="1942995"/>
            <a:ext cx="6264730" cy="3129889"/>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b="1">
              <a:solidFill>
                <a:srgbClr val="00A493"/>
              </a:solidFill>
            </a:endParaRPr>
          </a:p>
          <a:p>
            <a:r>
              <a:rPr lang="en-US" sz="2000">
                <a:solidFill>
                  <a:schemeClr val="tx1"/>
                </a:solidFill>
                <a:latin typeface="Arial"/>
                <a:cs typeface="Arial"/>
              </a:rPr>
              <a:t>Learn more about the</a:t>
            </a:r>
            <a:r>
              <a:rPr lang="en-US" sz="2000" b="1">
                <a:solidFill>
                  <a:srgbClr val="25408F"/>
                </a:solidFill>
                <a:latin typeface="Arial"/>
                <a:cs typeface="Arial"/>
              </a:rPr>
              <a:t> CDC OneLab Initiative</a:t>
            </a:r>
          </a:p>
          <a:p>
            <a:r>
              <a:rPr lang="en-US" sz="2000">
                <a:solidFill>
                  <a:schemeClr val="tx1"/>
                </a:solidFill>
                <a:latin typeface="Arial"/>
                <a:cs typeface="Arial"/>
              </a:rPr>
              <a:t>Sign up for CDC’s free learning management system, </a:t>
            </a:r>
            <a:r>
              <a:rPr lang="en-US" sz="2000" b="1">
                <a:solidFill>
                  <a:srgbClr val="25408F"/>
                </a:solidFill>
                <a:latin typeface="Arial"/>
                <a:cs typeface="Arial"/>
              </a:rPr>
              <a:t>OneLab REACH™</a:t>
            </a:r>
            <a:endParaRPr lang="en-US" sz="2000">
              <a:solidFill>
                <a:srgbClr val="25408F"/>
              </a:solidFill>
            </a:endParaRPr>
          </a:p>
          <a:p>
            <a:r>
              <a:rPr lang="en-US" sz="2000">
                <a:solidFill>
                  <a:schemeClr val="tx1"/>
                </a:solidFill>
                <a:latin typeface="Arial"/>
                <a:cs typeface="Arial"/>
              </a:rPr>
              <a:t>Access </a:t>
            </a:r>
            <a:r>
              <a:rPr lang="en-US" sz="2000" b="1">
                <a:solidFill>
                  <a:srgbClr val="25408F"/>
                </a:solidFill>
                <a:latin typeface="Arial"/>
                <a:cs typeface="Arial"/>
              </a:rPr>
              <a:t>free ASCP lab training resources</a:t>
            </a:r>
            <a:endParaRPr lang="en-US" sz="2000" b="1">
              <a:solidFill>
                <a:srgbClr val="25408F"/>
              </a:solidFill>
            </a:endParaRPr>
          </a:p>
          <a:p>
            <a:r>
              <a:rPr lang="en-US" sz="2000">
                <a:solidFill>
                  <a:schemeClr val="tx1"/>
                </a:solidFill>
                <a:latin typeface="Arial"/>
                <a:cs typeface="Arial"/>
              </a:rPr>
              <a:t>Find out about </a:t>
            </a:r>
            <a:r>
              <a:rPr lang="en-US" sz="2000" b="1">
                <a:solidFill>
                  <a:srgbClr val="25408F"/>
                </a:solidFill>
                <a:latin typeface="Arial"/>
                <a:cs typeface="Arial"/>
              </a:rPr>
              <a:t>Workforce Events &amp; Scholarships</a:t>
            </a:r>
          </a:p>
          <a:p>
            <a:r>
              <a:rPr lang="en-US" sz="2000">
                <a:solidFill>
                  <a:schemeClr val="tx1"/>
                </a:solidFill>
                <a:latin typeface="Arial"/>
                <a:cs typeface="Arial"/>
              </a:rPr>
              <a:t>Catch-up on </a:t>
            </a:r>
            <a:r>
              <a:rPr lang="en-US" sz="2000" b="1" i="1">
                <a:solidFill>
                  <a:srgbClr val="25408F"/>
                </a:solidFill>
                <a:latin typeface="Arial"/>
                <a:cs typeface="Arial"/>
              </a:rPr>
              <a:t>Building Bridges</a:t>
            </a:r>
            <a:r>
              <a:rPr lang="en-US" sz="2000" b="1">
                <a:solidFill>
                  <a:srgbClr val="25408F"/>
                </a:solidFill>
                <a:latin typeface="Arial"/>
                <a:cs typeface="Arial"/>
              </a:rPr>
              <a:t> webinars </a:t>
            </a:r>
          </a:p>
          <a:p>
            <a:pPr marL="0" indent="0">
              <a:buNone/>
            </a:pPr>
            <a:endParaRPr lang="en-US" sz="1800" strike="sngStrike">
              <a:solidFill>
                <a:srgbClr val="0D0D0D"/>
              </a:solidFill>
              <a:latin typeface="Helvetica"/>
              <a:cs typeface="Helvetica"/>
            </a:endParaRPr>
          </a:p>
        </p:txBody>
      </p:sp>
    </p:spTree>
    <p:extLst>
      <p:ext uri="{BB962C8B-B14F-4D97-AF65-F5344CB8AC3E}">
        <p14:creationId xmlns:p14="http://schemas.microsoft.com/office/powerpoint/2010/main" val="25230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yer with a group of people on it that talks about the ASCP RING Scholoarship  ">
            <a:extLst>
              <a:ext uri="{FF2B5EF4-FFF2-40B4-BE49-F238E27FC236}">
                <a16:creationId xmlns:a16="http://schemas.microsoft.com/office/drawing/2014/main" id="{A5F047A1-7C9D-5659-DB85-113DB171E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19" y="409168"/>
            <a:ext cx="4194350" cy="5431430"/>
          </a:xfrm>
          <a:prstGeom prst="rect">
            <a:avLst/>
          </a:prstGeom>
        </p:spPr>
      </p:pic>
      <p:sp>
        <p:nvSpPr>
          <p:cNvPr id="5" name="Title 4">
            <a:extLst>
              <a:ext uri="{FF2B5EF4-FFF2-40B4-BE49-F238E27FC236}">
                <a16:creationId xmlns:a16="http://schemas.microsoft.com/office/drawing/2014/main" id="{48D9A47E-6ECB-5E27-E185-9976AD21A855}"/>
              </a:ext>
            </a:extLst>
          </p:cNvPr>
          <p:cNvSpPr txBox="1">
            <a:spLocks noGrp="1"/>
          </p:cNvSpPr>
          <p:nvPr>
            <p:ph type="title" idx="4294967295"/>
          </p:nvPr>
        </p:nvSpPr>
        <p:spPr>
          <a:xfrm>
            <a:off x="4862005" y="441261"/>
            <a:ext cx="6825344" cy="59708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Ring Scholarship Now Open!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This scholarship is for students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interested in pursuing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laboratory science education.</a:t>
            </a:r>
            <a:b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b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800" b="1" i="1" u="sng" strike="noStrike" kern="1200" cap="none" spc="0" normalizeH="0" baseline="0" noProof="0" dirty="0">
                <a:ln>
                  <a:noFill/>
                </a:ln>
                <a:solidFill>
                  <a:srgbClr val="00A493"/>
                </a:solidFill>
                <a:effectLst/>
                <a:uLnTx/>
                <a:uFillTx/>
                <a:latin typeface="Helvetica"/>
                <a:ea typeface="+mn-ea"/>
                <a:cs typeface="Helvetica"/>
              </a:rPr>
              <a:t>Encourage</a:t>
            </a:r>
            <a:r>
              <a:rPr kumimoji="0" lang="en-US" sz="2800" b="1" i="1" u="none" strike="noStrike" kern="1200" cap="none" spc="0" normalizeH="0" baseline="0" noProof="0" dirty="0">
                <a:ln>
                  <a:noFill/>
                </a:ln>
                <a:solidFill>
                  <a:srgbClr val="00A493"/>
                </a:solidFill>
                <a:effectLst/>
                <a:uLnTx/>
                <a:uFillTx/>
                <a:latin typeface="Helvetica"/>
                <a:ea typeface="+mn-ea"/>
                <a:cs typeface="Helvetica"/>
              </a:rPr>
              <a:t> a student to APPLY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A493"/>
                </a:solidFill>
                <a:effectLst/>
                <a:uLnTx/>
                <a:uFillTx/>
                <a:latin typeface="Helvetica"/>
                <a:ea typeface="+mn-ea"/>
                <a:cs typeface="Helvetica"/>
              </a:rPr>
              <a:t>today and share widely within your NETWORK!</a:t>
            </a:r>
            <a:b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a:extLst>
              <a:ext uri="{FF2B5EF4-FFF2-40B4-BE49-F238E27FC236}">
                <a16:creationId xmlns:a16="http://schemas.microsoft.com/office/drawing/2014/main" id="{F51BABDC-9F31-9A80-8657-3D2261801F12}"/>
              </a:ext>
            </a:extLst>
          </p:cNvPr>
          <p:cNvSpPr txBox="1"/>
          <p:nvPr/>
        </p:nvSpPr>
        <p:spPr>
          <a:xfrm>
            <a:off x="5564555" y="5984630"/>
            <a:ext cx="4433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cs typeface="Arial"/>
              </a:rPr>
              <a:t>https://bit.ly/ASCPRingScholarship</a:t>
            </a:r>
            <a:endParaRPr lang="en-US" sz="2000" b="1">
              <a:solidFill>
                <a:schemeClr val="bg1"/>
              </a:solidFill>
              <a:latin typeface="Arial"/>
              <a:ea typeface="Calibri"/>
              <a:cs typeface="Arial"/>
            </a:endParaRPr>
          </a:p>
        </p:txBody>
      </p:sp>
      <p:pic>
        <p:nvPicPr>
          <p:cNvPr id="4" name="Picture 3" descr="A qr code with the ASCP logo&#10;">
            <a:extLst>
              <a:ext uri="{FF2B5EF4-FFF2-40B4-BE49-F238E27FC236}">
                <a16:creationId xmlns:a16="http://schemas.microsoft.com/office/drawing/2014/main" id="{3695D3AB-E003-CE5A-C2FC-AFD5AFEF7807}"/>
              </a:ext>
            </a:extLst>
          </p:cNvPr>
          <p:cNvPicPr>
            <a:picLocks noChangeAspect="1"/>
          </p:cNvPicPr>
          <p:nvPr/>
        </p:nvPicPr>
        <p:blipFill>
          <a:blip r:embed="rId3"/>
          <a:stretch>
            <a:fillRect/>
          </a:stretch>
        </p:blipFill>
        <p:spPr>
          <a:xfrm>
            <a:off x="3582010" y="4606804"/>
            <a:ext cx="1872517" cy="1786548"/>
          </a:xfrm>
          <a:prstGeom prst="rect">
            <a:avLst/>
          </a:prstGeom>
        </p:spPr>
      </p:pic>
    </p:spTree>
    <p:extLst>
      <p:ext uri="{BB962C8B-B14F-4D97-AF65-F5344CB8AC3E}">
        <p14:creationId xmlns:p14="http://schemas.microsoft.com/office/powerpoint/2010/main" val="30184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37E792-F16A-E179-2CB8-56CAEDA24366}"/>
              </a:ext>
            </a:extLst>
          </p:cNvPr>
          <p:cNvSpPr>
            <a:spLocks noGrp="1"/>
          </p:cNvSpPr>
          <p:nvPr>
            <p:ph type="title"/>
          </p:nvPr>
        </p:nvSpPr>
        <p:spPr>
          <a:xfrm>
            <a:off x="764117" y="219123"/>
            <a:ext cx="11192933" cy="1325563"/>
          </a:xfrm>
        </p:spPr>
        <p:txBody>
          <a:bodyPr/>
          <a:lstStyle/>
          <a:p>
            <a:r>
              <a:rPr lang="en-US" dirty="0">
                <a:latin typeface="Arial"/>
                <a:cs typeface="Arial"/>
              </a:rPr>
              <a:t>Free ASCP Continuing Education in Service of CDC </a:t>
            </a:r>
            <a:r>
              <a:rPr lang="en-US" dirty="0" err="1">
                <a:latin typeface="Arial"/>
                <a:cs typeface="Arial"/>
              </a:rPr>
              <a:t>OneLab</a:t>
            </a:r>
            <a:r>
              <a:rPr lang="en-US" dirty="0">
                <a:latin typeface="Arial"/>
                <a:cs typeface="Arial"/>
              </a:rPr>
              <a:t>™</a:t>
            </a:r>
            <a:endParaRPr lang="en-US" dirty="0" err="1">
              <a:latin typeface="Arial"/>
              <a:cs typeface="Arial"/>
            </a:endParaRPr>
          </a:p>
        </p:txBody>
      </p:sp>
      <p:sp>
        <p:nvSpPr>
          <p:cNvPr id="6" name="Content Placeholder 5">
            <a:extLst>
              <a:ext uri="{FF2B5EF4-FFF2-40B4-BE49-F238E27FC236}">
                <a16:creationId xmlns:a16="http://schemas.microsoft.com/office/drawing/2014/main" id="{89F06C90-5469-CD99-DCD6-3ED2C09BB740}"/>
              </a:ext>
            </a:extLst>
          </p:cNvPr>
          <p:cNvSpPr>
            <a:spLocks noGrp="1"/>
          </p:cNvSpPr>
          <p:nvPr>
            <p:ph sz="half" idx="1"/>
          </p:nvPr>
        </p:nvSpPr>
        <p:spPr/>
        <p:txBody>
          <a:bodyPr vert="horz" lIns="91440" tIns="45720" rIns="91440" bIns="45720" rtlCol="0" anchor="t">
            <a:noAutofit/>
          </a:bodyPr>
          <a:lstStyle/>
          <a:p>
            <a:pPr marL="0" indent="0">
              <a:buNone/>
            </a:pPr>
            <a:r>
              <a:rPr lang="en-US" sz="2000" b="1" i="0" dirty="0">
                <a:solidFill>
                  <a:srgbClr val="333333"/>
                </a:solidFill>
                <a:effectLst/>
                <a:latin typeface="Helvetica" panose="020B0604020202020204" pitchFamily="34" charset="0"/>
                <a:cs typeface="Helvetica" panose="020B0604020202020204" pitchFamily="34" charset="0"/>
              </a:rPr>
              <a:t>Blood Culture Collection Best Practices for Laboratory Professionals</a:t>
            </a:r>
          </a:p>
          <a:p>
            <a:r>
              <a:rPr lang="en-US" sz="1800" i="1" dirty="0">
                <a:solidFill>
                  <a:srgbClr val="333333"/>
                </a:solidFill>
                <a:latin typeface="Helvetica"/>
                <a:cs typeface="Helvetica"/>
              </a:rPr>
              <a:t>Target Audience: </a:t>
            </a:r>
            <a:r>
              <a:rPr lang="en-US" sz="1800" b="0" i="1" dirty="0">
                <a:solidFill>
                  <a:srgbClr val="333333"/>
                </a:solidFill>
                <a:effectLst/>
                <a:latin typeface="Helvetica"/>
                <a:cs typeface="Helvetica"/>
              </a:rPr>
              <a:t>phlebotomists</a:t>
            </a:r>
            <a:r>
              <a:rPr lang="en-US" sz="1800" i="1" dirty="0">
                <a:solidFill>
                  <a:srgbClr val="333333"/>
                </a:solidFill>
                <a:latin typeface="Helvetica"/>
                <a:cs typeface="Helvetica"/>
              </a:rPr>
              <a:t>,</a:t>
            </a:r>
            <a:r>
              <a:rPr lang="en-US" sz="1800" b="0" i="1" dirty="0">
                <a:solidFill>
                  <a:srgbClr val="333333"/>
                </a:solidFill>
                <a:effectLst/>
                <a:latin typeface="Helvetica"/>
                <a:cs typeface="Helvetica"/>
              </a:rPr>
              <a:t> </a:t>
            </a:r>
            <a:r>
              <a:rPr lang="en-US" sz="1800" i="1" dirty="0">
                <a:solidFill>
                  <a:srgbClr val="333333"/>
                </a:solidFill>
                <a:latin typeface="Helvetica"/>
                <a:cs typeface="Helvetica"/>
              </a:rPr>
              <a:t>quality managers, </a:t>
            </a:r>
            <a:r>
              <a:rPr lang="en-US" sz="1800" b="0" i="1" dirty="0">
                <a:solidFill>
                  <a:srgbClr val="333333"/>
                </a:solidFill>
                <a:effectLst/>
                <a:latin typeface="Helvetica"/>
                <a:cs typeface="Helvetica"/>
              </a:rPr>
              <a:t>and other clinical </a:t>
            </a:r>
            <a:r>
              <a:rPr lang="en-US" sz="1800" i="1" dirty="0">
                <a:solidFill>
                  <a:srgbClr val="333333"/>
                </a:solidFill>
                <a:latin typeface="Helvetica"/>
                <a:cs typeface="Helvetica"/>
              </a:rPr>
              <a:t>lab</a:t>
            </a:r>
            <a:r>
              <a:rPr lang="en-US" sz="1800" b="0" i="1" dirty="0">
                <a:solidFill>
                  <a:srgbClr val="333333"/>
                </a:solidFill>
                <a:effectLst/>
                <a:latin typeface="Helvetica"/>
                <a:cs typeface="Helvetica"/>
              </a:rPr>
              <a:t> team members </a:t>
            </a:r>
            <a:endParaRPr lang="en-US" sz="1800" i="1" dirty="0">
              <a:solidFill>
                <a:srgbClr val="333333"/>
              </a:solidFill>
              <a:latin typeface="Helvetica"/>
              <a:cs typeface="Helvetica"/>
            </a:endParaRPr>
          </a:p>
          <a:p>
            <a:r>
              <a:rPr lang="en-US" sz="1800" i="1" dirty="0">
                <a:solidFill>
                  <a:srgbClr val="333333"/>
                </a:solidFill>
                <a:latin typeface="Helvetica"/>
                <a:cs typeface="Helvetica"/>
              </a:rPr>
              <a:t>Objective: increase</a:t>
            </a:r>
            <a:r>
              <a:rPr lang="en-US" sz="1800" i="1" dirty="0">
                <a:solidFill>
                  <a:srgbClr val="333333"/>
                </a:solidFill>
                <a:effectLst/>
                <a:latin typeface="Helvetica"/>
                <a:cs typeface="Helvetica"/>
              </a:rPr>
              <a:t> </a:t>
            </a:r>
            <a:r>
              <a:rPr lang="en-US" sz="1800" i="1" dirty="0">
                <a:solidFill>
                  <a:srgbClr val="333333"/>
                </a:solidFill>
                <a:latin typeface="Helvetica"/>
                <a:cs typeface="Helvetica"/>
              </a:rPr>
              <a:t>knowledge</a:t>
            </a:r>
            <a:r>
              <a:rPr lang="en-US" sz="1800" i="1" dirty="0">
                <a:solidFill>
                  <a:srgbClr val="333333"/>
                </a:solidFill>
                <a:effectLst/>
                <a:latin typeface="Helvetica"/>
                <a:cs typeface="Helvetica"/>
              </a:rPr>
              <a:t>, skills, and competence in applying </a:t>
            </a:r>
            <a:r>
              <a:rPr lang="en-US" sz="1800" b="1" i="1" dirty="0">
                <a:solidFill>
                  <a:srgbClr val="333333"/>
                </a:solidFill>
                <a:effectLst/>
                <a:latin typeface="Helvetica"/>
                <a:cs typeface="Helvetica"/>
              </a:rPr>
              <a:t>best practices for adult blood culture collection</a:t>
            </a:r>
            <a:r>
              <a:rPr lang="en-US" sz="1800" i="1" dirty="0">
                <a:solidFill>
                  <a:srgbClr val="333333"/>
                </a:solidFill>
                <a:effectLst/>
                <a:latin typeface="Helvetica"/>
                <a:cs typeface="Helvetica"/>
              </a:rPr>
              <a:t> in clinical laboratories</a:t>
            </a:r>
            <a:endParaRPr lang="en-US" sz="1800" i="1" dirty="0">
              <a:solidFill>
                <a:srgbClr val="333333"/>
              </a:solidFill>
              <a:latin typeface="Helvetica"/>
              <a:cs typeface="Helvetica"/>
            </a:endParaRPr>
          </a:p>
          <a:p>
            <a:r>
              <a:rPr lang="en-US" sz="1800" i="0" dirty="0">
                <a:solidFill>
                  <a:schemeClr val="tx1"/>
                </a:solidFill>
                <a:effectLst/>
                <a:latin typeface="Helvetica"/>
                <a:cs typeface="Helvetica"/>
              </a:rPr>
              <a:t>The activity offers 1.0 CME/CMLE credit.</a:t>
            </a:r>
            <a:endParaRPr lang="en-US" sz="1800" i="1" dirty="0">
              <a:solidFill>
                <a:schemeClr val="tx1"/>
              </a:solidFill>
              <a:effectLst/>
              <a:latin typeface="Helvetica"/>
              <a:cs typeface="Helvetica"/>
            </a:endParaRPr>
          </a:p>
          <a:p>
            <a:endParaRPr lang="en-US" dirty="0"/>
          </a:p>
        </p:txBody>
      </p:sp>
      <p:sp>
        <p:nvSpPr>
          <p:cNvPr id="7" name="Content Placeholder 6">
            <a:extLst>
              <a:ext uri="{FF2B5EF4-FFF2-40B4-BE49-F238E27FC236}">
                <a16:creationId xmlns:a16="http://schemas.microsoft.com/office/drawing/2014/main" id="{352DC99B-4A0A-5B50-32C3-3D4C928ABDBB}"/>
              </a:ext>
            </a:extLst>
          </p:cNvPr>
          <p:cNvSpPr>
            <a:spLocks noGrp="1"/>
          </p:cNvSpPr>
          <p:nvPr>
            <p:ph sz="half" idx="2"/>
          </p:nvPr>
        </p:nvSpPr>
        <p:spPr/>
        <p:txBody>
          <a:bodyPr vert="horz" lIns="91440" tIns="45720" rIns="91440" bIns="45720" rtlCol="0" anchor="t">
            <a:noAutofit/>
          </a:bodyPr>
          <a:lstStyle/>
          <a:p>
            <a:pPr marL="0" indent="0">
              <a:buNone/>
            </a:pPr>
            <a:r>
              <a:rPr lang="en-US" sz="2000" b="1" i="0" dirty="0">
                <a:solidFill>
                  <a:srgbClr val="333333"/>
                </a:solidFill>
                <a:effectLst/>
                <a:latin typeface="Helvetica" panose="020B0604020202020204" pitchFamily="34" charset="0"/>
                <a:cs typeface="Helvetica" panose="020B0604020202020204" pitchFamily="34" charset="0"/>
              </a:rPr>
              <a:t>Case-Based Best Practices in Effective Test Utilization for Clinical Laboratories</a:t>
            </a:r>
          </a:p>
          <a:p>
            <a:r>
              <a:rPr lang="en-US" sz="1800" i="1" dirty="0">
                <a:solidFill>
                  <a:srgbClr val="333333"/>
                </a:solidFill>
                <a:latin typeface="Helvetica"/>
                <a:cs typeface="Helvetica"/>
              </a:rPr>
              <a:t>Target audience: </a:t>
            </a:r>
            <a:r>
              <a:rPr lang="en-US" sz="1800" b="0" i="1" dirty="0">
                <a:solidFill>
                  <a:srgbClr val="333333"/>
                </a:solidFill>
                <a:effectLst/>
                <a:latin typeface="Helvetica"/>
                <a:cs typeface="Helvetica"/>
              </a:rPr>
              <a:t>clinical laboratory directors, clinical laboratory managers, </a:t>
            </a:r>
            <a:r>
              <a:rPr lang="en-US" sz="1800" i="1" dirty="0">
                <a:solidFill>
                  <a:srgbClr val="333333"/>
                </a:solidFill>
                <a:latin typeface="Helvetica"/>
                <a:cs typeface="Helvetica"/>
              </a:rPr>
              <a:t>residents, fellows, and other clinical lab team members</a:t>
            </a:r>
          </a:p>
          <a:p>
            <a:r>
              <a:rPr lang="en-US" sz="1800" i="1" dirty="0">
                <a:solidFill>
                  <a:srgbClr val="333333"/>
                </a:solidFill>
                <a:latin typeface="Helvetica"/>
                <a:cs typeface="Helvetica"/>
              </a:rPr>
              <a:t>Objective:</a:t>
            </a:r>
            <a:r>
              <a:rPr lang="en-US" sz="1800" b="0" i="1" dirty="0">
                <a:solidFill>
                  <a:srgbClr val="333333"/>
                </a:solidFill>
                <a:effectLst/>
                <a:latin typeface="Helvetica"/>
                <a:cs typeface="Helvetica"/>
              </a:rPr>
              <a:t> increase </a:t>
            </a:r>
            <a:r>
              <a:rPr lang="en-US" sz="1800" i="1" dirty="0">
                <a:solidFill>
                  <a:srgbClr val="333333"/>
                </a:solidFill>
                <a:latin typeface="Helvetica"/>
                <a:cs typeface="Helvetica"/>
              </a:rPr>
              <a:t>knowledge</a:t>
            </a:r>
            <a:r>
              <a:rPr lang="en-US" sz="1800" b="0" i="1" dirty="0">
                <a:solidFill>
                  <a:srgbClr val="333333"/>
                </a:solidFill>
                <a:effectLst/>
                <a:latin typeface="Helvetica"/>
                <a:cs typeface="Helvetica"/>
              </a:rPr>
              <a:t>, skills, and competence in </a:t>
            </a:r>
            <a:r>
              <a:rPr lang="en-US" sz="1800" b="1" i="1" dirty="0">
                <a:solidFill>
                  <a:srgbClr val="333333"/>
                </a:solidFill>
                <a:effectLst/>
                <a:latin typeface="Helvetica"/>
                <a:cs typeface="Helvetica"/>
              </a:rPr>
              <a:t>effective test utilization best practices for clinical laboratory settings</a:t>
            </a:r>
            <a:r>
              <a:rPr lang="en-US" sz="1800" b="0" i="1" dirty="0">
                <a:solidFill>
                  <a:srgbClr val="333333"/>
                </a:solidFill>
                <a:effectLst/>
                <a:latin typeface="Helvetica"/>
                <a:cs typeface="Helvetica"/>
              </a:rPr>
              <a:t>.</a:t>
            </a:r>
            <a:endParaRPr lang="en-US" dirty="0"/>
          </a:p>
          <a:p>
            <a:r>
              <a:rPr lang="en-US" sz="1800" i="0" dirty="0">
                <a:solidFill>
                  <a:schemeClr val="tx1"/>
                </a:solidFill>
                <a:effectLst/>
                <a:latin typeface="Helvetica"/>
                <a:cs typeface="Helvetica"/>
              </a:rPr>
              <a:t>The activity offers 1.0 CME/CMLE credit.</a:t>
            </a:r>
            <a:endParaRPr lang="en-US" sz="1800" i="1" dirty="0">
              <a:solidFill>
                <a:schemeClr val="tx1"/>
              </a:solidFill>
              <a:effectLst/>
              <a:latin typeface="Helvetica"/>
              <a:cs typeface="Helvetica"/>
            </a:endParaRPr>
          </a:p>
          <a:p>
            <a:endParaRPr lang="en-US" sz="1800" b="0" i="1" dirty="0">
              <a:solidFill>
                <a:srgbClr val="333333"/>
              </a:solidFill>
              <a:effectLst/>
              <a:latin typeface="Helvetica" panose="020B0604020202020204" pitchFamily="34" charset="0"/>
              <a:cs typeface="Helvetica" panose="020B0604020202020204" pitchFamily="34" charset="0"/>
            </a:endParaRPr>
          </a:p>
          <a:p>
            <a:endParaRPr lang="en-US" dirty="0"/>
          </a:p>
        </p:txBody>
      </p:sp>
      <p:sp>
        <p:nvSpPr>
          <p:cNvPr id="8" name="TextBox 7">
            <a:extLst>
              <a:ext uri="{FF2B5EF4-FFF2-40B4-BE49-F238E27FC236}">
                <a16:creationId xmlns:a16="http://schemas.microsoft.com/office/drawing/2014/main" id="{4154F9EB-A3BC-2BEA-DD46-BB474B45A7BB}"/>
              </a:ext>
            </a:extLst>
          </p:cNvPr>
          <p:cNvSpPr txBox="1"/>
          <p:nvPr/>
        </p:nvSpPr>
        <p:spPr>
          <a:xfrm>
            <a:off x="4865675" y="5563853"/>
            <a:ext cx="6974958" cy="707886"/>
          </a:xfrm>
          <a:prstGeom prst="rect">
            <a:avLst/>
          </a:prstGeom>
          <a:noFill/>
        </p:spPr>
        <p:txBody>
          <a:bodyPr wrap="square" lIns="91440" tIns="45720" rIns="91440" bIns="45720" rtlCol="0" anchor="t">
            <a:spAutoFit/>
          </a:bodyPr>
          <a:lstStyle/>
          <a:p>
            <a:pPr algn="r"/>
            <a:r>
              <a:rPr lang="en-US" sz="2000" i="1" dirty="0">
                <a:latin typeface="Helvetica"/>
                <a:cs typeface="Helvetica"/>
              </a:rPr>
              <a:t>Find out more about these and other free laboratory resources from ASCP at:</a:t>
            </a:r>
            <a:r>
              <a:rPr lang="en-US" sz="2000" b="1" i="1" dirty="0">
                <a:latin typeface="Helvetica"/>
                <a:cs typeface="Helvetica"/>
              </a:rPr>
              <a:t> </a:t>
            </a:r>
            <a:r>
              <a:rPr lang="en-US" sz="2000" b="1" i="1" dirty="0">
                <a:solidFill>
                  <a:srgbClr val="00A493"/>
                </a:solidFill>
                <a:latin typeface="Helvetica"/>
                <a:cs typeface="Helvetica"/>
              </a:rPr>
              <a:t>supportcdconelab.org</a:t>
            </a:r>
            <a:endParaRPr lang="en-US" sz="2000" b="1" i="1" dirty="0">
              <a:solidFill>
                <a:srgbClr val="00A493"/>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399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1E512-596F-317B-8502-DD53BBA92F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B5222B-216C-ED6E-85D2-BFFE368184E9}"/>
              </a:ext>
            </a:extLst>
          </p:cNvPr>
          <p:cNvSpPr>
            <a:spLocks noGrp="1"/>
          </p:cNvSpPr>
          <p:nvPr>
            <p:ph type="title"/>
          </p:nvPr>
        </p:nvSpPr>
        <p:spPr>
          <a:xfrm>
            <a:off x="1300932" y="123232"/>
            <a:ext cx="10515600" cy="1325563"/>
          </a:xfrm>
        </p:spPr>
        <p:txBody>
          <a:bodyPr anchor="ctr">
            <a:normAutofit/>
          </a:bodyPr>
          <a:lstStyle/>
          <a:p>
            <a:r>
              <a:rPr lang="en-US" sz="2800" i="1" dirty="0"/>
              <a:t>Looking for ways to increase your </a:t>
            </a:r>
            <a:r>
              <a:rPr lang="en-US" sz="2800" b="1" i="1" dirty="0">
                <a:latin typeface="Helvetica"/>
                <a:cs typeface="Helvetica"/>
              </a:rPr>
              <a:t>lab’s visibility?</a:t>
            </a:r>
            <a:endParaRPr lang="en-US" dirty="0"/>
          </a:p>
        </p:txBody>
      </p:sp>
      <p:sp>
        <p:nvSpPr>
          <p:cNvPr id="5" name="Content Placeholder 4">
            <a:extLst>
              <a:ext uri="{FF2B5EF4-FFF2-40B4-BE49-F238E27FC236}">
                <a16:creationId xmlns:a16="http://schemas.microsoft.com/office/drawing/2014/main" id="{91A95AF5-C585-504A-F516-2247102A5815}"/>
              </a:ext>
            </a:extLst>
          </p:cNvPr>
          <p:cNvSpPr>
            <a:spLocks noGrp="1"/>
          </p:cNvSpPr>
          <p:nvPr>
            <p:ph sz="half" idx="1"/>
          </p:nvPr>
        </p:nvSpPr>
        <p:spPr>
          <a:xfrm>
            <a:off x="5992117" y="1892983"/>
            <a:ext cx="5345723" cy="3856316"/>
          </a:xfrm>
        </p:spPr>
        <p:txBody>
          <a:bodyPr vert="horz" lIns="91440" tIns="45720" rIns="91440" bIns="45720" rtlCol="0" anchor="t">
            <a:normAutofit/>
          </a:bodyPr>
          <a:lstStyle/>
          <a:p>
            <a:pPr marL="0" indent="0" algn="ctr">
              <a:lnSpc>
                <a:spcPct val="110000"/>
              </a:lnSpc>
              <a:buNone/>
            </a:pPr>
            <a:r>
              <a:rPr lang="en-US" dirty="0">
                <a:latin typeface="Helvetica"/>
                <a:cs typeface="Helvetica"/>
              </a:rPr>
              <a:t>Check out </a:t>
            </a:r>
            <a:r>
              <a:rPr lang="en-US" b="1" dirty="0">
                <a:solidFill>
                  <a:srgbClr val="00A493"/>
                </a:solidFill>
                <a:latin typeface="Helvetica"/>
                <a:cs typeface="Helvetica"/>
              </a:rPr>
              <a:t>ASCP’s Negotiation and Advocacy Toolbox</a:t>
            </a:r>
            <a:r>
              <a:rPr lang="en-US" dirty="0">
                <a:latin typeface="Helvetica"/>
                <a:cs typeface="Helvetica"/>
              </a:rPr>
              <a:t>!</a:t>
            </a:r>
            <a:br>
              <a:rPr lang="en-US" sz="1700" b="1" dirty="0">
                <a:latin typeface="Helvetica" panose="020B0604020202020204" pitchFamily="34" charset="0"/>
                <a:cs typeface="Helvetica" panose="020B0604020202020204" pitchFamily="34" charset="0"/>
              </a:rPr>
            </a:br>
            <a:endParaRPr lang="en-US" sz="1700" dirty="0">
              <a:latin typeface="Helvetica" panose="020B0604020202020204" pitchFamily="34" charset="0"/>
              <a:cs typeface="Helvetica" panose="020B0604020202020204" pitchFamily="34" charset="0"/>
            </a:endParaRPr>
          </a:p>
          <a:p>
            <a:pPr>
              <a:lnSpc>
                <a:spcPct val="110000"/>
              </a:lnSpc>
            </a:pPr>
            <a:r>
              <a:rPr lang="en-US" sz="1800" b="1" dirty="0">
                <a:latin typeface="Helvetica"/>
                <a:cs typeface="Helvetica"/>
              </a:rPr>
              <a:t>Find </a:t>
            </a:r>
            <a:r>
              <a:rPr lang="en-US" sz="1800" b="1" dirty="0">
                <a:solidFill>
                  <a:srgbClr val="00A493"/>
                </a:solidFill>
                <a:latin typeface="Helvetica"/>
                <a:cs typeface="Helvetica"/>
              </a:rPr>
              <a:t>100+ FREE and ready-to-use tools and templates </a:t>
            </a:r>
            <a:r>
              <a:rPr lang="en-US" sz="1800" b="1" dirty="0">
                <a:latin typeface="Helvetica"/>
                <a:cs typeface="Helvetica"/>
              </a:rPr>
              <a:t>to advocate for your lab, </a:t>
            </a:r>
            <a:r>
              <a:rPr lang="en-US" sz="1800" b="1" dirty="0">
                <a:solidFill>
                  <a:srgbClr val="0D0D0D"/>
                </a:solidFill>
                <a:latin typeface="Helvetica"/>
                <a:cs typeface="Helvetica"/>
              </a:rPr>
              <a:t>like this </a:t>
            </a:r>
            <a:r>
              <a:rPr lang="en-US" sz="1800" b="1" dirty="0">
                <a:solidFill>
                  <a:srgbClr val="25408F"/>
                </a:solidFill>
                <a:latin typeface="Helvetica"/>
                <a:cs typeface="Helvetica"/>
              </a:rPr>
              <a:t>Sample Lab Newsletter (with 300+ downloads to date)!</a:t>
            </a:r>
            <a:endParaRPr lang="en-US" sz="1800" b="1" dirty="0">
              <a:solidFill>
                <a:srgbClr val="25408F"/>
              </a:solidFill>
              <a:latin typeface="Helvetica" panose="020B0604020202020204" pitchFamily="34" charset="0"/>
              <a:cs typeface="Helvetica" panose="020B0604020202020204" pitchFamily="34" charset="0"/>
            </a:endParaRPr>
          </a:p>
          <a:p>
            <a:pPr>
              <a:lnSpc>
                <a:spcPct val="110000"/>
              </a:lnSpc>
            </a:pPr>
            <a:r>
              <a:rPr lang="en-US" sz="1800" b="1" dirty="0">
                <a:latin typeface="Helvetica" panose="020B0604020202020204" pitchFamily="34" charset="0"/>
                <a:cs typeface="Helvetica" panose="020B0604020202020204" pitchFamily="34" charset="0"/>
              </a:rPr>
              <a:t>Apply </a:t>
            </a:r>
            <a:r>
              <a:rPr lang="en-US" sz="1800" b="1" dirty="0">
                <a:solidFill>
                  <a:srgbClr val="00A493"/>
                </a:solidFill>
                <a:latin typeface="Helvetica" panose="020B0604020202020204" pitchFamily="34" charset="0"/>
                <a:cs typeface="Helvetica" panose="020B0604020202020204" pitchFamily="34" charset="0"/>
              </a:rPr>
              <a:t>5 central pillars </a:t>
            </a:r>
            <a:r>
              <a:rPr lang="en-US" sz="1800" b="1" dirty="0">
                <a:latin typeface="Helvetica" panose="020B0604020202020204" pitchFamily="34" charset="0"/>
                <a:cs typeface="Helvetica" panose="020B0604020202020204" pitchFamily="34" charset="0"/>
              </a:rPr>
              <a:t>to demonstrate your lab’s value to the overall healthcare system</a:t>
            </a:r>
            <a:endParaRPr lang="en-US" sz="1800" dirty="0">
              <a:latin typeface="Helvetica" panose="020B0604020202020204" pitchFamily="34" charset="0"/>
              <a:cs typeface="Helvetica" panose="020B0604020202020204" pitchFamily="34" charset="0"/>
            </a:endParaRPr>
          </a:p>
          <a:p>
            <a:pPr>
              <a:lnSpc>
                <a:spcPct val="110000"/>
              </a:lnSpc>
            </a:pPr>
            <a:r>
              <a:rPr lang="en-US" sz="1800" b="1" dirty="0">
                <a:solidFill>
                  <a:srgbClr val="00A493"/>
                </a:solidFill>
                <a:latin typeface="Helvetica" panose="020B0604020202020204" pitchFamily="34" charset="0"/>
                <a:cs typeface="Helvetica" panose="020B0604020202020204" pitchFamily="34" charset="0"/>
              </a:rPr>
              <a:t>Share </a:t>
            </a:r>
            <a:r>
              <a:rPr lang="en-US" sz="1800" b="1" dirty="0">
                <a:latin typeface="Helvetica" panose="020B0604020202020204" pitchFamily="34" charset="0"/>
                <a:cs typeface="Helvetica" panose="020B0604020202020204" pitchFamily="34" charset="0"/>
              </a:rPr>
              <a:t>with your lab team leadership! </a:t>
            </a:r>
            <a:endParaRPr lang="en-US" sz="1800" dirty="0">
              <a:latin typeface="Helvetica" panose="020B0604020202020204" pitchFamily="34" charset="0"/>
              <a:cs typeface="Helvetica" panose="020B0604020202020204" pitchFamily="34" charset="0"/>
            </a:endParaRPr>
          </a:p>
          <a:p>
            <a:pPr>
              <a:lnSpc>
                <a:spcPct val="110000"/>
              </a:lnSpc>
            </a:pPr>
            <a:endParaRPr lang="en-US" sz="1700" dirty="0">
              <a:effectLst/>
            </a:endParaRPr>
          </a:p>
        </p:txBody>
      </p:sp>
      <p:sp>
        <p:nvSpPr>
          <p:cNvPr id="11" name="TextBox 10">
            <a:extLst>
              <a:ext uri="{FF2B5EF4-FFF2-40B4-BE49-F238E27FC236}">
                <a16:creationId xmlns:a16="http://schemas.microsoft.com/office/drawing/2014/main" id="{4568BBE9-68F8-3251-BA88-679810B43920}"/>
              </a:ext>
            </a:extLst>
          </p:cNvPr>
          <p:cNvSpPr txBox="1"/>
          <p:nvPr/>
        </p:nvSpPr>
        <p:spPr>
          <a:xfrm>
            <a:off x="5031966" y="5925538"/>
            <a:ext cx="6678776" cy="369332"/>
          </a:xfrm>
          <a:prstGeom prst="rect">
            <a:avLst/>
          </a:prstGeom>
          <a:noFill/>
        </p:spPr>
        <p:txBody>
          <a:bodyPr wrap="square" lIns="91440" tIns="45720" rIns="91440" bIns="45720" anchor="t">
            <a:spAutoFit/>
          </a:bodyPr>
          <a:lstStyle/>
          <a:p>
            <a:r>
              <a:rPr lang="en-US" b="1" dirty="0">
                <a:solidFill>
                  <a:srgbClr val="231F20"/>
                </a:solidFill>
                <a:latin typeface="Helvetica"/>
                <a:cs typeface="Helvetica"/>
              </a:rPr>
              <a:t>Available at: </a:t>
            </a:r>
            <a:r>
              <a:rPr lang="en-US" b="1" dirty="0">
                <a:solidFill>
                  <a:srgbClr val="00A493"/>
                </a:solidFill>
                <a:latin typeface="Helvetica"/>
                <a:cs typeface="Helvetica"/>
              </a:rPr>
              <a:t>https://www.supportcdconelab.org/toolbox/</a:t>
            </a:r>
          </a:p>
        </p:txBody>
      </p:sp>
      <p:pic>
        <p:nvPicPr>
          <p:cNvPr id="9" name="Picture 8" descr="A blue and white sample newsletter&#10;">
            <a:extLst>
              <a:ext uri="{FF2B5EF4-FFF2-40B4-BE49-F238E27FC236}">
                <a16:creationId xmlns:a16="http://schemas.microsoft.com/office/drawing/2014/main" id="{33ED27EC-0005-C66A-95CA-DBA1B36BE5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56" y="1896628"/>
            <a:ext cx="2421144" cy="3052595"/>
          </a:xfrm>
          <a:prstGeom prst="rect">
            <a:avLst/>
          </a:prstGeom>
        </p:spPr>
      </p:pic>
      <p:pic>
        <p:nvPicPr>
          <p:cNvPr id="6" name="Picture 5" descr="A screenshot of a newsletter for a medical lab testing update">
            <a:extLst>
              <a:ext uri="{FF2B5EF4-FFF2-40B4-BE49-F238E27FC236}">
                <a16:creationId xmlns:a16="http://schemas.microsoft.com/office/drawing/2014/main" id="{0138B456-2FC1-43CC-FD21-FA935DC7B590}"/>
              </a:ext>
            </a:extLst>
          </p:cNvPr>
          <p:cNvPicPr>
            <a:picLocks noChangeAspect="1"/>
          </p:cNvPicPr>
          <p:nvPr/>
        </p:nvPicPr>
        <p:blipFill>
          <a:blip r:embed="rId4"/>
          <a:stretch>
            <a:fillRect/>
          </a:stretch>
        </p:blipFill>
        <p:spPr>
          <a:xfrm>
            <a:off x="3320683" y="2199909"/>
            <a:ext cx="2416665" cy="3054107"/>
          </a:xfrm>
          <a:prstGeom prst="rect">
            <a:avLst/>
          </a:prstGeom>
        </p:spPr>
      </p:pic>
      <p:sp>
        <p:nvSpPr>
          <p:cNvPr id="8" name="TextBox 7">
            <a:extLst>
              <a:ext uri="{FF2B5EF4-FFF2-40B4-BE49-F238E27FC236}">
                <a16:creationId xmlns:a16="http://schemas.microsoft.com/office/drawing/2014/main" id="{9C8C6BFB-5488-472D-2F33-7276AC426E27}"/>
              </a:ext>
            </a:extLst>
          </p:cNvPr>
          <p:cNvSpPr txBox="1"/>
          <p:nvPr/>
        </p:nvSpPr>
        <p:spPr>
          <a:xfrm>
            <a:off x="621323" y="5099538"/>
            <a:ext cx="39506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25408F"/>
                </a:solidFill>
                <a:latin typeface="Arial"/>
                <a:cs typeface="Arial"/>
              </a:rPr>
              <a:t>Pillar 1 – Lab Visibility</a:t>
            </a:r>
            <a:br>
              <a:rPr lang="en-US" b="1" dirty="0">
                <a:solidFill>
                  <a:srgbClr val="25408F"/>
                </a:solidFill>
                <a:latin typeface="Arial"/>
                <a:cs typeface="Arial"/>
              </a:rPr>
            </a:br>
            <a:r>
              <a:rPr lang="en-US" b="1" dirty="0">
                <a:solidFill>
                  <a:srgbClr val="25408F"/>
                </a:solidFill>
                <a:latin typeface="Arial"/>
                <a:cs typeface="Arial"/>
              </a:rPr>
              <a:t>Tool: Sample Lab Newsletter</a:t>
            </a:r>
            <a:endParaRPr lang="en-US" dirty="0">
              <a:solidFill>
                <a:srgbClr val="25408F"/>
              </a:solidFill>
              <a:ea typeface="Calibri"/>
              <a:cs typeface="Calibri"/>
            </a:endParaRPr>
          </a:p>
        </p:txBody>
      </p:sp>
    </p:spTree>
    <p:extLst>
      <p:ext uri="{BB962C8B-B14F-4D97-AF65-F5344CB8AC3E}">
        <p14:creationId xmlns:p14="http://schemas.microsoft.com/office/powerpoint/2010/main" val="26383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4164-2A55-E2D7-49CD-C685B3634E44}"/>
              </a:ext>
            </a:extLst>
          </p:cNvPr>
          <p:cNvSpPr>
            <a:spLocks noGrp="1"/>
          </p:cNvSpPr>
          <p:nvPr>
            <p:ph type="title"/>
          </p:nvPr>
        </p:nvSpPr>
        <p:spPr/>
        <p:txBody>
          <a:bodyPr/>
          <a:lstStyle/>
          <a:p>
            <a:r>
              <a:rPr lang="en-US" dirty="0"/>
              <a:t>Free, Interactive Logic-Based Quiz for Lab Scientists!</a:t>
            </a:r>
          </a:p>
        </p:txBody>
      </p:sp>
      <p:sp>
        <p:nvSpPr>
          <p:cNvPr id="8" name="Content Placeholder 5">
            <a:extLst>
              <a:ext uri="{FF2B5EF4-FFF2-40B4-BE49-F238E27FC236}">
                <a16:creationId xmlns:a16="http://schemas.microsoft.com/office/drawing/2014/main" id="{96BA62D3-EB2A-99DB-BA61-84A2D1D2DD0E}"/>
              </a:ext>
            </a:extLst>
          </p:cNvPr>
          <p:cNvSpPr>
            <a:spLocks noGrp="1"/>
          </p:cNvSpPr>
          <p:nvPr>
            <p:ph idx="1"/>
          </p:nvPr>
        </p:nvSpPr>
        <p:spPr>
          <a:xfrm>
            <a:off x="838200" y="1825625"/>
            <a:ext cx="5424377" cy="3914775"/>
          </a:xfrm>
        </p:spPr>
        <p:txBody>
          <a:bodyPr vert="horz" lIns="91440" tIns="45720" rIns="91440" bIns="45720" rtlCol="0" anchor="t">
            <a:noAutofit/>
          </a:bodyPr>
          <a:lstStyle/>
          <a:p>
            <a:pPr marL="0" indent="0">
              <a:buNone/>
            </a:pPr>
            <a:r>
              <a:rPr lang="en-US" sz="2000" b="1" i="0" dirty="0">
                <a:solidFill>
                  <a:srgbClr val="333333"/>
                </a:solidFill>
                <a:effectLst/>
                <a:latin typeface="Helvetica" panose="020B0604020202020204" pitchFamily="34" charset="0"/>
                <a:cs typeface="Helvetica" panose="020B0604020202020204" pitchFamily="34" charset="0"/>
              </a:rPr>
              <a:t>Aligning with Your Lab Team Quiz</a:t>
            </a:r>
          </a:p>
          <a:p>
            <a:r>
              <a:rPr lang="en-US" sz="1800" b="1" i="1" dirty="0">
                <a:solidFill>
                  <a:srgbClr val="333333"/>
                </a:solidFill>
                <a:latin typeface="Helvetica"/>
                <a:cs typeface="Helvetica"/>
              </a:rPr>
              <a:t>Target Audience: </a:t>
            </a:r>
            <a:r>
              <a:rPr lang="en-US" sz="1800" i="1" dirty="0">
                <a:solidFill>
                  <a:srgbClr val="333333"/>
                </a:solidFill>
                <a:latin typeface="Helvetica"/>
                <a:cs typeface="Helvetica"/>
              </a:rPr>
              <a:t>laboratory leadership, motivated lab team members</a:t>
            </a:r>
          </a:p>
          <a:p>
            <a:r>
              <a:rPr lang="en-US" sz="1800" b="1" i="1" dirty="0">
                <a:solidFill>
                  <a:srgbClr val="333333"/>
                </a:solidFill>
                <a:latin typeface="Helvetica"/>
                <a:cs typeface="Helvetica"/>
              </a:rPr>
              <a:t>Purpose of the Quiz: </a:t>
            </a:r>
            <a:r>
              <a:rPr lang="en-US" sz="1800" i="1" dirty="0">
                <a:solidFill>
                  <a:srgbClr val="333333"/>
                </a:solidFill>
                <a:latin typeface="Helvetica"/>
                <a:cs typeface="Helvetica"/>
              </a:rPr>
              <a:t>Considers self-identified skills and personnel strengths and shares suggestions on supporting laboratory tasks that may be of interest to you</a:t>
            </a:r>
          </a:p>
          <a:p>
            <a:r>
              <a:rPr lang="en-US" sz="1800" b="1" i="1" dirty="0">
                <a:solidFill>
                  <a:srgbClr val="333333"/>
                </a:solidFill>
                <a:latin typeface="Helvetica"/>
                <a:cs typeface="Helvetica"/>
              </a:rPr>
              <a:t>More info at:</a:t>
            </a:r>
            <a:r>
              <a:rPr lang="en-US" sz="1800" i="1" dirty="0">
                <a:solidFill>
                  <a:srgbClr val="333333"/>
                </a:solidFill>
                <a:latin typeface="Helvetica"/>
                <a:cs typeface="Helvetica"/>
              </a:rPr>
              <a:t> </a:t>
            </a:r>
            <a:r>
              <a:rPr lang="en-US" sz="1800" b="1" i="1" dirty="0">
                <a:solidFill>
                  <a:srgbClr val="333333"/>
                </a:solidFill>
                <a:latin typeface="Helvetica"/>
                <a:cs typeface="Helvetica"/>
              </a:rPr>
              <a:t>supportcdconelab.org</a:t>
            </a:r>
          </a:p>
          <a:p>
            <a:endParaRPr lang="en-US" sz="1800" i="1" dirty="0">
              <a:solidFill>
                <a:srgbClr val="333333"/>
              </a:solidFill>
              <a:latin typeface="Helvetica"/>
              <a:cs typeface="Helvetica"/>
            </a:endParaRPr>
          </a:p>
          <a:p>
            <a:endParaRPr lang="en-US" dirty="0"/>
          </a:p>
        </p:txBody>
      </p:sp>
      <p:pic>
        <p:nvPicPr>
          <p:cNvPr id="10" name="Picture 9" descr="A qr code with the ASCP logo">
            <a:extLst>
              <a:ext uri="{FF2B5EF4-FFF2-40B4-BE49-F238E27FC236}">
                <a16:creationId xmlns:a16="http://schemas.microsoft.com/office/drawing/2014/main" id="{45ECB179-7E4D-7FF8-7C54-FAA2FCC15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7063" y="1825625"/>
            <a:ext cx="2949169" cy="2949169"/>
          </a:xfrm>
          <a:prstGeom prst="rect">
            <a:avLst/>
          </a:prstGeom>
        </p:spPr>
      </p:pic>
      <p:sp>
        <p:nvSpPr>
          <p:cNvPr id="12" name="TextBox 11">
            <a:extLst>
              <a:ext uri="{FF2B5EF4-FFF2-40B4-BE49-F238E27FC236}">
                <a16:creationId xmlns:a16="http://schemas.microsoft.com/office/drawing/2014/main" id="{064870AB-7FB7-70B0-46EB-107A8804B92B}"/>
              </a:ext>
            </a:extLst>
          </p:cNvPr>
          <p:cNvSpPr txBox="1"/>
          <p:nvPr/>
        </p:nvSpPr>
        <p:spPr>
          <a:xfrm>
            <a:off x="6616835" y="4999486"/>
            <a:ext cx="5170082" cy="646331"/>
          </a:xfrm>
          <a:prstGeom prst="rect">
            <a:avLst/>
          </a:prstGeom>
          <a:noFill/>
        </p:spPr>
        <p:txBody>
          <a:bodyPr wrap="square">
            <a:spAutoFit/>
          </a:bodyPr>
          <a:lstStyle/>
          <a:p>
            <a:pPr algn="ctr"/>
            <a:r>
              <a:rPr lang="en-US" sz="1800" i="1" dirty="0">
                <a:solidFill>
                  <a:srgbClr val="333333"/>
                </a:solidFill>
                <a:latin typeface="Helvetica"/>
                <a:cs typeface="Helvetica"/>
              </a:rPr>
              <a:t>Take the quiz at:</a:t>
            </a:r>
            <a:br>
              <a:rPr lang="en-US" sz="1800" i="1" dirty="0">
                <a:solidFill>
                  <a:srgbClr val="333333"/>
                </a:solidFill>
                <a:latin typeface="Helvetica"/>
                <a:cs typeface="Helvetica"/>
              </a:rPr>
            </a:br>
            <a:r>
              <a:rPr lang="en-US" sz="1800" b="1" i="1" dirty="0">
                <a:solidFill>
                  <a:srgbClr val="333333"/>
                </a:solidFill>
                <a:latin typeface="Helvetica"/>
                <a:cs typeface="Helvetica"/>
              </a:rPr>
              <a:t>https://bit.ly/AligningWithYourLabTeamQuiz</a:t>
            </a:r>
          </a:p>
        </p:txBody>
      </p:sp>
    </p:spTree>
    <p:extLst>
      <p:ext uri="{BB962C8B-B14F-4D97-AF65-F5344CB8AC3E}">
        <p14:creationId xmlns:p14="http://schemas.microsoft.com/office/powerpoint/2010/main" val="377184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411842" y="3870512"/>
            <a:ext cx="9144000" cy="1937766"/>
          </a:xfrm>
        </p:spPr>
        <p:txBody>
          <a:bodyPr vert="horz" lIns="91440" tIns="45720" rIns="91440" bIns="45720" rtlCol="0" anchor="ctr">
            <a:noAutofit/>
          </a:bodyPr>
          <a:lstStyle/>
          <a:p>
            <a:r>
              <a:rPr lang="en-US" sz="4000" i="1">
                <a:latin typeface="Arial"/>
                <a:cs typeface="Calibri"/>
              </a:rPr>
              <a:t>Laboratory Education and Visibility </a:t>
            </a: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621230" cy="1200329"/>
          </a:xfrm>
          <a:prstGeom prst="rect">
            <a:avLst/>
          </a:prstGeom>
          <a:noFill/>
        </p:spPr>
        <p:txBody>
          <a:bodyPr wrap="none" lIns="91440" tIns="45720" rIns="91440" bIns="45720" rtlCol="0" anchor="t">
            <a:spAutoFit/>
          </a:bodyPr>
          <a:lstStyle/>
          <a:p>
            <a:r>
              <a:rPr lang="en-US" b="1">
                <a:solidFill>
                  <a:srgbClr val="00A493"/>
                </a:solidFill>
                <a:latin typeface="Arial"/>
                <a:cs typeface="Arial"/>
              </a:rPr>
              <a:t>More info at: </a:t>
            </a:r>
            <a:br>
              <a:rPr lang="en-US" b="1">
                <a:latin typeface="Arial"/>
              </a:rPr>
            </a:br>
            <a:r>
              <a:rPr lang="en-US" b="1">
                <a:solidFill>
                  <a:srgbClr val="00A493"/>
                </a:solidFill>
                <a:latin typeface="Arial"/>
                <a:cs typeface="Arial"/>
              </a:rPr>
              <a:t>supportcdconelab.org</a:t>
            </a:r>
            <a:br>
              <a:rPr lang="en-US" b="1">
                <a:latin typeface="Arial"/>
              </a:rPr>
            </a:br>
            <a:r>
              <a:rPr lang="en-US" b="1">
                <a:solidFill>
                  <a:srgbClr val="00A493"/>
                </a:solidFill>
                <a:latin typeface="Arial"/>
                <a:cs typeface="Arial"/>
              </a:rPr>
              <a:t>Or email us at:</a:t>
            </a:r>
          </a:p>
          <a:p>
            <a:r>
              <a:rPr lang="en-US" b="1">
                <a:solidFill>
                  <a:srgbClr val="00A493"/>
                </a:solidFill>
                <a:latin typeface="Arial"/>
                <a:cs typeface="Arial"/>
              </a:rPr>
              <a:t>grants@ascp.org</a:t>
            </a: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normAutofit/>
          </a:bodyPr>
          <a:lstStyle/>
          <a:p>
            <a:r>
              <a:rPr lang="en-US" sz="2800">
                <a:latin typeface="Arial"/>
                <a:cs typeface="Arial"/>
              </a:rPr>
              <a:t>Funding Statement</a:t>
            </a:r>
          </a:p>
        </p:txBody>
      </p:sp>
      <p:sp>
        <p:nvSpPr>
          <p:cNvPr id="7" name="TextBox 6">
            <a:extLst>
              <a:ext uri="{FF2B5EF4-FFF2-40B4-BE49-F238E27FC236}">
                <a16:creationId xmlns:a16="http://schemas.microsoft.com/office/drawing/2014/main" id="{32704131-5FAB-5FF4-1EAC-EC973C3F4AD9}"/>
              </a:ext>
            </a:extLst>
          </p:cNvPr>
          <p:cNvSpPr txBox="1"/>
          <p:nvPr/>
        </p:nvSpPr>
        <p:spPr>
          <a:xfrm>
            <a:off x="2154115" y="2066704"/>
            <a:ext cx="7886700" cy="3139321"/>
          </a:xfrm>
          <a:prstGeom prst="rect">
            <a:avLst/>
          </a:prstGeom>
          <a:noFill/>
        </p:spPr>
        <p:txBody>
          <a:bodyPr wrap="square" lIns="91440" tIns="45720" rIns="91440" bIns="45720" anchor="t">
            <a:spAutoFit/>
          </a:bodyPr>
          <a:lstStyle/>
          <a:p>
            <a:r>
              <a:rPr lang="en-US" sz="2200" i="1">
                <a:latin typeface="Arial"/>
                <a:cs typeface="Arial"/>
              </a:rPr>
              <a:t>This project is supported by Cooperative Agreement number CDC-RFA-OE22-2202 (CFDA No. 93.322), funded by the Centers for Disease Control and Prevention. Its contents are solely the responsibility of the American Society for Clinical Pathology and do not necessarily represent the official views of the Centers for Disease Control and Prevention or the Department of Health and Human Services. This project was 100% funded with federal funds to the American Society for Clinical Pathology (NU47OE000107).</a:t>
            </a: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normAutofit/>
          </a:bodyPr>
          <a:lstStyle/>
          <a:p>
            <a:r>
              <a:rPr lang="en-US" sz="2800">
                <a:latin typeface="Arial"/>
                <a:cs typeface="Arial"/>
              </a:rPr>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838200" y="1711325"/>
            <a:ext cx="5591175" cy="4444063"/>
          </a:xfrm>
        </p:spPr>
        <p:txBody>
          <a:bodyPr vert="horz" lIns="91440" tIns="45720" rIns="91440" bIns="45720" rtlCol="0" anchor="t">
            <a:noAutofit/>
          </a:bodyPr>
          <a:lstStyle/>
          <a:p>
            <a:pPr marL="342900" indent="-342900">
              <a:buFont typeface="+mj-lt"/>
              <a:buAutoNum type="arabicPeriod"/>
            </a:pPr>
            <a:r>
              <a:rPr lang="en-US" sz="2200">
                <a:latin typeface="Arial"/>
                <a:cs typeface="Arial"/>
              </a:rPr>
              <a:t>Introduction of Panelists</a:t>
            </a:r>
          </a:p>
          <a:p>
            <a:pPr lvl="1" indent="-342900">
              <a:buFont typeface="+mj-lt"/>
              <a:buAutoNum type="arabicPeriod"/>
            </a:pPr>
            <a:r>
              <a:rPr lang="en-US" sz="2200">
                <a:solidFill>
                  <a:schemeClr val="tx1"/>
                </a:solidFill>
                <a:latin typeface="Arial"/>
                <a:cs typeface="Arial"/>
              </a:rPr>
              <a:t>Lauren Schiefelbein</a:t>
            </a:r>
          </a:p>
          <a:p>
            <a:pPr lvl="1" indent="-342900">
              <a:buFont typeface="+mj-lt"/>
              <a:buAutoNum type="arabicPeriod"/>
            </a:pPr>
            <a:r>
              <a:rPr lang="en-US" sz="2200">
                <a:solidFill>
                  <a:schemeClr val="tx1"/>
                </a:solidFill>
                <a:latin typeface="Arial"/>
                <a:cs typeface="Arial"/>
              </a:rPr>
              <a:t>Maheswari Mukherjee</a:t>
            </a:r>
          </a:p>
          <a:p>
            <a:pPr lvl="1" indent="-342900">
              <a:buAutoNum type="arabicPeriod"/>
            </a:pPr>
            <a:r>
              <a:rPr lang="en-US" sz="2200">
                <a:solidFill>
                  <a:schemeClr val="tx1"/>
                </a:solidFill>
                <a:latin typeface="Arial"/>
                <a:cs typeface="Arial"/>
              </a:rPr>
              <a:t>Vanessa Jones Johnson</a:t>
            </a:r>
          </a:p>
          <a:p>
            <a:pPr lvl="1" indent="-342900">
              <a:buFont typeface="+mj-lt"/>
              <a:buAutoNum type="arabicPeriod"/>
            </a:pPr>
            <a:r>
              <a:rPr lang="en-US" sz="2200">
                <a:solidFill>
                  <a:schemeClr val="tx1"/>
                </a:solidFill>
                <a:latin typeface="Arial"/>
                <a:cs typeface="Arial"/>
              </a:rPr>
              <a:t>James Payne IV </a:t>
            </a:r>
          </a:p>
          <a:p>
            <a:pPr lvl="1" indent="-342900">
              <a:buFont typeface="+mj-lt"/>
              <a:buAutoNum type="arabicPeriod"/>
            </a:pPr>
            <a:r>
              <a:rPr lang="en-US" sz="2200">
                <a:solidFill>
                  <a:schemeClr val="tx1"/>
                </a:solidFill>
                <a:latin typeface="Arial"/>
                <a:cs typeface="Arial"/>
              </a:rPr>
              <a:t>Patricia Tille</a:t>
            </a:r>
          </a:p>
          <a:p>
            <a:pPr marL="342900" indent="-342900">
              <a:buFont typeface="+mj-lt"/>
              <a:buAutoNum type="arabicPeriod"/>
            </a:pPr>
            <a:r>
              <a:rPr lang="en-US" sz="2200">
                <a:latin typeface="Arial"/>
                <a:cs typeface="Arial"/>
              </a:rPr>
              <a:t>Q &amp; A Session</a:t>
            </a:r>
          </a:p>
          <a:p>
            <a:pPr marL="342900" indent="-342900">
              <a:buFont typeface="+mj-lt"/>
              <a:buAutoNum type="arabicPeriod"/>
            </a:pPr>
            <a:r>
              <a:rPr lang="en-US" sz="2200">
                <a:latin typeface="Arial"/>
                <a:cs typeface="Arial"/>
              </a:rPr>
              <a:t>Session Wrap-Up</a:t>
            </a:r>
          </a:p>
          <a:p>
            <a:pPr marL="342900" indent="-342900">
              <a:buFont typeface="+mj-lt"/>
              <a:buAutoNum type="arabicPeriod"/>
            </a:pPr>
            <a:endParaRPr lang="en-US"/>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algn="ctr"/>
            <a:endParaRPr lang="en-US" sz="2400">
              <a:solidFill>
                <a:srgbClr val="FFFFFF"/>
              </a:solidFill>
              <a:ea typeface="Calibri"/>
              <a:cs typeface="Arial"/>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mn-lt"/>
                <a:ea typeface="+mn-ea"/>
                <a:cs typeface="+mn-cs"/>
              </a:rPr>
              <a:t>Name</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dirty="0">
                <a:solidFill>
                  <a:schemeClr val="bg1"/>
                </a:solidFill>
                <a:effectLst/>
                <a:latin typeface="Aptos"/>
              </a:rPr>
              <a:t>In </a:t>
            </a:r>
            <a:r>
              <a:rPr lang="en-US" sz="1100" dirty="0">
                <a:solidFill>
                  <a:schemeClr val="bg1"/>
                </a:solidFill>
                <a:latin typeface="Aptos"/>
              </a:rPr>
              <a:t>the  </a:t>
            </a:r>
            <a:r>
              <a:rPr lang="en-US" sz="1100" b="0" i="0" dirty="0">
                <a:solidFill>
                  <a:schemeClr val="bg1"/>
                </a:solidFill>
                <a:effectLst/>
                <a:latin typeface="Aptos"/>
              </a:rPr>
              <a:t>2025 </a:t>
            </a:r>
            <a:r>
              <a:rPr lang="en-US" sz="1100" i="1" dirty="0">
                <a:solidFill>
                  <a:schemeClr val="bg1"/>
                </a:solidFill>
                <a:latin typeface="Aptos"/>
              </a:rPr>
              <a:t>ASCP Building Bridges Across the Laboratory Community</a:t>
            </a:r>
            <a:r>
              <a:rPr lang="en-US" sz="1100" dirty="0">
                <a:solidFill>
                  <a:schemeClr val="bg1"/>
                </a:solidFill>
                <a:latin typeface="Aptos"/>
              </a:rPr>
              <a:t> </a:t>
            </a:r>
            <a:r>
              <a:rPr lang="en-US" sz="1100" b="0" i="0" dirty="0">
                <a:solidFill>
                  <a:schemeClr val="bg1"/>
                </a:solidFill>
                <a:effectLst/>
                <a:latin typeface="Aptos"/>
              </a:rPr>
              <a:t>series, we</a:t>
            </a:r>
            <a:r>
              <a:rPr lang="en-US" sz="1100" dirty="0">
                <a:solidFill>
                  <a:schemeClr val="bg1"/>
                </a:solidFill>
                <a:latin typeface="Aptos"/>
              </a:rPr>
              <a:t> </a:t>
            </a:r>
            <a:r>
              <a:rPr lang="en-US" sz="1100" b="0" i="0" dirty="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dirty="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10387491" y="3405904"/>
            <a:ext cx="1950847" cy="584775"/>
          </a:xfrm>
          <a:prstGeom prst="rect">
            <a:avLst/>
          </a:prstGeom>
          <a:noFill/>
          <a:ln>
            <a:noFill/>
          </a:ln>
        </p:spPr>
        <p:txBody>
          <a:bodyPr wrap="square" rtlCol="0">
            <a:spAutoFit/>
          </a:bodyPr>
          <a:lstStyle/>
          <a:p>
            <a:r>
              <a:rPr lang="en-US" sz="1600" i="1">
                <a:solidFill>
                  <a:schemeClr val="bg1"/>
                </a:solidFill>
              </a:rPr>
              <a:t>Career advice quote</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830997"/>
          </a:xfrm>
          <a:prstGeom prst="rect">
            <a:avLst/>
          </a:prstGeom>
          <a:noFill/>
          <a:ln>
            <a:noFill/>
          </a:ln>
        </p:spPr>
        <p:txBody>
          <a:bodyPr wrap="square" rtlCol="0">
            <a:spAutoFit/>
          </a:bodyPr>
          <a:lstStyle/>
          <a:p>
            <a:r>
              <a:rPr lang="en-US" sz="1200" b="1">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a:solidFill>
                  <a:schemeClr val="tx1"/>
                </a:solidFill>
                <a:latin typeface="+mj-lt"/>
              </a:rPr>
              <a:t>Responsibility 1</a:t>
            </a:r>
          </a:p>
          <a:p>
            <a:pPr marL="285750" indent="-285750">
              <a:buClr>
                <a:srgbClr val="4696D2"/>
              </a:buClr>
              <a:buFont typeface="Arial" panose="020B0604020202020204" pitchFamily="34" charset="0"/>
              <a:buChar char="•"/>
            </a:pPr>
            <a:r>
              <a:rPr lang="en-US" sz="1200">
                <a:solidFill>
                  <a:schemeClr val="tx1"/>
                </a:solidFill>
                <a:latin typeface="+mj-lt"/>
              </a:rPr>
              <a:t>Responsibility 2</a:t>
            </a:r>
          </a:p>
          <a:p>
            <a:pPr marL="285750" indent="-285750">
              <a:buClr>
                <a:srgbClr val="4696D2"/>
              </a:buClr>
              <a:buFont typeface="Arial" panose="020B0604020202020204" pitchFamily="34" charset="0"/>
              <a:buChar char="•"/>
            </a:pPr>
            <a:r>
              <a:rPr lang="en-US" sz="1200">
                <a:solidFill>
                  <a:schemeClr val="tx1"/>
                </a:solidFill>
                <a:latin typeface="+mj-lt"/>
              </a:rPr>
              <a:t>Responsibility 3</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777873"/>
            <a:ext cx="4303143" cy="830997"/>
          </a:xfrm>
          <a:prstGeom prst="rect">
            <a:avLst/>
          </a:prstGeom>
          <a:noFill/>
          <a:ln>
            <a:noFill/>
          </a:ln>
        </p:spPr>
        <p:txBody>
          <a:bodyPr wrap="square" rtlCol="0">
            <a:spAutoFit/>
          </a:bodyPr>
          <a:lstStyle/>
          <a:p>
            <a:r>
              <a:rPr lang="en-US" sz="1200" b="1">
                <a:solidFill>
                  <a:srgbClr val="00A996"/>
                </a:solidFill>
                <a:latin typeface="+mj-lt"/>
              </a:rPr>
              <a:t>EDUCATION</a:t>
            </a:r>
          </a:p>
          <a:p>
            <a:r>
              <a:rPr lang="en-US" sz="1200">
                <a:solidFill>
                  <a:schemeClr val="tx1"/>
                </a:solidFill>
                <a:latin typeface="+mj-lt"/>
              </a:rPr>
              <a:t>Degree, Program University/College</a:t>
            </a:r>
          </a:p>
          <a:p>
            <a:r>
              <a:rPr lang="en-US" sz="1200">
                <a:solidFill>
                  <a:schemeClr val="tx1"/>
                </a:solidFill>
                <a:latin typeface="+mj-lt"/>
              </a:rPr>
              <a:t>Degree, Program University/College</a:t>
            </a:r>
          </a:p>
          <a:p>
            <a:r>
              <a:rPr lang="en-US" sz="1200">
                <a:solidFill>
                  <a:schemeClr val="tx1"/>
                </a:solidFill>
                <a:latin typeface="+mj-lt"/>
              </a:rPr>
              <a:t>Degree, Program University/College</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a:solidFill>
                  <a:schemeClr val="bg1"/>
                </a:solidFill>
              </a:rPr>
              <a:t>Credentials</a:t>
            </a:r>
          </a:p>
        </p:txBody>
      </p:sp>
      <p:grpSp>
        <p:nvGrpSpPr>
          <p:cNvPr id="26" name="Group 25" descr="Sample current positions">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a:solidFill>
                    <a:schemeClr val="bg1"/>
                  </a:solidFill>
                  <a:latin typeface="+mj-lt"/>
                </a:rPr>
                <a:t>Current position</a:t>
              </a:r>
            </a:p>
            <a:p>
              <a:r>
                <a:rPr lang="en-US" sz="1200">
                  <a:solidFill>
                    <a:schemeClr val="bg1"/>
                  </a:solidFill>
                  <a:latin typeface="+mj-lt"/>
                </a:rPr>
                <a:t>Team or Department,  Company</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Opportunity 1</a:t>
            </a:r>
          </a:p>
          <a:p>
            <a:pPr marL="285750" indent="-285750">
              <a:buClr>
                <a:srgbClr val="4696D2"/>
              </a:buClr>
              <a:buFont typeface="Arial" panose="020B0604020202020204" pitchFamily="34" charset="0"/>
              <a:buChar char="•"/>
            </a:pPr>
            <a:r>
              <a:rPr lang="en-US" sz="1200"/>
              <a:t>Opportunity 2</a:t>
            </a:r>
          </a:p>
          <a:p>
            <a:pPr marL="285750" indent="-285750">
              <a:buClr>
                <a:srgbClr val="4696D2"/>
              </a:buClr>
              <a:buFont typeface="Arial" panose="020B0604020202020204" pitchFamily="34" charset="0"/>
              <a:buChar char="•"/>
            </a:pPr>
            <a:r>
              <a:rPr lang="en-US" sz="1200"/>
              <a:t>Opportunity 3</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3217762"/>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Response 1</a:t>
            </a:r>
          </a:p>
          <a:p>
            <a:pPr marL="285750" indent="-285750">
              <a:buClr>
                <a:srgbClr val="4696D2"/>
              </a:buClr>
              <a:buFont typeface="Arial" panose="020B0604020202020204" pitchFamily="34" charset="0"/>
              <a:buChar char="•"/>
            </a:pPr>
            <a:r>
              <a:rPr lang="en-US" sz="1200"/>
              <a:t>Response 2</a:t>
            </a:r>
          </a:p>
          <a:p>
            <a:pPr marL="285750" indent="-285750">
              <a:buClr>
                <a:srgbClr val="4696D2"/>
              </a:buClr>
              <a:buFont typeface="Arial" panose="020B0604020202020204" pitchFamily="34" charset="0"/>
              <a:buChar char="•"/>
            </a:pPr>
            <a:r>
              <a:rPr lang="en-US" sz="1200"/>
              <a:t>Response 3</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Training/Career Opportunity 1</a:t>
            </a:r>
          </a:p>
          <a:p>
            <a:pPr marL="285750" indent="-285750">
              <a:buClr>
                <a:srgbClr val="4696D2"/>
              </a:buClr>
              <a:buFont typeface="Arial" panose="020B0604020202020204" pitchFamily="34" charset="0"/>
              <a:buChar char="•"/>
            </a:pPr>
            <a:r>
              <a:rPr lang="en-US" sz="1200"/>
              <a:t>Training /Career Opportunity 2</a:t>
            </a:r>
          </a:p>
          <a:p>
            <a:pPr marL="285750" indent="-285750">
              <a:buClr>
                <a:srgbClr val="4696D2"/>
              </a:buClr>
              <a:buFont typeface="Arial" panose="020B0604020202020204" pitchFamily="34" charset="0"/>
              <a:buChar char="•"/>
            </a:pPr>
            <a:r>
              <a:rPr lang="en-US" sz="1200"/>
              <a:t>Training /Career Opportunity 3</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t>Skill 1</a:t>
            </a:r>
          </a:p>
          <a:p>
            <a:pPr marL="285750" indent="-285750">
              <a:buClr>
                <a:srgbClr val="4696D2"/>
              </a:buClr>
              <a:buFont typeface="Arial" panose="020B0604020202020204" pitchFamily="34" charset="0"/>
              <a:buChar char="•"/>
            </a:pPr>
            <a:r>
              <a:rPr lang="en-US" sz="1200"/>
              <a:t>Skill 2</a:t>
            </a:r>
          </a:p>
          <a:p>
            <a:pPr marL="285750" indent="-285750">
              <a:buClr>
                <a:srgbClr val="4696D2"/>
              </a:buClr>
              <a:buFont typeface="Arial" panose="020B0604020202020204" pitchFamily="34" charset="0"/>
              <a:buChar char="•"/>
            </a:pPr>
            <a:r>
              <a:rPr lang="en-US" sz="1200"/>
              <a:t>Skill 3</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3">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0961" y="-17152"/>
            <a:ext cx="1726949" cy="1726949"/>
          </a:xfrm>
          <a:prstGeom prst="rect">
            <a:avLst/>
          </a:prstGeom>
        </p:spPr>
      </p:pic>
    </p:spTree>
    <p:extLst>
      <p:ext uri="{BB962C8B-B14F-4D97-AF65-F5344CB8AC3E}">
        <p14:creationId xmlns:p14="http://schemas.microsoft.com/office/powerpoint/2010/main" val="15115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women in lab coats looking at a computer">
            <a:extLst>
              <a:ext uri="{FF2B5EF4-FFF2-40B4-BE49-F238E27FC236}">
                <a16:creationId xmlns:a16="http://schemas.microsoft.com/office/drawing/2014/main" id="{CA7E4437-09AC-7A8B-5BEC-A77479EA705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7" name="Title 6">
            <a:extLst>
              <a:ext uri="{FF2B5EF4-FFF2-40B4-BE49-F238E27FC236}">
                <a16:creationId xmlns:a16="http://schemas.microsoft.com/office/drawing/2014/main" id="{B737F732-6FA9-A9CD-8BA1-E50AD70E4E0B}"/>
              </a:ext>
            </a:extLst>
          </p:cNvPr>
          <p:cNvSpPr txBox="1">
            <a:spLocks noGrp="1"/>
          </p:cNvSpPr>
          <p:nvPr>
            <p:ph type="title" idx="4294967295"/>
          </p:nvPr>
        </p:nvSpPr>
        <p:spPr>
          <a:xfrm>
            <a:off x="2920410" y="4139929"/>
            <a:ext cx="6458855" cy="20005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ea typeface="+mn-ea"/>
                <a:cs typeface="Arial"/>
              </a:rPr>
              <a:t>Lauren Schiefelbein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Times New Roman" panose="02020603050405020304" pitchFamily="18" charset="0"/>
                <a:cs typeface="Times New Roman"/>
              </a:rPr>
              <a:t>MLS</a:t>
            </a:r>
            <a:r>
              <a:rPr kumimoji="0" lang="en-US" sz="3200" b="0" i="0" u="none" strike="noStrike" kern="1200" cap="none" spc="0" normalizeH="0" baseline="0" noProof="0" dirty="0">
                <a:ln>
                  <a:noFill/>
                </a:ln>
                <a:solidFill>
                  <a:schemeClr val="bg1"/>
                </a:solidFill>
                <a:effectLst/>
                <a:uLnTx/>
                <a:uFillTx/>
                <a:latin typeface="Arial"/>
                <a:ea typeface="+mn-ea"/>
                <a:cs typeface="Arial"/>
              </a:rPr>
              <a:t>(ASCP)</a:t>
            </a:r>
            <a:r>
              <a:rPr kumimoji="0" lang="en-US" sz="3200" b="0" i="0" u="none" strike="noStrike" kern="1200" cap="none" spc="0" normalizeH="0" baseline="30000" noProof="0" dirty="0">
                <a:ln>
                  <a:noFill/>
                </a:ln>
                <a:solidFill>
                  <a:schemeClr val="bg1"/>
                </a:solidFill>
                <a:effectLst/>
                <a:uLnTx/>
                <a:uFillTx/>
                <a:latin typeface="Arial"/>
                <a:ea typeface="+mn-ea"/>
                <a:cs typeface="Arial"/>
              </a:rPr>
              <a:t>CM</a:t>
            </a:r>
            <a:r>
              <a:rPr kumimoji="0" lang="en-US" sz="3200" b="0" i="0" u="none" strike="noStrike" kern="1200" cap="none" spc="0" normalizeH="0" baseline="0" noProof="0" dirty="0">
                <a:ln>
                  <a:noFill/>
                </a:ln>
                <a:solidFill>
                  <a:schemeClr val="bg1"/>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Arial"/>
              </a:rPr>
              <a:t>Education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Arial"/>
              </a:rPr>
              <a:t>University of Nebraska Medical Center</a:t>
            </a:r>
          </a:p>
        </p:txBody>
      </p:sp>
      <p:pic>
        <p:nvPicPr>
          <p:cNvPr id="2" name="Picture 1" descr="A woman with her hand on her chin&#10;">
            <a:extLst>
              <a:ext uri="{FF2B5EF4-FFF2-40B4-BE49-F238E27FC236}">
                <a16:creationId xmlns:a16="http://schemas.microsoft.com/office/drawing/2014/main" id="{B0BE7A9E-2676-CC63-9642-679E1465D74A}"/>
              </a:ext>
            </a:extLst>
          </p:cNvPr>
          <p:cNvPicPr>
            <a:picLocks noChangeAspect="1"/>
          </p:cNvPicPr>
          <p:nvPr/>
        </p:nvPicPr>
        <p:blipFill>
          <a:blip r:embed="rId3" cstate="print">
            <a:extLst>
              <a:ext uri="{28A0092B-C50C-407E-A947-70E740481C1C}">
                <a14:useLocalDpi xmlns:a14="http://schemas.microsoft.com/office/drawing/2010/main" val="0"/>
              </a:ext>
            </a:extLst>
          </a:blip>
          <a:srcRect l="5335" t="7301"/>
          <a:stretch/>
        </p:blipFill>
        <p:spPr>
          <a:xfrm>
            <a:off x="4957031" y="817560"/>
            <a:ext cx="2131613" cy="3160375"/>
          </a:xfrm>
          <a:prstGeom prst="rect">
            <a:avLst/>
          </a:prstGeom>
          <a:ln w="38100">
            <a:solidFill>
              <a:srgbClr val="26408F"/>
            </a:solidFill>
          </a:ln>
        </p:spPr>
      </p:pic>
    </p:spTree>
    <p:extLst>
      <p:ext uri="{BB962C8B-B14F-4D97-AF65-F5344CB8AC3E}">
        <p14:creationId xmlns:p14="http://schemas.microsoft.com/office/powerpoint/2010/main" val="55208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Lauren Schiefelbein</a:t>
            </a: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939203" y="3903819"/>
            <a:ext cx="1950847" cy="2062103"/>
          </a:xfrm>
          <a:prstGeom prst="rect">
            <a:avLst/>
          </a:prstGeom>
          <a:noFill/>
          <a:ln>
            <a:noFill/>
          </a:ln>
        </p:spPr>
        <p:txBody>
          <a:bodyPr wrap="square" lIns="91440" tIns="45720" rIns="91440" bIns="45720" rtlCol="0" anchor="t">
            <a:spAutoFit/>
          </a:bodyPr>
          <a:lstStyle/>
          <a:p>
            <a:r>
              <a:rPr lang="en-US" sz="1600" i="1">
                <a:solidFill>
                  <a:schemeClr val="bg1"/>
                </a:solidFill>
              </a:rPr>
              <a:t>Forward is still forward, whichever way you are facing.</a:t>
            </a:r>
            <a:endParaRPr lang="en-US">
              <a:solidFill>
                <a:schemeClr val="bg1"/>
              </a:solidFill>
            </a:endParaRPr>
          </a:p>
          <a:p>
            <a:endParaRPr lang="en-US" sz="1600" i="1">
              <a:solidFill>
                <a:schemeClr val="bg1"/>
              </a:solidFill>
            </a:endParaRPr>
          </a:p>
          <a:p>
            <a:r>
              <a:rPr lang="en-US" sz="1600" i="1">
                <a:solidFill>
                  <a:schemeClr val="bg1"/>
                </a:solidFill>
              </a:rPr>
              <a:t>Keep moving.</a:t>
            </a:r>
          </a:p>
          <a:p>
            <a:endParaRPr lang="en-US" sz="1600" i="1">
              <a:solidFill>
                <a:schemeClr val="bg1"/>
              </a:solidFill>
            </a:endParaRPr>
          </a:p>
          <a:p>
            <a:r>
              <a:rPr lang="en-US" sz="1600" i="1">
                <a:solidFill>
                  <a:schemeClr val="bg1"/>
                </a:solidFill>
              </a:rPr>
              <a:t>Only look back to enjoy the view.</a:t>
            </a:r>
            <a:endParaRPr lang="en-US">
              <a:solidFill>
                <a:schemeClr val="bg1"/>
              </a:solidFill>
            </a:endParaRPr>
          </a:p>
        </p:txBody>
      </p:sp>
      <p:sp>
        <p:nvSpPr>
          <p:cNvPr id="10" name="TextBox 9">
            <a:extLst>
              <a:ext uri="{FF2B5EF4-FFF2-40B4-BE49-F238E27FC236}">
                <a16:creationId xmlns:a16="http://schemas.microsoft.com/office/drawing/2014/main" id="{F931428C-64DD-E657-8543-9476B40CAB09}"/>
              </a:ext>
            </a:extLst>
          </p:cNvPr>
          <p:cNvSpPr txBox="1"/>
          <p:nvPr/>
        </p:nvSpPr>
        <p:spPr>
          <a:xfrm>
            <a:off x="273170" y="5444253"/>
            <a:ext cx="4284841" cy="1200329"/>
          </a:xfrm>
          <a:prstGeom prst="rect">
            <a:avLst/>
          </a:prstGeom>
          <a:noFill/>
          <a:ln>
            <a:noFill/>
          </a:ln>
        </p:spPr>
        <p:txBody>
          <a:bodyPr wrap="square" lIns="91440" tIns="45720" rIns="91440" bIns="45720" rtlCol="0" anchor="t">
            <a:spAutoFit/>
          </a:bodyPr>
          <a:lstStyle/>
          <a:p>
            <a:r>
              <a:rPr lang="en-US" sz="1200" b="1">
                <a:solidFill>
                  <a:srgbClr val="00A996"/>
                </a:solidFill>
                <a:latin typeface="+mj-lt"/>
              </a:rPr>
              <a:t>CURRENT RESPONSIBILITIES</a:t>
            </a:r>
          </a:p>
          <a:p>
            <a:pPr marL="285750" indent="-285750">
              <a:buFont typeface="Arial,Sans-Serif" panose="020B0604020202020204" pitchFamily="34" charset="0"/>
              <a:buChar char="•"/>
            </a:pPr>
            <a:r>
              <a:rPr lang="en-US" sz="1200">
                <a:solidFill>
                  <a:schemeClr val="tx1"/>
                </a:solidFill>
                <a:latin typeface="+mj-lt"/>
              </a:rPr>
              <a:t>Teaching hands-on laboratory skills to students</a:t>
            </a:r>
          </a:p>
          <a:p>
            <a:pPr marL="285750" indent="-285750">
              <a:buFont typeface="Arial,Sans-Serif" panose="020B0604020202020204" pitchFamily="34" charset="0"/>
              <a:buChar char="•"/>
            </a:pPr>
            <a:r>
              <a:rPr lang="en-US" sz="1200">
                <a:solidFill>
                  <a:schemeClr val="tx1"/>
                </a:solidFill>
                <a:latin typeface="+mj-lt"/>
              </a:rPr>
              <a:t>Managing our MLS Program’s “Student Laboratory”</a:t>
            </a:r>
          </a:p>
          <a:p>
            <a:pPr marL="285750" indent="-285750">
              <a:buFont typeface="Arial,Sans-Serif" panose="020B0604020202020204" pitchFamily="34" charset="0"/>
              <a:buChar char="•"/>
            </a:pPr>
            <a:r>
              <a:rPr lang="en-US" sz="1200">
                <a:solidFill>
                  <a:schemeClr val="tx1"/>
                </a:solidFill>
                <a:latin typeface="+mj-lt"/>
              </a:rPr>
              <a:t>MLS recruitment and engagement events</a:t>
            </a:r>
          </a:p>
          <a:p>
            <a:pPr marL="285750" indent="-285750">
              <a:buFont typeface="Arial,Sans-Serif" panose="020B0604020202020204" pitchFamily="34" charset="0"/>
              <a:buChar char="•"/>
            </a:pPr>
            <a:r>
              <a:rPr lang="en-US" sz="1200">
                <a:solidFill>
                  <a:schemeClr val="tx1"/>
                </a:solidFill>
                <a:latin typeface="+mj-lt"/>
              </a:rPr>
              <a:t>Coordinating with students</a:t>
            </a:r>
          </a:p>
          <a:p>
            <a:pPr marL="285750" indent="-285750">
              <a:buFont typeface="Arial,Sans-Serif" panose="020B0604020202020204" pitchFamily="34" charset="0"/>
              <a:buChar char="•"/>
            </a:pPr>
            <a:r>
              <a:rPr lang="en-US" sz="1200">
                <a:solidFill>
                  <a:schemeClr val="tx1"/>
                </a:solidFill>
                <a:latin typeface="+mj-lt"/>
              </a:rPr>
              <a:t>Coordinating with clinical sites</a:t>
            </a:r>
            <a:endParaRPr lang="en-US"/>
          </a:p>
        </p:txBody>
      </p:sp>
      <p:sp>
        <p:nvSpPr>
          <p:cNvPr id="24" name="TextBox 23">
            <a:extLst>
              <a:ext uri="{FF2B5EF4-FFF2-40B4-BE49-F238E27FC236}">
                <a16:creationId xmlns:a16="http://schemas.microsoft.com/office/drawing/2014/main" id="{0C83EFAD-B2D5-4FA5-A219-CDA5C3862EBB}"/>
              </a:ext>
            </a:extLst>
          </p:cNvPr>
          <p:cNvSpPr txBox="1"/>
          <p:nvPr/>
        </p:nvSpPr>
        <p:spPr>
          <a:xfrm>
            <a:off x="275700" y="1713163"/>
            <a:ext cx="4000297" cy="1015663"/>
          </a:xfrm>
          <a:prstGeom prst="rect">
            <a:avLst/>
          </a:prstGeom>
          <a:noFill/>
          <a:ln>
            <a:noFill/>
          </a:ln>
        </p:spPr>
        <p:txBody>
          <a:bodyPr wrap="square" lIns="91440" tIns="45720" rIns="91440" bIns="45720" rtlCol="0" anchor="t">
            <a:spAutoFit/>
          </a:bodyPr>
          <a:lstStyle/>
          <a:p>
            <a:r>
              <a:rPr lang="en-US" sz="1200" b="1">
                <a:solidFill>
                  <a:srgbClr val="00A996"/>
                </a:solidFill>
                <a:latin typeface="+mj-lt"/>
              </a:rPr>
              <a:t>EDUCATION</a:t>
            </a:r>
            <a:endParaRPr lang="en-US" sz="1200">
              <a:solidFill>
                <a:srgbClr val="000000"/>
              </a:solidFill>
              <a:latin typeface="+mj-lt"/>
            </a:endParaRPr>
          </a:p>
          <a:p>
            <a:r>
              <a:rPr lang="en-US" sz="1200">
                <a:latin typeface="+mj-lt"/>
              </a:rPr>
              <a:t>MS, Healthcare Professions Teaching and Technology,      </a:t>
            </a:r>
            <a:r>
              <a:rPr lang="en-US" sz="1200">
                <a:solidFill>
                  <a:srgbClr val="DEEBF7"/>
                </a:solidFill>
                <a:latin typeface="+mj-lt"/>
              </a:rPr>
              <a:t>xxxx</a:t>
            </a:r>
            <a:r>
              <a:rPr lang="en-US" sz="1200">
                <a:latin typeface="+mj-lt"/>
              </a:rPr>
              <a:t>UNMC </a:t>
            </a:r>
            <a:r>
              <a:rPr lang="en-US" sz="1200" i="1">
                <a:latin typeface="+mj-lt"/>
              </a:rPr>
              <a:t>(In progress)</a:t>
            </a:r>
            <a:endParaRPr lang="en-US" sz="1200">
              <a:latin typeface="+mj-lt"/>
              <a:cs typeface="Arial"/>
            </a:endParaRPr>
          </a:p>
          <a:p>
            <a:r>
              <a:rPr lang="en-US" sz="1200">
                <a:solidFill>
                  <a:schemeClr val="tx1"/>
                </a:solidFill>
                <a:latin typeface="+mj-lt"/>
              </a:rPr>
              <a:t>BS, Medical Laboratory Science, UNMC</a:t>
            </a:r>
          </a:p>
          <a:p>
            <a:r>
              <a:rPr lang="en-US" sz="1200">
                <a:solidFill>
                  <a:schemeClr val="tx1"/>
                </a:solidFill>
                <a:latin typeface="+mj-lt"/>
              </a:rPr>
              <a:t>BS, Biology, UNL / UNO</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lIns="91440" tIns="45720" rIns="91440" bIns="45720" rtlCol="0" anchor="t">
            <a:spAutoFit/>
          </a:bodyPr>
          <a:lstStyle/>
          <a:p>
            <a:r>
              <a:rPr lang="en-US" sz="2000">
                <a:solidFill>
                  <a:schemeClr val="bg1"/>
                </a:solidFill>
              </a:rPr>
              <a:t>MLS (ASCP)</a:t>
            </a:r>
          </a:p>
        </p:txBody>
      </p:sp>
      <p:grpSp>
        <p:nvGrpSpPr>
          <p:cNvPr id="26" name="Group 25" descr="work experience info">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lIns="91440" tIns="45720" rIns="91440" bIns="45720" rtlCol="0" anchor="t">
              <a:spAutoFit/>
            </a:bodyPr>
            <a:lstStyle/>
            <a:p>
              <a:r>
                <a:rPr lang="en-US" sz="1200" b="1">
                  <a:solidFill>
                    <a:schemeClr val="bg1"/>
                  </a:solidFill>
                </a:rPr>
                <a:t>MLS Education Coordinator</a:t>
              </a:r>
            </a:p>
            <a:p>
              <a:r>
                <a:rPr lang="en-US" sz="1200">
                  <a:solidFill>
                    <a:schemeClr val="bg1"/>
                  </a:solidFill>
                  <a:latin typeface="+mj-lt"/>
                </a:rPr>
                <a:t>MLS Program, UNMC</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11171"/>
              <a:ext cx="3256130" cy="461665"/>
            </a:xfrm>
            <a:prstGeom prst="rect">
              <a:avLst/>
            </a:prstGeom>
            <a:noFill/>
            <a:ln>
              <a:noFill/>
            </a:ln>
          </p:spPr>
          <p:txBody>
            <a:bodyPr wrap="square" lIns="91440" tIns="45720" rIns="91440" bIns="45720" rtlCol="0" anchor="t">
              <a:spAutoFit/>
            </a:bodyPr>
            <a:lstStyle/>
            <a:p>
              <a:r>
                <a:rPr lang="en-US" sz="1200" b="1">
                  <a:solidFill>
                    <a:schemeClr val="bg1"/>
                  </a:solidFill>
                  <a:latin typeface="+mj-lt"/>
                </a:rPr>
                <a:t>Laboratory Support / Phlebotomist</a:t>
              </a:r>
              <a:endParaRPr lang="en-US">
                <a:solidFill>
                  <a:schemeClr val="bg1"/>
                </a:solidFill>
              </a:endParaRPr>
            </a:p>
            <a:p>
              <a:r>
                <a:rPr lang="en-US" sz="1200">
                  <a:solidFill>
                    <a:schemeClr val="bg1"/>
                  </a:solidFill>
                  <a:latin typeface="+mj-lt"/>
                </a:rPr>
                <a:t>Specimen Processing, Nebraska Medicine</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lIns="91440" tIns="45720" rIns="91440" bIns="45720" rtlCol="0" anchor="t">
              <a:spAutoFit/>
            </a:bodyPr>
            <a:lstStyle/>
            <a:p>
              <a:r>
                <a:rPr lang="en-US" sz="1200" b="1">
                  <a:solidFill>
                    <a:schemeClr val="bg1"/>
                  </a:solidFill>
                  <a:latin typeface="+mj-lt"/>
                </a:rPr>
                <a:t>Animal Care-Giver</a:t>
              </a:r>
              <a:endParaRPr lang="en-US">
                <a:solidFill>
                  <a:schemeClr val="bg1"/>
                </a:solidFill>
              </a:endParaRPr>
            </a:p>
            <a:p>
              <a:r>
                <a:rPr lang="en-US" sz="1200">
                  <a:solidFill>
                    <a:schemeClr val="bg1"/>
                  </a:solidFill>
                  <a:latin typeface="+mj-lt"/>
                </a:rPr>
                <a:t>Cat Staff, Nebraska Humane Society</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lIns="91440" tIns="45720" rIns="91440" bIns="45720" rtlCol="0" anchor="t">
              <a:spAutoFit/>
            </a:bodyPr>
            <a:lstStyle/>
            <a:p>
              <a:r>
                <a:rPr lang="en-US" sz="1200" b="1">
                  <a:solidFill>
                    <a:schemeClr val="bg1"/>
                  </a:solidFill>
                  <a:latin typeface="+mj-lt"/>
                </a:rPr>
                <a:t>2022</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lIns="91440" tIns="45720" rIns="91440" bIns="45720" rtlCol="0" anchor="t">
              <a:spAutoFit/>
            </a:bodyPr>
            <a:lstStyle/>
            <a:p>
              <a:r>
                <a:rPr lang="en-US" sz="1200" b="1">
                  <a:solidFill>
                    <a:schemeClr val="bg1"/>
                  </a:solidFill>
                  <a:latin typeface="+mj-lt"/>
                </a:rPr>
                <a:t>2014</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lIns="91440" tIns="45720" rIns="91440" bIns="45720" rtlCol="0" anchor="t">
              <a:spAutoFit/>
            </a:bodyPr>
            <a:lstStyle/>
            <a:p>
              <a:r>
                <a:rPr lang="en-US" sz="1200" b="1">
                  <a:solidFill>
                    <a:schemeClr val="bg1"/>
                  </a:solidFill>
                  <a:latin typeface="+mj-lt"/>
                </a:rPr>
                <a:t>2013</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lIns="91440" tIns="45720" rIns="91440" bIns="45720" rtlCol="0" anchor="t">
              <a:spAutoFit/>
            </a:bodyPr>
            <a:lstStyle/>
            <a:p>
              <a:r>
                <a:rPr lang="en-US" sz="1200" b="1">
                  <a:solidFill>
                    <a:schemeClr val="bg1"/>
                  </a:solidFill>
                  <a:latin typeface="+mj-lt"/>
                </a:rPr>
                <a:t>Medical Laboratory Scientist</a:t>
              </a:r>
              <a:endParaRPr lang="en-US">
                <a:solidFill>
                  <a:schemeClr val="bg1"/>
                </a:solidFill>
              </a:endParaRPr>
            </a:p>
            <a:p>
              <a:r>
                <a:rPr lang="en-US" sz="1200">
                  <a:solidFill>
                    <a:schemeClr val="bg1"/>
                  </a:solidFill>
                  <a:latin typeface="+mj-lt"/>
                </a:rPr>
                <a:t>Core Laboratory, Nebraska Medicine</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lIns="91440" tIns="45720" rIns="91440" bIns="45720" rtlCol="0" anchor="t">
              <a:spAutoFit/>
            </a:bodyPr>
            <a:lstStyle/>
            <a:p>
              <a:r>
                <a:rPr lang="en-US" sz="1200" b="1">
                  <a:solidFill>
                    <a:schemeClr val="bg1"/>
                  </a:solidFill>
                  <a:latin typeface="+mj-lt"/>
                </a:rPr>
                <a:t>2017</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824564"/>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31177" y="1640635"/>
            <a:ext cx="3094772" cy="1015663"/>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From Cat Labs to STAT Labs</a:t>
            </a:r>
          </a:p>
          <a:p>
            <a:pPr marL="285750" indent="-2857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r>
              <a:rPr lang="en-US" sz="1200" dirty="0"/>
              <a:t>Back to School: </a:t>
            </a:r>
            <a:r>
              <a:rPr lang="en-US" sz="1200" dirty="0">
                <a:hlinkClick r:id="rId3"/>
              </a:rPr>
              <a:t>UNMC MLS Program</a:t>
            </a:r>
            <a:endParaRPr lang="en-US" dirty="0"/>
          </a:p>
          <a:p>
            <a:pPr marL="285750" indent="-2857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r>
              <a:rPr lang="en-US" sz="1200" dirty="0"/>
              <a:t>Onward to Clinical Academia</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31177" y="3074887"/>
            <a:ext cx="2761397" cy="1015663"/>
          </a:xfrm>
          <a:prstGeom prst="rect">
            <a:avLst/>
          </a:prstGeom>
          <a:noFill/>
          <a:ln>
            <a:noFill/>
          </a:ln>
        </p:spPr>
        <p:txBody>
          <a:bodyPr wrap="square" lIns="91440" tIns="45720" rIns="91440" bIns="45720" rtlCol="0" anchor="t">
            <a:spAutoFit/>
          </a:bodyPr>
          <a:lstStyle/>
          <a:p>
            <a:pPr marL="171450" indent="-171450">
              <a:buClr>
                <a:srgbClr val="4696D2"/>
              </a:buClr>
              <a:buChar char="•"/>
            </a:pPr>
            <a:r>
              <a:rPr lang="en-US" sz="1200" dirty="0"/>
              <a:t>  </a:t>
            </a:r>
            <a:r>
              <a:rPr lang="en-US" sz="1200" dirty="0">
                <a:hlinkClick r:id="rId4"/>
              </a:rPr>
              <a:t>“Lo-Fi” Lab Engagement</a:t>
            </a:r>
            <a:endParaRPr lang="en-US" dirty="0"/>
          </a:p>
          <a:p>
            <a:pPr marL="285750" indent="-2857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r>
              <a:rPr lang="en-US" sz="1200" dirty="0"/>
              <a:t>Active Mentorship</a:t>
            </a:r>
          </a:p>
          <a:p>
            <a:pPr marL="285750" indent="-2857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r>
              <a:rPr lang="en-US" sz="1200" dirty="0"/>
              <a:t>"Planting Trees”</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31178" y="4231140"/>
            <a:ext cx="2884336" cy="1384995"/>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hlinkClick r:id="rId5"/>
              </a:rPr>
              <a:t>UNMC Healthcare Professions Teaching &amp; Technology Program</a:t>
            </a:r>
            <a:endParaRPr lang="en-US" sz="1200" dirty="0"/>
          </a:p>
          <a:p>
            <a:pPr marL="285750" indent="-2857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r>
              <a:rPr lang="en-US" sz="1200" dirty="0">
                <a:hlinkClick r:id="rId6"/>
              </a:rPr>
              <a:t>Teaching Without Walls by Michael Wesch</a:t>
            </a:r>
            <a:endParaRPr lang="en-US" sz="1200" dirty="0"/>
          </a:p>
          <a:p>
            <a:pPr marL="285750" indent="-2857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533669"/>
            <a:ext cx="2722629" cy="1015663"/>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t>Reconceptualizing</a:t>
            </a:r>
          </a:p>
          <a:p>
            <a:pPr marL="285750" indent="-285750">
              <a:buClr>
                <a:srgbClr val="4696D2"/>
              </a:buClr>
              <a:buFont typeface="Arial" panose="020B0604020202020204" pitchFamily="34" charset="0"/>
              <a:buChar char="•"/>
            </a:pPr>
            <a:endParaRPr lang="en-US" sz="1200"/>
          </a:p>
          <a:p>
            <a:pPr marL="285750" indent="-285750">
              <a:buClr>
                <a:srgbClr val="4696D2"/>
              </a:buClr>
              <a:buFont typeface="Arial" panose="020B0604020202020204" pitchFamily="34" charset="0"/>
              <a:buChar char="•"/>
            </a:pPr>
            <a:r>
              <a:rPr lang="en-US" sz="1200"/>
              <a:t>Communication</a:t>
            </a:r>
          </a:p>
          <a:p>
            <a:pPr marL="285750" indent="-285750">
              <a:buClr>
                <a:srgbClr val="4696D2"/>
              </a:buClr>
              <a:buFont typeface="Arial" panose="020B0604020202020204" pitchFamily="34" charset="0"/>
              <a:buChar char="•"/>
            </a:pPr>
            <a:endParaRPr lang="en-US" sz="1200"/>
          </a:p>
          <a:p>
            <a:pPr marL="285750" indent="-285750">
              <a:buClr>
                <a:srgbClr val="4696D2"/>
              </a:buClr>
              <a:buFont typeface="Arial" panose="020B0604020202020204" pitchFamily="34" charset="0"/>
              <a:buChar char="•"/>
            </a:pPr>
            <a:r>
              <a:rPr lang="en-US" sz="1200"/>
              <a:t>Continuous Learning</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7">
            <a:alphaModFix/>
          </a:blip>
          <a:srcRect/>
          <a:stretch/>
        </p:blipFill>
        <p:spPr>
          <a:xfrm>
            <a:off x="9816750" y="6082301"/>
            <a:ext cx="2014988" cy="482176"/>
          </a:xfrm>
          <a:prstGeom prst="rect">
            <a:avLst/>
          </a:prstGeom>
          <a:noFill/>
          <a:ln>
            <a:noFill/>
          </a:ln>
        </p:spPr>
      </p:pic>
      <p:pic>
        <p:nvPicPr>
          <p:cNvPr id="13" name="Picture 12" descr="A person with her hand on her chin&#10;">
            <a:extLst>
              <a:ext uri="{FF2B5EF4-FFF2-40B4-BE49-F238E27FC236}">
                <a16:creationId xmlns:a16="http://schemas.microsoft.com/office/drawing/2014/main" id="{A5BD209E-264A-B895-8C76-FF91584961B6}"/>
              </a:ext>
            </a:extLst>
          </p:cNvPr>
          <p:cNvPicPr>
            <a:picLocks noChangeAspect="1"/>
          </p:cNvPicPr>
          <p:nvPr/>
        </p:nvPicPr>
        <p:blipFill>
          <a:blip r:embed="rId8" cstate="print">
            <a:extLst>
              <a:ext uri="{28A0092B-C50C-407E-A947-70E740481C1C}">
                <a14:useLocalDpi xmlns:a14="http://schemas.microsoft.com/office/drawing/2010/main" val="0"/>
              </a:ext>
            </a:extLst>
          </a:blip>
          <a:srcRect l="5335" t="7301"/>
          <a:stretch/>
        </p:blipFill>
        <p:spPr>
          <a:xfrm>
            <a:off x="9758437" y="101943"/>
            <a:ext cx="2131613" cy="3160375"/>
          </a:xfrm>
          <a:prstGeom prst="rect">
            <a:avLst/>
          </a:prstGeom>
          <a:ln w="38100">
            <a:solidFill>
              <a:srgbClr val="26408F"/>
            </a:solidFill>
          </a:ln>
        </p:spPr>
      </p:pic>
      <p:sp>
        <p:nvSpPr>
          <p:cNvPr id="33" name="TextBox 32">
            <a:extLst>
              <a:ext uri="{FF2B5EF4-FFF2-40B4-BE49-F238E27FC236}">
                <a16:creationId xmlns:a16="http://schemas.microsoft.com/office/drawing/2014/main" id="{11DC523B-74DE-6487-C6ED-5938D9509D1D}"/>
              </a:ext>
            </a:extLst>
          </p:cNvPr>
          <p:cNvSpPr txBox="1"/>
          <p:nvPr/>
        </p:nvSpPr>
        <p:spPr>
          <a:xfrm>
            <a:off x="1919815" y="883262"/>
            <a:ext cx="468467" cy="261610"/>
          </a:xfrm>
          <a:prstGeom prst="rect">
            <a:avLst/>
          </a:prstGeom>
          <a:noFill/>
        </p:spPr>
        <p:txBody>
          <a:bodyPr wrap="square">
            <a:spAutoFit/>
          </a:bodyPr>
          <a:lstStyle/>
          <a:p>
            <a:r>
              <a:rPr lang="en-US" sz="1100">
                <a:solidFill>
                  <a:schemeClr val="bg1"/>
                </a:solidFill>
              </a:rPr>
              <a:t>CM</a:t>
            </a:r>
            <a:endParaRPr lang="en-US"/>
          </a:p>
        </p:txBody>
      </p:sp>
    </p:spTree>
    <p:extLst>
      <p:ext uri="{BB962C8B-B14F-4D97-AF65-F5344CB8AC3E}">
        <p14:creationId xmlns:p14="http://schemas.microsoft.com/office/powerpoint/2010/main" val="402276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72AE-9983-E8B9-755B-12B91454583F}"/>
            </a:ext>
          </a:extLst>
        </p:cNvPr>
        <p:cNvGrpSpPr/>
        <p:nvPr/>
      </p:nvGrpSpPr>
      <p:grpSpPr>
        <a:xfrm>
          <a:off x="0" y="0"/>
          <a:ext cx="0" cy="0"/>
          <a:chOff x="0" y="0"/>
          <a:chExt cx="0" cy="0"/>
        </a:xfrm>
      </p:grpSpPr>
      <p:pic>
        <p:nvPicPr>
          <p:cNvPr id="3" name="Picture 2" descr="A few women in lab coats looking at a computer&#10;">
            <a:extLst>
              <a:ext uri="{FF2B5EF4-FFF2-40B4-BE49-F238E27FC236}">
                <a16:creationId xmlns:a16="http://schemas.microsoft.com/office/drawing/2014/main" id="{AC90F9F6-6BCE-91B3-D3D7-DE8CECBB27BE}"/>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87086" y="0"/>
            <a:ext cx="12191980" cy="6856718"/>
          </a:xfrm>
          <a:prstGeom prst="rect">
            <a:avLst/>
          </a:prstGeom>
        </p:spPr>
      </p:pic>
      <p:sp>
        <p:nvSpPr>
          <p:cNvPr id="7" name="Title 6">
            <a:extLst>
              <a:ext uri="{FF2B5EF4-FFF2-40B4-BE49-F238E27FC236}">
                <a16:creationId xmlns:a16="http://schemas.microsoft.com/office/drawing/2014/main" id="{1B62BB53-8138-AC96-302E-9845EA9A60FC}"/>
              </a:ext>
            </a:extLst>
          </p:cNvPr>
          <p:cNvSpPr txBox="1">
            <a:spLocks noGrp="1"/>
          </p:cNvSpPr>
          <p:nvPr>
            <p:ph type="title" idx="4294967295"/>
          </p:nvPr>
        </p:nvSpPr>
        <p:spPr>
          <a:xfrm>
            <a:off x="1562099" y="3949211"/>
            <a:ext cx="9067801"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n-ea"/>
                <a:cs typeface="Arial"/>
              </a:rPr>
              <a:t>Maheswari Mukherjee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Arial"/>
              </a:rPr>
              <a:t> </a:t>
            </a:r>
            <a:r>
              <a:rPr kumimoji="0" lang="en-US" sz="3600" b="0" i="0" u="none" strike="noStrike" kern="1200" cap="none" spc="0" normalizeH="0" baseline="0" noProof="0" dirty="0">
                <a:ln>
                  <a:noFill/>
                </a:ln>
                <a:solidFill>
                  <a:schemeClr val="bg1"/>
                </a:solidFill>
                <a:effectLst/>
                <a:uLnTx/>
                <a:uFillTx/>
                <a:latin typeface="Arial"/>
                <a:ea typeface="+mn-ea"/>
                <a:cs typeface="Arial"/>
              </a:rPr>
              <a:t>PhD, MSc, BPT, SCT(ASCP)</a:t>
            </a:r>
            <a:r>
              <a:rPr kumimoji="0" lang="en-US" sz="3600" b="0" i="0" u="none" strike="noStrike" kern="1200" cap="none" spc="0" normalizeH="0" baseline="30000" noProof="0" dirty="0">
                <a:ln>
                  <a:noFill/>
                </a:ln>
                <a:solidFill>
                  <a:schemeClr val="bg1"/>
                </a:solidFill>
                <a:effectLst/>
                <a:uLnTx/>
                <a:uFillTx/>
                <a:latin typeface="Arial"/>
                <a:ea typeface="+mn-ea"/>
                <a:cs typeface="Arial"/>
              </a:rPr>
              <a:t>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Arial"/>
              </a:rPr>
              <a:t>Associate Professor and the Director of the Cytology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Arial"/>
              </a:rPr>
              <a:t>University of Nebraska Medical Center</a:t>
            </a:r>
          </a:p>
        </p:txBody>
      </p:sp>
      <p:pic>
        <p:nvPicPr>
          <p:cNvPr id="2" name="Picture 1" descr="A woman with dark hair wearing a blue suit&#10;&#10;">
            <a:extLst>
              <a:ext uri="{FF2B5EF4-FFF2-40B4-BE49-F238E27FC236}">
                <a16:creationId xmlns:a16="http://schemas.microsoft.com/office/drawing/2014/main" id="{2F5B58E2-0C8D-7F96-936B-982F37CFB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7896" y="382360"/>
            <a:ext cx="2197771" cy="3290348"/>
          </a:xfrm>
          <a:prstGeom prst="rect">
            <a:avLst/>
          </a:prstGeom>
        </p:spPr>
      </p:pic>
    </p:spTree>
    <p:extLst>
      <p:ext uri="{BB962C8B-B14F-4D97-AF65-F5344CB8AC3E}">
        <p14:creationId xmlns:p14="http://schemas.microsoft.com/office/powerpoint/2010/main" val="32084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127434" y="347932"/>
            <a:ext cx="4328727"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mn-lt"/>
                <a:ea typeface="+mn-ea"/>
                <a:cs typeface="+mn-cs"/>
              </a:rPr>
              <a:t>Maheswari Mukherjee</a:t>
            </a:r>
            <a:endParaRPr kumimoji="0" lang="en-US" sz="30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2000548"/>
          </a:xfrm>
          <a:prstGeom prst="rect">
            <a:avLst/>
          </a:prstGeom>
          <a:noFill/>
          <a:ln>
            <a:noFill/>
          </a:ln>
        </p:spPr>
        <p:txBody>
          <a:bodyPr wrap="square" rtlCol="0">
            <a:spAutoFit/>
          </a:bodyPr>
          <a:lstStyle/>
          <a:p>
            <a:r>
              <a:rPr lang="en-US" sz="1600" i="1">
                <a:solidFill>
                  <a:schemeClr val="bg1"/>
                </a:solidFill>
              </a:rPr>
              <a:t>Do what you love, and success will follow. Passion is the fuel behind a successful career</a:t>
            </a:r>
          </a:p>
          <a:p>
            <a:endParaRPr lang="en-US" sz="1600" i="1">
              <a:solidFill>
                <a:schemeClr val="bg1"/>
              </a:solidFill>
            </a:endParaRPr>
          </a:p>
          <a:p>
            <a:pPr algn="r"/>
            <a:r>
              <a:rPr lang="en-US" sz="1200" i="1">
                <a:solidFill>
                  <a:schemeClr val="bg1"/>
                </a:solidFill>
              </a:rPr>
              <a:t>Meg Whitman</a:t>
            </a:r>
          </a:p>
          <a:p>
            <a:endParaRPr lang="en-US" sz="1600" i="1">
              <a:solidFill>
                <a:schemeClr val="bg1"/>
              </a:solidFill>
            </a:endParaRPr>
          </a:p>
        </p:txBody>
      </p:sp>
      <p:sp>
        <p:nvSpPr>
          <p:cNvPr id="10" name="TextBox 9">
            <a:extLst>
              <a:ext uri="{FF2B5EF4-FFF2-40B4-BE49-F238E27FC236}">
                <a16:creationId xmlns:a16="http://schemas.microsoft.com/office/drawing/2014/main" id="{F931428C-64DD-E657-8543-9476B40CAB09}"/>
              </a:ext>
            </a:extLst>
          </p:cNvPr>
          <p:cNvSpPr txBox="1"/>
          <p:nvPr/>
        </p:nvSpPr>
        <p:spPr>
          <a:xfrm>
            <a:off x="151563" y="5546861"/>
            <a:ext cx="4284841" cy="1015663"/>
          </a:xfrm>
          <a:prstGeom prst="rect">
            <a:avLst/>
          </a:prstGeom>
          <a:noFill/>
          <a:ln>
            <a:noFill/>
          </a:ln>
        </p:spPr>
        <p:txBody>
          <a:bodyPr wrap="square" rtlCol="0">
            <a:spAutoFit/>
          </a:bodyPr>
          <a:lstStyle/>
          <a:p>
            <a:r>
              <a:rPr lang="en-US" sz="1200" b="1" dirty="0">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b="1" dirty="0">
                <a:solidFill>
                  <a:schemeClr val="tx1"/>
                </a:solidFill>
                <a:latin typeface="+mj-lt"/>
              </a:rPr>
              <a:t>Administration</a:t>
            </a:r>
            <a:r>
              <a:rPr lang="en-US" sz="1200" dirty="0">
                <a:solidFill>
                  <a:schemeClr val="tx1"/>
                </a:solidFill>
                <a:latin typeface="+mj-lt"/>
              </a:rPr>
              <a:t>: Directing the Masters of	            Diagnostic Cytology Program</a:t>
            </a:r>
          </a:p>
          <a:p>
            <a:pPr marL="285750" indent="-285750">
              <a:buClr>
                <a:srgbClr val="4696D2"/>
              </a:buClr>
              <a:buFont typeface="Arial" panose="020B0604020202020204" pitchFamily="34" charset="0"/>
              <a:buChar char="•"/>
            </a:pPr>
            <a:r>
              <a:rPr lang="en-US" sz="1200" b="1" dirty="0">
                <a:solidFill>
                  <a:schemeClr val="tx1"/>
                </a:solidFill>
                <a:latin typeface="+mj-lt"/>
              </a:rPr>
              <a:t>Teaching: </a:t>
            </a:r>
            <a:r>
              <a:rPr lang="en-US" sz="1200" dirty="0">
                <a:solidFill>
                  <a:schemeClr val="tx1"/>
                </a:solidFill>
                <a:latin typeface="+mj-lt"/>
              </a:rPr>
              <a:t>Several Cytology courses </a:t>
            </a:r>
          </a:p>
          <a:p>
            <a:pPr marL="285750" indent="-285750">
              <a:buClr>
                <a:srgbClr val="4696D2"/>
              </a:buClr>
              <a:buFont typeface="Arial" panose="020B0604020202020204" pitchFamily="34" charset="0"/>
              <a:buChar char="•"/>
            </a:pPr>
            <a:r>
              <a:rPr lang="en-US" sz="1200" b="1" dirty="0">
                <a:solidFill>
                  <a:schemeClr val="tx1"/>
                </a:solidFill>
                <a:latin typeface="+mj-lt"/>
              </a:rPr>
              <a:t>Research: </a:t>
            </a:r>
            <a:r>
              <a:rPr lang="en-US" sz="1200" dirty="0">
                <a:solidFill>
                  <a:schemeClr val="tx1"/>
                </a:solidFill>
                <a:latin typeface="+mj-lt"/>
              </a:rPr>
              <a:t>Digital Pathology, Eye Tracking, E-learning</a:t>
            </a:r>
          </a:p>
        </p:txBody>
      </p:sp>
      <p:sp>
        <p:nvSpPr>
          <p:cNvPr id="24" name="TextBox 23">
            <a:extLst>
              <a:ext uri="{FF2B5EF4-FFF2-40B4-BE49-F238E27FC236}">
                <a16:creationId xmlns:a16="http://schemas.microsoft.com/office/drawing/2014/main" id="{0C83EFAD-B2D5-4FA5-A219-CDA5C3862EBB}"/>
              </a:ext>
            </a:extLst>
          </p:cNvPr>
          <p:cNvSpPr txBox="1"/>
          <p:nvPr/>
        </p:nvSpPr>
        <p:spPr>
          <a:xfrm>
            <a:off x="252762" y="1585158"/>
            <a:ext cx="4303143" cy="1169551"/>
          </a:xfrm>
          <a:prstGeom prst="rect">
            <a:avLst/>
          </a:prstGeom>
          <a:noFill/>
          <a:ln>
            <a:noFill/>
          </a:ln>
        </p:spPr>
        <p:txBody>
          <a:bodyPr wrap="square" lIns="91440" tIns="45720" rIns="91440" bIns="45720" rtlCol="0" anchor="t">
            <a:spAutoFit/>
          </a:bodyPr>
          <a:lstStyle/>
          <a:p>
            <a:r>
              <a:rPr lang="en-US" sz="1200" b="1">
                <a:solidFill>
                  <a:srgbClr val="00A996"/>
                </a:solidFill>
                <a:latin typeface="+mj-lt"/>
              </a:rPr>
              <a:t>EDUCATION</a:t>
            </a:r>
          </a:p>
          <a:p>
            <a:r>
              <a:rPr lang="en-US" sz="1200" b="1">
                <a:solidFill>
                  <a:schemeClr val="tx1"/>
                </a:solidFill>
                <a:latin typeface="+mj-lt"/>
              </a:rPr>
              <a:t>Doctor of Philosophy</a:t>
            </a:r>
            <a:r>
              <a:rPr lang="en-US" sz="1200">
                <a:solidFill>
                  <a:schemeClr val="tx1"/>
                </a:solidFill>
                <a:latin typeface="+mj-lt"/>
              </a:rPr>
              <a:t>,</a:t>
            </a:r>
            <a:r>
              <a:rPr lang="en-US" sz="1200" b="1">
                <a:solidFill>
                  <a:schemeClr val="tx1"/>
                </a:solidFill>
                <a:latin typeface="+mj-lt"/>
              </a:rPr>
              <a:t> </a:t>
            </a:r>
            <a:r>
              <a:rPr lang="en-US" sz="1000">
                <a:solidFill>
                  <a:schemeClr val="tx1"/>
                </a:solidFill>
                <a:latin typeface="+mj-lt"/>
              </a:rPr>
              <a:t>University of Nebraska Medical Center</a:t>
            </a:r>
          </a:p>
          <a:p>
            <a:r>
              <a:rPr lang="en-US" sz="1200" b="1">
                <a:latin typeface="+mj-lt"/>
                <a:cs typeface="Arial"/>
              </a:rPr>
              <a:t>Post Baccalaureate Certificate Cytotechnology</a:t>
            </a:r>
            <a:r>
              <a:rPr lang="en-US" sz="1200">
                <a:latin typeface="+mj-lt"/>
                <a:cs typeface="Arial"/>
              </a:rPr>
              <a:t>, </a:t>
            </a:r>
          </a:p>
          <a:p>
            <a:r>
              <a:rPr lang="en-US" sz="1000">
                <a:latin typeface="+mj-lt"/>
                <a:cs typeface="Arial"/>
              </a:rPr>
              <a:t>University of Nebraska Medical Center</a:t>
            </a:r>
          </a:p>
          <a:p>
            <a:r>
              <a:rPr lang="en-US" sz="1200" b="1">
                <a:cs typeface="Arial"/>
              </a:rPr>
              <a:t>MSc</a:t>
            </a:r>
            <a:r>
              <a:rPr lang="en-US" sz="1200">
                <a:cs typeface="Arial"/>
              </a:rPr>
              <a:t>, </a:t>
            </a:r>
            <a:r>
              <a:rPr lang="en-US" sz="1000">
                <a:cs typeface="Arial"/>
              </a:rPr>
              <a:t>Mahatma Gandhi University, SME, India</a:t>
            </a:r>
          </a:p>
          <a:p>
            <a:r>
              <a:rPr lang="en-US" sz="1200" b="1">
                <a:cs typeface="Arial"/>
              </a:rPr>
              <a:t>BPT</a:t>
            </a:r>
            <a:r>
              <a:rPr lang="en-US" sz="1200">
                <a:cs typeface="Arial"/>
              </a:rPr>
              <a:t>,</a:t>
            </a:r>
            <a:r>
              <a:rPr lang="en-US" sz="1200" b="1">
                <a:cs typeface="Arial"/>
              </a:rPr>
              <a:t> </a:t>
            </a:r>
            <a:r>
              <a:rPr lang="en-US" sz="1000">
                <a:cs typeface="Arial"/>
              </a:rPr>
              <a:t>Dr. M.G.R Medical University, KMCH, India</a:t>
            </a:r>
            <a:endParaRPr lang="en-US"/>
          </a:p>
        </p:txBody>
      </p:sp>
      <p:sp>
        <p:nvSpPr>
          <p:cNvPr id="21" name="TextBox 20">
            <a:extLst>
              <a:ext uri="{FF2B5EF4-FFF2-40B4-BE49-F238E27FC236}">
                <a16:creationId xmlns:a16="http://schemas.microsoft.com/office/drawing/2014/main" id="{61555369-85C1-9D62-BCEA-99D762074209}"/>
              </a:ext>
            </a:extLst>
          </p:cNvPr>
          <p:cNvSpPr txBox="1"/>
          <p:nvPr/>
        </p:nvSpPr>
        <p:spPr>
          <a:xfrm>
            <a:off x="331201" y="837854"/>
            <a:ext cx="3860980" cy="400110"/>
          </a:xfrm>
          <a:prstGeom prst="rect">
            <a:avLst/>
          </a:prstGeom>
          <a:noFill/>
          <a:ln>
            <a:noFill/>
          </a:ln>
        </p:spPr>
        <p:txBody>
          <a:bodyPr wrap="square" lIns="91440" tIns="45720" rIns="91440" bIns="45720" rtlCol="0" anchor="t">
            <a:spAutoFit/>
          </a:bodyPr>
          <a:lstStyle/>
          <a:p>
            <a:r>
              <a:rPr lang="en-US" sz="2000">
                <a:solidFill>
                  <a:schemeClr val="bg1"/>
                </a:solidFill>
              </a:rPr>
              <a:t>PhD, MSc, BPT, SCT(ASCP)</a:t>
            </a:r>
            <a:r>
              <a:rPr lang="en-US" sz="2000" baseline="30000">
                <a:solidFill>
                  <a:schemeClr val="bg1"/>
                </a:solidFill>
              </a:rPr>
              <a:t>CM</a:t>
            </a:r>
          </a:p>
        </p:txBody>
      </p:sp>
      <p:grpSp>
        <p:nvGrpSpPr>
          <p:cNvPr id="26" name="Group 25" descr="work experience ">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30797"/>
              <a:ext cx="3101801" cy="830997"/>
            </a:xfrm>
            <a:prstGeom prst="rect">
              <a:avLst/>
            </a:prstGeom>
            <a:noFill/>
            <a:ln>
              <a:noFill/>
            </a:ln>
          </p:spPr>
          <p:txBody>
            <a:bodyPr wrap="square" rtlCol="0">
              <a:spAutoFit/>
            </a:bodyPr>
            <a:lstStyle/>
            <a:p>
              <a:r>
                <a:rPr lang="en-US" sz="1200" b="1">
                  <a:solidFill>
                    <a:schemeClr val="bg1"/>
                  </a:solidFill>
                  <a:latin typeface="+mj-lt"/>
                </a:rPr>
                <a:t>Director </a:t>
              </a:r>
            </a:p>
            <a:p>
              <a:r>
                <a:rPr lang="en-US" sz="1200">
                  <a:solidFill>
                    <a:schemeClr val="bg1"/>
                  </a:solidFill>
                  <a:latin typeface="+mj-lt"/>
                </a:rPr>
                <a:t>Diagnostic Cytology Program, </a:t>
              </a:r>
            </a:p>
            <a:p>
              <a:r>
                <a:rPr lang="en-US" sz="1200">
                  <a:solidFill>
                    <a:schemeClr val="bg1"/>
                  </a:solidFill>
                  <a:latin typeface="+mj-lt"/>
                </a:rPr>
                <a:t>College of Allied Health Professions, </a:t>
              </a:r>
            </a:p>
            <a:p>
              <a:r>
                <a:rPr lang="en-US" sz="1200">
                  <a:solidFill>
                    <a:schemeClr val="bg1"/>
                  </a:solidFill>
                  <a:latin typeface="+mj-lt"/>
                </a:rPr>
                <a:t>University of Nebraska Medical Center  </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357400"/>
              <a:ext cx="3101801" cy="830997"/>
            </a:xfrm>
            <a:prstGeom prst="rect">
              <a:avLst/>
            </a:prstGeom>
            <a:noFill/>
            <a:ln>
              <a:noFill/>
            </a:ln>
          </p:spPr>
          <p:txBody>
            <a:bodyPr wrap="square" rtlCol="0">
              <a:spAutoFit/>
            </a:bodyPr>
            <a:lstStyle/>
            <a:p>
              <a:r>
                <a:rPr lang="en-US" sz="1200" b="1">
                  <a:solidFill>
                    <a:schemeClr val="bg1"/>
                  </a:solidFill>
                  <a:latin typeface="+mj-lt"/>
                </a:rPr>
                <a:t>Associate Professor </a:t>
              </a:r>
            </a:p>
            <a:p>
              <a:r>
                <a:rPr lang="en-US" sz="1200">
                  <a:solidFill>
                    <a:schemeClr val="bg1"/>
                  </a:solidFill>
                  <a:latin typeface="+mj-lt"/>
                </a:rPr>
                <a:t>Diagnostic Cytology Program, </a:t>
              </a:r>
            </a:p>
            <a:p>
              <a:r>
                <a:rPr lang="en-US" sz="1200">
                  <a:solidFill>
                    <a:schemeClr val="bg1"/>
                  </a:solidFill>
                  <a:latin typeface="+mj-lt"/>
                </a:rPr>
                <a:t>College of Allied Health Professions, </a:t>
              </a:r>
            </a:p>
            <a:p>
              <a:r>
                <a:rPr lang="en-US" sz="1200">
                  <a:solidFill>
                    <a:schemeClr val="bg1"/>
                  </a:solidFill>
                  <a:latin typeface="+mj-lt"/>
                </a:rPr>
                <a:t>University of Nebraska Medical Center  </a:t>
              </a:r>
            </a:p>
          </p:txBody>
        </p:sp>
        <p:sp>
          <p:nvSpPr>
            <p:cNvPr id="14" name="TextBox 13">
              <a:extLst>
                <a:ext uri="{FF2B5EF4-FFF2-40B4-BE49-F238E27FC236}">
                  <a16:creationId xmlns:a16="http://schemas.microsoft.com/office/drawing/2014/main" id="{6D373975-B778-9CB9-0ACF-6C3036FD16EE}"/>
                </a:ext>
              </a:extLst>
            </p:cNvPr>
            <p:cNvSpPr txBox="1"/>
            <p:nvPr/>
          </p:nvSpPr>
          <p:spPr>
            <a:xfrm>
              <a:off x="673051" y="2539976"/>
              <a:ext cx="990526" cy="461665"/>
            </a:xfrm>
            <a:prstGeom prst="rect">
              <a:avLst/>
            </a:prstGeom>
            <a:noFill/>
            <a:ln>
              <a:noFill/>
            </a:ln>
          </p:spPr>
          <p:txBody>
            <a:bodyPr wrap="square" rtlCol="0">
              <a:spAutoFit/>
            </a:bodyPr>
            <a:lstStyle/>
            <a:p>
              <a:r>
                <a:rPr lang="en-US" sz="1200" b="1">
                  <a:solidFill>
                    <a:schemeClr val="bg1"/>
                  </a:solidFill>
                  <a:latin typeface="+mj-lt"/>
                </a:rPr>
                <a:t>2022- Current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642829" y="3434344"/>
              <a:ext cx="903014" cy="461665"/>
            </a:xfrm>
            <a:prstGeom prst="rect">
              <a:avLst/>
            </a:prstGeom>
            <a:noFill/>
            <a:ln>
              <a:noFill/>
            </a:ln>
          </p:spPr>
          <p:txBody>
            <a:bodyPr wrap="square" rtlCol="0">
              <a:spAutoFit/>
            </a:bodyPr>
            <a:lstStyle/>
            <a:p>
              <a:r>
                <a:rPr lang="en-US" sz="1200" b="1">
                  <a:solidFill>
                    <a:schemeClr val="bg1"/>
                  </a:solidFill>
                  <a:latin typeface="+mj-lt"/>
                </a:rPr>
                <a:t>2020-Current </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44688" y="2931296"/>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848835"/>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44688" y="4293313"/>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744481"/>
            <a:ext cx="3258047"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Physiotherapy to Anatomy</a:t>
            </a:r>
          </a:p>
          <a:p>
            <a:pPr marL="285750" indent="-285750">
              <a:buClr>
                <a:srgbClr val="4696D2"/>
              </a:buClr>
              <a:buFont typeface="Arial" panose="020B0604020202020204" pitchFamily="34" charset="0"/>
              <a:buChar char="•"/>
            </a:pPr>
            <a:endParaRPr lang="en-US" sz="1200"/>
          </a:p>
          <a:p>
            <a:pPr marL="285750" indent="-285750">
              <a:buClr>
                <a:srgbClr val="4696D2"/>
              </a:buClr>
              <a:buFont typeface="Arial" panose="020B0604020202020204" pitchFamily="34" charset="0"/>
              <a:buChar char="•"/>
            </a:pPr>
            <a:r>
              <a:rPr lang="en-US" sz="1200"/>
              <a:t>Anatomy to Cytology</a:t>
            </a:r>
          </a:p>
          <a:p>
            <a:pPr marL="285750" indent="-285750">
              <a:buClr>
                <a:srgbClr val="4696D2"/>
              </a:buClr>
              <a:buFont typeface="Arial" panose="020B0604020202020204" pitchFamily="34" charset="0"/>
              <a:buChar char="•"/>
            </a:pPr>
            <a:endParaRPr lang="en-US" sz="1200"/>
          </a:p>
          <a:p>
            <a:pPr marL="285750" indent="-285750">
              <a:buClr>
                <a:srgbClr val="4696D2"/>
              </a:buClr>
              <a:buFont typeface="Arial" panose="020B0604020202020204" pitchFamily="34" charset="0"/>
              <a:buChar char="•"/>
            </a:pPr>
            <a:r>
              <a:rPr lang="en-US" sz="1200"/>
              <a:t>Educator/Director</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7679" y="2879652"/>
            <a:ext cx="2761397"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b="1" dirty="0"/>
              <a:t>Collaboration </a:t>
            </a:r>
            <a:r>
              <a:rPr lang="en-US" sz="1200" dirty="0"/>
              <a:t>with </a:t>
            </a:r>
            <a:r>
              <a:rPr lang="en-US" sz="1200" dirty="0">
                <a:solidFill>
                  <a:schemeClr val="tx1"/>
                </a:solidFill>
                <a:latin typeface="+mj-lt"/>
                <a:hlinkClick r:id="rId3"/>
              </a:rPr>
              <a:t>16 Clinical Placement Locations</a:t>
            </a:r>
            <a:r>
              <a:rPr lang="en-US" sz="1200" dirty="0">
                <a:solidFill>
                  <a:schemeClr val="tx1"/>
                </a:solidFill>
                <a:latin typeface="+mj-lt"/>
              </a:rPr>
              <a:t> in the            United States</a:t>
            </a:r>
          </a:p>
          <a:p>
            <a:pPr marL="285750" indent="-285750">
              <a:buClr>
                <a:srgbClr val="4696D2"/>
              </a:buClr>
              <a:buFont typeface="Arial" panose="020B0604020202020204" pitchFamily="34" charset="0"/>
              <a:buChar char="•"/>
            </a:pPr>
            <a:r>
              <a:rPr lang="en-US" sz="1200" dirty="0">
                <a:solidFill>
                  <a:schemeClr val="tx1"/>
                </a:solidFill>
                <a:latin typeface="+mj-lt"/>
              </a:rPr>
              <a:t>Engagement with international digital cytology students</a:t>
            </a:r>
          </a:p>
          <a:p>
            <a:pPr marL="285750" indent="-285750">
              <a:buClr>
                <a:srgbClr val="4696D2"/>
              </a:buClr>
              <a:buFont typeface="Arial" panose="020B0604020202020204" pitchFamily="34" charset="0"/>
              <a:buChar char="•"/>
            </a:pPr>
            <a:endParaRPr lang="en-US" sz="1200" dirty="0"/>
          </a:p>
        </p:txBody>
      </p:sp>
      <p:sp>
        <p:nvSpPr>
          <p:cNvPr id="29" name="TextBox 28">
            <a:extLst>
              <a:ext uri="{FF2B5EF4-FFF2-40B4-BE49-F238E27FC236}">
                <a16:creationId xmlns:a16="http://schemas.microsoft.com/office/drawing/2014/main" id="{57CEF1C7-8475-A848-5B0C-E776EF60C916}"/>
              </a:ext>
            </a:extLst>
          </p:cNvPr>
          <p:cNvSpPr txBox="1"/>
          <p:nvPr/>
        </p:nvSpPr>
        <p:spPr>
          <a:xfrm>
            <a:off x="6429950" y="4151353"/>
            <a:ext cx="2884336" cy="95410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dirty="0">
                <a:hlinkClick r:id="rId4"/>
              </a:rPr>
              <a:t>Innovative Distance Education in Diagnostic Cytology</a:t>
            </a:r>
            <a:endParaRPr lang="en-US" sz="1200" dirty="0"/>
          </a:p>
          <a:p>
            <a:pPr marL="285750" indent="-285750">
              <a:buClr>
                <a:srgbClr val="4696D2"/>
              </a:buClr>
              <a:buFont typeface="Arial" panose="020B0604020202020204" pitchFamily="34" charset="0"/>
              <a:buChar char="•"/>
            </a:pPr>
            <a:endParaRPr lang="en-US" sz="800" dirty="0"/>
          </a:p>
          <a:p>
            <a:pPr marL="285750" indent="-285750">
              <a:buClr>
                <a:srgbClr val="4696D2"/>
              </a:buClr>
              <a:buFont typeface="Arial" panose="020B0604020202020204" pitchFamily="34" charset="0"/>
              <a:buChar char="•"/>
            </a:pPr>
            <a:r>
              <a:rPr lang="en-US" sz="1200" dirty="0"/>
              <a:t>Recruitment Activities, e.g. </a:t>
            </a:r>
            <a:r>
              <a:rPr lang="en-US" sz="1200" dirty="0">
                <a:hlinkClick r:id="rId5"/>
              </a:rPr>
              <a:t>UNMC Backstage Pass</a:t>
            </a:r>
            <a:endParaRPr lang="en-US" sz="1200" dirty="0"/>
          </a:p>
        </p:txBody>
      </p:sp>
      <p:sp>
        <p:nvSpPr>
          <p:cNvPr id="30" name="TextBox 29">
            <a:extLst>
              <a:ext uri="{FF2B5EF4-FFF2-40B4-BE49-F238E27FC236}">
                <a16:creationId xmlns:a16="http://schemas.microsoft.com/office/drawing/2014/main" id="{236EC1AD-432D-436B-DD49-647A8D275F2C}"/>
              </a:ext>
            </a:extLst>
          </p:cNvPr>
          <p:cNvSpPr txBox="1"/>
          <p:nvPr/>
        </p:nvSpPr>
        <p:spPr>
          <a:xfrm>
            <a:off x="6347712" y="5595982"/>
            <a:ext cx="2722629" cy="1015663"/>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dirty="0"/>
              <a:t>Team player</a:t>
            </a:r>
          </a:p>
          <a:p>
            <a:pPr marL="285750" indent="-2857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r>
              <a:rPr lang="en-US" sz="1200" dirty="0"/>
              <a:t>Creativity</a:t>
            </a:r>
          </a:p>
          <a:p>
            <a:pPr marL="285750" indent="-285750">
              <a:buClr>
                <a:srgbClr val="4696D2"/>
              </a:buClr>
              <a:buFont typeface="Arial" panose="020B0604020202020204" pitchFamily="34" charset="0"/>
              <a:buChar char="•"/>
            </a:pPr>
            <a:endParaRPr lang="en-US" sz="1200" dirty="0"/>
          </a:p>
          <a:p>
            <a:pPr marL="285750" indent="-285750">
              <a:buClr>
                <a:srgbClr val="4696D2"/>
              </a:buClr>
              <a:buFont typeface="Arial" panose="020B0604020202020204" pitchFamily="34" charset="0"/>
              <a:buChar char="•"/>
            </a:pPr>
            <a:r>
              <a:rPr lang="en-US" sz="1200" dirty="0"/>
              <a:t>Flexibility </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31444" y="278693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398301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6">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20961" y="-17152"/>
            <a:ext cx="1726949" cy="1726949"/>
          </a:xfrm>
          <a:prstGeom prst="rect">
            <a:avLst/>
          </a:prstGeom>
        </p:spPr>
      </p:pic>
      <p:sp>
        <p:nvSpPr>
          <p:cNvPr id="12" name="TextBox 11">
            <a:extLst>
              <a:ext uri="{FF2B5EF4-FFF2-40B4-BE49-F238E27FC236}">
                <a16:creationId xmlns:a16="http://schemas.microsoft.com/office/drawing/2014/main" id="{C7CC5568-E736-9860-82C1-DAFD3BE90264}"/>
              </a:ext>
            </a:extLst>
          </p:cNvPr>
          <p:cNvSpPr txBox="1"/>
          <p:nvPr/>
        </p:nvSpPr>
        <p:spPr>
          <a:xfrm>
            <a:off x="1034080" y="4587540"/>
            <a:ext cx="3101801" cy="646331"/>
          </a:xfrm>
          <a:prstGeom prst="rect">
            <a:avLst/>
          </a:prstGeom>
          <a:noFill/>
          <a:ln>
            <a:noFill/>
          </a:ln>
        </p:spPr>
        <p:txBody>
          <a:bodyPr wrap="square" rtlCol="0">
            <a:spAutoFit/>
          </a:bodyPr>
          <a:lstStyle/>
          <a:p>
            <a:r>
              <a:rPr lang="en-US" sz="1200" b="1">
                <a:solidFill>
                  <a:schemeClr val="bg1"/>
                </a:solidFill>
                <a:latin typeface="+mj-lt"/>
              </a:rPr>
              <a:t>Assistant Professor </a:t>
            </a:r>
          </a:p>
          <a:p>
            <a:r>
              <a:rPr lang="en-US" sz="1200" err="1">
                <a:solidFill>
                  <a:schemeClr val="bg1"/>
                </a:solidFill>
                <a:latin typeface="+mj-lt"/>
              </a:rPr>
              <a:t>Kovai</a:t>
            </a:r>
            <a:r>
              <a:rPr lang="en-US" sz="1200">
                <a:solidFill>
                  <a:schemeClr val="bg1"/>
                </a:solidFill>
                <a:latin typeface="+mj-lt"/>
              </a:rPr>
              <a:t> Medical Center Research and Educational Trust, Tamil Nadu, INDIA.</a:t>
            </a:r>
          </a:p>
        </p:txBody>
      </p:sp>
      <p:sp>
        <p:nvSpPr>
          <p:cNvPr id="13" name="TextBox 12">
            <a:extLst>
              <a:ext uri="{FF2B5EF4-FFF2-40B4-BE49-F238E27FC236}">
                <a16:creationId xmlns:a16="http://schemas.microsoft.com/office/drawing/2014/main" id="{7B7F108B-1D25-DE99-AD6F-F2DD9F84F2AF}"/>
              </a:ext>
            </a:extLst>
          </p:cNvPr>
          <p:cNvSpPr txBox="1"/>
          <p:nvPr/>
        </p:nvSpPr>
        <p:spPr>
          <a:xfrm>
            <a:off x="229202" y="4664484"/>
            <a:ext cx="903014" cy="461665"/>
          </a:xfrm>
          <a:prstGeom prst="rect">
            <a:avLst/>
          </a:prstGeom>
          <a:noFill/>
          <a:ln>
            <a:noFill/>
          </a:ln>
        </p:spPr>
        <p:txBody>
          <a:bodyPr wrap="square" rtlCol="0">
            <a:spAutoFit/>
          </a:bodyPr>
          <a:lstStyle/>
          <a:p>
            <a:r>
              <a:rPr lang="en-US" sz="1200" b="1">
                <a:solidFill>
                  <a:schemeClr val="bg1"/>
                </a:solidFill>
                <a:latin typeface="+mj-lt"/>
              </a:rPr>
              <a:t>2004-2005 </a:t>
            </a:r>
          </a:p>
        </p:txBody>
      </p:sp>
      <p:pic>
        <p:nvPicPr>
          <p:cNvPr id="40" name="Picture 39" descr="A person with dark hair wearing a blue suit">
            <a:extLst>
              <a:ext uri="{FF2B5EF4-FFF2-40B4-BE49-F238E27FC236}">
                <a16:creationId xmlns:a16="http://schemas.microsoft.com/office/drawing/2014/main" id="{962E2499-AAA2-23FE-E6A3-8A37E52D20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7583" y="87253"/>
            <a:ext cx="1760327" cy="2641237"/>
          </a:xfrm>
          <a:prstGeom prst="rect">
            <a:avLst/>
          </a:prstGeom>
        </p:spPr>
      </p:pic>
    </p:spTree>
    <p:extLst>
      <p:ext uri="{BB962C8B-B14F-4D97-AF65-F5344CB8AC3E}">
        <p14:creationId xmlns:p14="http://schemas.microsoft.com/office/powerpoint/2010/main" val="31535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210340-MT_Executive_Board Meeting_Volunteer Program [54]  -  Read-Onl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725DE2-F52B-4CB9-9FB3-FAD4B7EC2AC0}">
  <ds:schemaRefs>
    <ds:schemaRef ds:uri="http://purl.org/dc/dcmitype/"/>
    <ds:schemaRef ds:uri="http://schemas.openxmlformats.org/package/2006/metadata/core-properties"/>
    <ds:schemaRef ds:uri="http://purl.org/dc/elements/1.1/"/>
    <ds:schemaRef ds:uri="http://schemas.microsoft.com/office/infopath/2007/PartnerControls"/>
    <ds:schemaRef ds:uri="http://purl.org/dc/terms/"/>
    <ds:schemaRef ds:uri="http://schemas.microsoft.com/office/2006/documentManagement/types"/>
    <ds:schemaRef ds:uri="e3c4afd0-9773-4f1f-9ff3-4da1b4bc66ab"/>
    <ds:schemaRef ds:uri="6ba615c7-e36f-41d7-bc8f-37344f0ff16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03C16CF-4702-4FF3-AF53-347FB564A694}">
  <ds:schemaRefs>
    <ds:schemaRef ds:uri="http://schemas.microsoft.com/sharepoint/v3/contenttype/forms"/>
  </ds:schemaRefs>
</ds:datastoreItem>
</file>

<file path=customXml/itemProps3.xml><?xml version="1.0" encoding="utf-8"?>
<ds:datastoreItem xmlns:ds="http://schemas.openxmlformats.org/officeDocument/2006/customXml" ds:itemID="{346C2BEE-3A45-4B5A-999F-8DFDECA9AD6C}">
  <ds:schemaRefs>
    <ds:schemaRef ds:uri="6ba615c7-e36f-41d7-bc8f-37344f0ff168"/>
    <ds:schemaRef ds:uri="e3c4afd0-9773-4f1f-9ff3-4da1b4bc66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23-210340-MT_Executive_Board Meeting_Volunteer Program [54]  -  Read-Only</Template>
  <TotalTime>1706</TotalTime>
  <Words>3045</Words>
  <Application>Microsoft Office PowerPoint</Application>
  <PresentationFormat>Widescreen</PresentationFormat>
  <Paragraphs>448</Paragraphs>
  <Slides>24</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Aptos</vt:lpstr>
      <vt:lpstr>Arial</vt:lpstr>
      <vt:lpstr>Arial,Sans-Serif</vt:lpstr>
      <vt:lpstr>Calibri</vt:lpstr>
      <vt:lpstr>Helvetica</vt:lpstr>
      <vt:lpstr>23-210340-MT_Executive_Board Meeting_Volunteer Program [54]  -  Read-Only</vt:lpstr>
      <vt:lpstr>23-210340-MT_Executive_Board Meeting_Volunteer Program [54]  -  Read-Only</vt:lpstr>
      <vt:lpstr>Laboratory Education and Visibility Lauren Schiefelbein, Maheswari Mukherjee, Vanessa Jones Johnson, James Payne IV, Patricia Tille        </vt:lpstr>
      <vt:lpstr>ASCP is proud to support CDC OneLabTM</vt:lpstr>
      <vt:lpstr>Funding Statement</vt:lpstr>
      <vt:lpstr>Format of Today’s Session</vt:lpstr>
      <vt:lpstr>Name</vt:lpstr>
      <vt:lpstr>Lauren Schiefelbein MLS(ASCP)CM  Education Coordinator University of Nebraska Medical Center</vt:lpstr>
      <vt:lpstr>Lauren Schiefelbein</vt:lpstr>
      <vt:lpstr>Maheswari Mukherjee  PhD, MSc, BPT, SCT(ASCP)CM Associate Professor and the Director of the Cytology Program University of Nebraska Medical Center</vt:lpstr>
      <vt:lpstr>Maheswari Mukherjee</vt:lpstr>
      <vt:lpstr>Vanessa Jones Johnson MBA, MA, MLS(ASCP) Associate Professor and Director Program in Medical Laboratory Science  Louisiana Tech University    </vt:lpstr>
      <vt:lpstr>Vanessa Jones  Johnson</vt:lpstr>
      <vt:lpstr>James Payne IV MS, AHI (AMT), CPT (NHA) MLA and Phlebotomy Instructor WEMOCO Career and Technical Education Center  </vt:lpstr>
      <vt:lpstr>James Payne IV</vt:lpstr>
      <vt:lpstr>Patricia Tille PhD, MLS(ASCP), AHI(AMT), FACSc Professor and Graduate Program Director Medical Laboratory Science University of Cincinnati College of Allied Health Sciences</vt:lpstr>
      <vt:lpstr>Patricia Tille</vt:lpstr>
      <vt:lpstr>Rodney Rohde PhD, MS, SM(ASCP)CMSVCM,MBCM,FASCc University Distinguished Chair, MLS Program Texas State University </vt:lpstr>
      <vt:lpstr>Rodney E. Rohde</vt:lpstr>
      <vt:lpstr>Q&amp;A</vt:lpstr>
      <vt:lpstr>Next Month’s Webinar:  May 14, 11 am – 12:30 pm CT  At-the-Bench: Public Health Laboratories Feature </vt:lpstr>
      <vt:lpstr>Ring Scholarship Now Open!  This scholarship is for students  interested in pursuing  laboratory science education.  Encourage a student to APPLY  today and share widely within your NETWORK!   </vt:lpstr>
      <vt:lpstr>Free ASCP Continuing Education in Service of CDC OneLab™</vt:lpstr>
      <vt:lpstr>Looking for ways to increase your lab’s visibility?</vt:lpstr>
      <vt:lpstr>Free, Interactive Logic-Based Quiz for Lab Scientists!</vt:lpstr>
      <vt:lpstr>Thank you for attending!</vt:lpstr>
    </vt:vector>
  </TitlesOfParts>
  <Company>ASCP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Task Force on Connectivity</dc:title>
  <dc:creator>Beck, Lucy</dc:creator>
  <cp:lastModifiedBy>Jackson, Danielle</cp:lastModifiedBy>
  <cp:revision>6</cp:revision>
  <cp:lastPrinted>2021-05-22T14:22:41Z</cp:lastPrinted>
  <dcterms:created xsi:type="dcterms:W3CDTF">2021-05-10T16:15:42Z</dcterms:created>
  <dcterms:modified xsi:type="dcterms:W3CDTF">2025-04-21T20:09:08Z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0x0101002C4972F345C06D498D7F41780ABCC7E3</vt:lpwstr>
  </property>
  <property fmtid="{D5CDD505-2E9C-101B-9397-08002B2CF9AE}" pid="3" name="MediaServiceImageTags">
    <vt:lpwstr/>
  </property>
</Properties>
</file>