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0" r:id="rId4"/>
    <p:sldMasterId id="2147483660" r:id="rId5"/>
    <p:sldMasterId id="2147484871" r:id="rId6"/>
  </p:sldMasterIdLst>
  <p:notesMasterIdLst>
    <p:notesMasterId r:id="rId25"/>
  </p:notesMasterIdLst>
  <p:handoutMasterIdLst>
    <p:handoutMasterId r:id="rId26"/>
  </p:handoutMasterIdLst>
  <p:sldIdLst>
    <p:sldId id="514" r:id="rId7"/>
    <p:sldId id="524" r:id="rId8"/>
    <p:sldId id="515" r:id="rId9"/>
    <p:sldId id="516" r:id="rId10"/>
    <p:sldId id="520" r:id="rId11"/>
    <p:sldId id="517" r:id="rId12"/>
    <p:sldId id="521" r:id="rId13"/>
    <p:sldId id="527" r:id="rId14"/>
    <p:sldId id="519" r:id="rId15"/>
    <p:sldId id="528" r:id="rId16"/>
    <p:sldId id="522" r:id="rId17"/>
    <p:sldId id="526" r:id="rId18"/>
    <p:sldId id="523" r:id="rId19"/>
    <p:sldId id="525" r:id="rId20"/>
    <p:sldId id="513" r:id="rId21"/>
    <p:sldId id="510" r:id="rId22"/>
    <p:sldId id="512" r:id="rId23"/>
    <p:sldId id="51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01C377-0952-E593-CD61-FB34A0D95A08}" name="Jackson, Danielle" initials="JD" userId="S::danielle.jackson@ascp.org::3647c53c-ed83-45a6-a5b6-506ebd778c67" providerId="AD"/>
  <p188:author id="{E1293790-DA1C-ABD7-63E3-B5B35392F26C}" name="Basu, Debby" initials="BD" userId="S::debby.basu@ascp.org::5b36a3be-4818-4b0b-a196-fc97d23aab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8F"/>
    <a:srgbClr val="00A493"/>
    <a:srgbClr val="4696D2"/>
    <a:srgbClr val="CDB268"/>
    <a:srgbClr val="08132D"/>
    <a:srgbClr val="C8815A"/>
    <a:srgbClr val="452F80"/>
    <a:srgbClr val="C66653"/>
    <a:srgbClr val="4036A8"/>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A5CDA-A554-914E-BE5C-C1A39AF9E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7562B01-CDF7-8C4A-B277-3BB7D1E2FC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0CCAC-4CB4-8D4F-B1AE-4081F521E008}" type="datetimeFigureOut">
              <a:rPr lang="en-US" smtClean="0"/>
              <a:t>2/14/2025</a:t>
            </a:fld>
            <a:endParaRPr lang="en-US" dirty="0"/>
          </a:p>
        </p:txBody>
      </p:sp>
      <p:sp>
        <p:nvSpPr>
          <p:cNvPr id="4" name="Footer Placeholder 3">
            <a:extLst>
              <a:ext uri="{FF2B5EF4-FFF2-40B4-BE49-F238E27FC236}">
                <a16:creationId xmlns:a16="http://schemas.microsoft.com/office/drawing/2014/main" id="{ECAD0675-C19C-3648-B382-CC09190E8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8DF235E-9E16-5B42-BE01-C28D21CBB8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59E0D-E769-E54E-819D-F794D892BB8B}" type="slidenum">
              <a:rPr lang="en-US" smtClean="0"/>
              <a:t>‹#›</a:t>
            </a:fld>
            <a:endParaRPr lang="en-US" dirty="0"/>
          </a:p>
        </p:txBody>
      </p:sp>
    </p:spTree>
    <p:extLst>
      <p:ext uri="{BB962C8B-B14F-4D97-AF65-F5344CB8AC3E}">
        <p14:creationId xmlns:p14="http://schemas.microsoft.com/office/powerpoint/2010/main" val="1333189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0A615-FD4F-5E4F-8791-76A937FE4C89}" type="datetimeFigureOut">
              <a:rPr lang="en-US" smtClean="0"/>
              <a:t>2/14/2025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63100-FC19-A249-8E65-94EC721B5364}" type="slidenum">
              <a:rPr lang="en-US" smtClean="0"/>
              <a:t>‹#›</a:t>
            </a:fld>
            <a:endParaRPr lang="en-US" dirty="0"/>
          </a:p>
        </p:txBody>
      </p:sp>
    </p:spTree>
    <p:extLst>
      <p:ext uri="{BB962C8B-B14F-4D97-AF65-F5344CB8AC3E}">
        <p14:creationId xmlns:p14="http://schemas.microsoft.com/office/powerpoint/2010/main" val="222861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dirty="0">
                <a:solidFill>
                  <a:srgbClr val="000000"/>
                </a:solidFill>
                <a:effectLst/>
                <a:latin typeface="Aptos" panose="020B0004020202020204" pitchFamily="34" charset="0"/>
              </a:rPr>
              <a:t> </a:t>
            </a:r>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4</a:t>
            </a:fld>
            <a:endParaRPr lang="en-US" dirty="0"/>
          </a:p>
        </p:txBody>
      </p:sp>
    </p:spTree>
    <p:extLst>
      <p:ext uri="{BB962C8B-B14F-4D97-AF65-F5344CB8AC3E}">
        <p14:creationId xmlns:p14="http://schemas.microsoft.com/office/powerpoint/2010/main" val="27228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a:p>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6</a:t>
            </a:fld>
            <a:endParaRPr lang="en-US" dirty="0"/>
          </a:p>
        </p:txBody>
      </p:sp>
    </p:spTree>
    <p:extLst>
      <p:ext uri="{BB962C8B-B14F-4D97-AF65-F5344CB8AC3E}">
        <p14:creationId xmlns:p14="http://schemas.microsoft.com/office/powerpoint/2010/main" val="170472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a:p>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8</a:t>
            </a:fld>
            <a:endParaRPr lang="en-US" dirty="0"/>
          </a:p>
        </p:txBody>
      </p:sp>
    </p:spTree>
    <p:extLst>
      <p:ext uri="{BB962C8B-B14F-4D97-AF65-F5344CB8AC3E}">
        <p14:creationId xmlns:p14="http://schemas.microsoft.com/office/powerpoint/2010/main" val="170472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a:p>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10</a:t>
            </a:fld>
            <a:endParaRPr lang="en-US" dirty="0"/>
          </a:p>
        </p:txBody>
      </p:sp>
    </p:spTree>
    <p:extLst>
      <p:ext uri="{BB962C8B-B14F-4D97-AF65-F5344CB8AC3E}">
        <p14:creationId xmlns:p14="http://schemas.microsoft.com/office/powerpoint/2010/main" val="170472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solidFill>
            </a:endParaRPr>
          </a:p>
          <a:p>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12</a:t>
            </a:fld>
            <a:endParaRPr lang="en-US" dirty="0"/>
          </a:p>
        </p:txBody>
      </p:sp>
    </p:spTree>
    <p:extLst>
      <p:ext uri="{BB962C8B-B14F-4D97-AF65-F5344CB8AC3E}">
        <p14:creationId xmlns:p14="http://schemas.microsoft.com/office/powerpoint/2010/main" val="170472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14</a:t>
            </a:fld>
            <a:endParaRPr lang="en-US" dirty="0"/>
          </a:p>
        </p:txBody>
      </p:sp>
    </p:spTree>
    <p:extLst>
      <p:ext uri="{BB962C8B-B14F-4D97-AF65-F5344CB8AC3E}">
        <p14:creationId xmlns:p14="http://schemas.microsoft.com/office/powerpoint/2010/main" val="170472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8F73-FABB-0A82-18C2-47B023590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5C944-0B98-40EE-DC7D-8EC1EF136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FE821-5A3F-23AF-1ADF-F2B11ED9BE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911D28-189B-201C-873E-013EE42480B6}"/>
              </a:ext>
            </a:extLst>
          </p:cNvPr>
          <p:cNvSpPr>
            <a:spLocks noGrp="1"/>
          </p:cNvSpPr>
          <p:nvPr>
            <p:ph type="sldNum" sz="quarter" idx="5"/>
          </p:nvPr>
        </p:nvSpPr>
        <p:spPr/>
        <p:txBody>
          <a:bodyPr/>
          <a:lstStyle/>
          <a:p>
            <a:fld id="{8F363100-FC19-A249-8E65-94EC721B5364}" type="slidenum">
              <a:rPr lang="en-US" smtClean="0"/>
              <a:t>17</a:t>
            </a:fld>
            <a:endParaRPr lang="en-US" dirty="0"/>
          </a:p>
        </p:txBody>
      </p:sp>
    </p:spTree>
    <p:extLst>
      <p:ext uri="{BB962C8B-B14F-4D97-AF65-F5344CB8AC3E}">
        <p14:creationId xmlns:p14="http://schemas.microsoft.com/office/powerpoint/2010/main" val="714072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1932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1932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19.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5"/>
            <a:ext cx="10515600" cy="3904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212883"/>
      </p:ext>
    </p:extLst>
  </p:cSld>
  <p:clrMap bg1="lt1" tx1="dk1" bg2="lt2" tx2="dk2" accent1="accent1" accent2="accent2" accent3="accent3" accent4="accent4" accent5="accent5" accent6="accent6" hlink="hlink" folHlink="folHlink"/>
  <p:sldLayoutIdLst>
    <p:sldLayoutId id="2147484746" r:id="rId1"/>
    <p:sldLayoutId id="2147484745" r:id="rId2"/>
    <p:sldLayoutId id="2147484869" r:id="rId3"/>
    <p:sldLayoutId id="2147484868" r:id="rId4"/>
    <p:sldLayoutId id="2147483692" r:id="rId5"/>
    <p:sldLayoutId id="2147483661" r:id="rId6"/>
    <p:sldLayoutId id="2147483662" r:id="rId7"/>
    <p:sldLayoutId id="2147483663" r:id="rId8"/>
    <p:sldLayoutId id="2147483691" r:id="rId9"/>
    <p:sldLayoutId id="2147483690" r:id="rId10"/>
    <p:sldLayoutId id="2147483664" r:id="rId11"/>
    <p:sldLayoutId id="2147483665" r:id="rId12"/>
    <p:sldLayoutId id="2147483666" r:id="rId13"/>
    <p:sldLayoutId id="2147483667" r:id="rId14"/>
    <p:sldLayoutId id="2147483669" r:id="rId15"/>
    <p:sldLayoutId id="2147483668" r:id="rId16"/>
    <p:sldLayoutId id="214748367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408F"/>
              </a:buClr>
              <a:buSzPts val="3600"/>
              <a:buFont typeface="Arial"/>
              <a:buNone/>
              <a:defRPr sz="3600" b="1" i="0" u="none" strike="noStrike" cap="none">
                <a:solidFill>
                  <a:srgbClr val="25408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390461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10000"/>
              </a:lnSpc>
              <a:spcBef>
                <a:spcPts val="600"/>
              </a:spcBef>
              <a:spcAft>
                <a:spcPts val="0"/>
              </a:spcAft>
              <a:buClr>
                <a:srgbClr val="4696D2"/>
              </a:buClr>
              <a:buSzPts val="1920"/>
              <a:buFont typeface="Arial"/>
              <a:buChar char="•"/>
              <a:defRPr sz="2400" b="0" i="0" u="none" strike="noStrike" cap="none">
                <a:solidFill>
                  <a:srgbClr val="0C0C0C"/>
                </a:solidFill>
                <a:latin typeface="Arial"/>
                <a:ea typeface="Arial"/>
                <a:cs typeface="Arial"/>
                <a:sym typeface="Arial"/>
              </a:defRPr>
            </a:lvl1pPr>
            <a:lvl2pPr marL="914400" marR="0" lvl="1" indent="-330200" algn="l" rtl="0">
              <a:lnSpc>
                <a:spcPct val="110000"/>
              </a:lnSpc>
              <a:spcBef>
                <a:spcPts val="600"/>
              </a:spcBef>
              <a:spcAft>
                <a:spcPts val="0"/>
              </a:spcAft>
              <a:buClr>
                <a:srgbClr val="4696D2"/>
              </a:buClr>
              <a:buSzPts val="1600"/>
              <a:buFont typeface="Arial"/>
              <a:buChar char="•"/>
              <a:defRPr sz="2000" b="0" i="0" u="none" strike="noStrike" cap="none">
                <a:solidFill>
                  <a:srgbClr val="0C0C0C"/>
                </a:solidFill>
                <a:latin typeface="Arial"/>
                <a:ea typeface="Arial"/>
                <a:cs typeface="Arial"/>
                <a:sym typeface="Arial"/>
              </a:defRPr>
            </a:lvl2pPr>
            <a:lvl3pPr marL="1371600" marR="0" lvl="2" indent="-320039" algn="l" rtl="0">
              <a:lnSpc>
                <a:spcPct val="110000"/>
              </a:lnSpc>
              <a:spcBef>
                <a:spcPts val="600"/>
              </a:spcBef>
              <a:spcAft>
                <a:spcPts val="0"/>
              </a:spcAft>
              <a:buClr>
                <a:srgbClr val="4696D2"/>
              </a:buClr>
              <a:buSzPts val="1440"/>
              <a:buFont typeface="Arial"/>
              <a:buChar char="•"/>
              <a:defRPr sz="1800" b="0" i="0" u="none" strike="noStrike" cap="none">
                <a:solidFill>
                  <a:srgbClr val="0C0C0C"/>
                </a:solidFill>
                <a:latin typeface="Arial"/>
                <a:ea typeface="Arial"/>
                <a:cs typeface="Arial"/>
                <a:sym typeface="Arial"/>
              </a:defRPr>
            </a:lvl3pPr>
            <a:lvl4pPr marL="1828800" marR="0" lvl="3" indent="-309880"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4pPr>
            <a:lvl5pPr marL="2286000" marR="0" lvl="4" indent="-309879"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3"/>
          <p:cNvPicPr preferRelativeResize="0"/>
          <p:nvPr/>
        </p:nvPicPr>
        <p:blipFill rotWithShape="1">
          <a:blip r:embed="rId3">
            <a:alphaModFix amt="50000"/>
          </a:blip>
          <a:srcRect/>
          <a:stretch/>
        </p:blipFill>
        <p:spPr>
          <a:xfrm>
            <a:off x="3057285" y="6010292"/>
            <a:ext cx="579995" cy="579995"/>
          </a:xfrm>
          <a:prstGeom prst="rect">
            <a:avLst/>
          </a:prstGeom>
          <a:noFill/>
          <a:ln>
            <a:noFill/>
          </a:ln>
        </p:spPr>
      </p:pic>
      <p:pic>
        <p:nvPicPr>
          <p:cNvPr id="13" name="Google Shape;13;p33"/>
          <p:cNvPicPr preferRelativeResize="0"/>
          <p:nvPr/>
        </p:nvPicPr>
        <p:blipFill rotWithShape="1">
          <a:blip r:embed="rId4">
            <a:alphaModFix amt="70000"/>
          </a:blip>
          <a:srcRect/>
          <a:stretch/>
        </p:blipFill>
        <p:spPr>
          <a:xfrm>
            <a:off x="838200" y="6010292"/>
            <a:ext cx="1867925" cy="579995"/>
          </a:xfrm>
          <a:prstGeom prst="rect">
            <a:avLst/>
          </a:prstGeom>
          <a:noFill/>
          <a:ln>
            <a:noFill/>
          </a:ln>
        </p:spPr>
      </p:pic>
    </p:spTree>
    <p:extLst>
      <p:ext uri="{BB962C8B-B14F-4D97-AF65-F5344CB8AC3E}">
        <p14:creationId xmlns:p14="http://schemas.microsoft.com/office/powerpoint/2010/main" val="3627873264"/>
      </p:ext>
    </p:extLst>
  </p:cSld>
  <p:clrMap bg1="lt1" tx1="dk1" bg2="dk2" tx2="lt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408F"/>
              </a:buClr>
              <a:buSzPts val="3600"/>
              <a:buFont typeface="Arial"/>
              <a:buNone/>
              <a:defRPr sz="3600" b="1" i="0" u="none" strike="noStrike" cap="none">
                <a:solidFill>
                  <a:srgbClr val="25408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390461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10000"/>
              </a:lnSpc>
              <a:spcBef>
                <a:spcPts val="600"/>
              </a:spcBef>
              <a:spcAft>
                <a:spcPts val="0"/>
              </a:spcAft>
              <a:buClr>
                <a:srgbClr val="4696D2"/>
              </a:buClr>
              <a:buSzPts val="1920"/>
              <a:buFont typeface="Arial"/>
              <a:buChar char="•"/>
              <a:defRPr sz="2400" b="0" i="0" u="none" strike="noStrike" cap="none">
                <a:solidFill>
                  <a:srgbClr val="0C0C0C"/>
                </a:solidFill>
                <a:latin typeface="Arial"/>
                <a:ea typeface="Arial"/>
                <a:cs typeface="Arial"/>
                <a:sym typeface="Arial"/>
              </a:defRPr>
            </a:lvl1pPr>
            <a:lvl2pPr marL="914400" marR="0" lvl="1" indent="-330200" algn="l" rtl="0">
              <a:lnSpc>
                <a:spcPct val="110000"/>
              </a:lnSpc>
              <a:spcBef>
                <a:spcPts val="600"/>
              </a:spcBef>
              <a:spcAft>
                <a:spcPts val="0"/>
              </a:spcAft>
              <a:buClr>
                <a:srgbClr val="4696D2"/>
              </a:buClr>
              <a:buSzPts val="1600"/>
              <a:buFont typeface="Arial"/>
              <a:buChar char="•"/>
              <a:defRPr sz="2000" b="0" i="0" u="none" strike="noStrike" cap="none">
                <a:solidFill>
                  <a:srgbClr val="0C0C0C"/>
                </a:solidFill>
                <a:latin typeface="Arial"/>
                <a:ea typeface="Arial"/>
                <a:cs typeface="Arial"/>
                <a:sym typeface="Arial"/>
              </a:defRPr>
            </a:lvl2pPr>
            <a:lvl3pPr marL="1371600" marR="0" lvl="2" indent="-320039" algn="l" rtl="0">
              <a:lnSpc>
                <a:spcPct val="110000"/>
              </a:lnSpc>
              <a:spcBef>
                <a:spcPts val="600"/>
              </a:spcBef>
              <a:spcAft>
                <a:spcPts val="0"/>
              </a:spcAft>
              <a:buClr>
                <a:srgbClr val="4696D2"/>
              </a:buClr>
              <a:buSzPts val="1440"/>
              <a:buFont typeface="Arial"/>
              <a:buChar char="•"/>
              <a:defRPr sz="1800" b="0" i="0" u="none" strike="noStrike" cap="none">
                <a:solidFill>
                  <a:srgbClr val="0C0C0C"/>
                </a:solidFill>
                <a:latin typeface="Arial"/>
                <a:ea typeface="Arial"/>
                <a:cs typeface="Arial"/>
                <a:sym typeface="Arial"/>
              </a:defRPr>
            </a:lvl3pPr>
            <a:lvl4pPr marL="1828800" marR="0" lvl="3" indent="-309880"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4pPr>
            <a:lvl5pPr marL="2286000" marR="0" lvl="4" indent="-309879"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3"/>
          <p:cNvPicPr preferRelativeResize="0"/>
          <p:nvPr/>
        </p:nvPicPr>
        <p:blipFill rotWithShape="1">
          <a:blip r:embed="rId3">
            <a:alphaModFix amt="50000"/>
          </a:blip>
          <a:srcRect/>
          <a:stretch/>
        </p:blipFill>
        <p:spPr>
          <a:xfrm>
            <a:off x="3057285" y="6010292"/>
            <a:ext cx="579995" cy="579995"/>
          </a:xfrm>
          <a:prstGeom prst="rect">
            <a:avLst/>
          </a:prstGeom>
          <a:noFill/>
          <a:ln>
            <a:noFill/>
          </a:ln>
        </p:spPr>
      </p:pic>
      <p:pic>
        <p:nvPicPr>
          <p:cNvPr id="13" name="Google Shape;13;p33"/>
          <p:cNvPicPr preferRelativeResize="0"/>
          <p:nvPr/>
        </p:nvPicPr>
        <p:blipFill rotWithShape="1">
          <a:blip r:embed="rId4">
            <a:alphaModFix amt="70000"/>
          </a:blip>
          <a:srcRect/>
          <a:stretch/>
        </p:blipFill>
        <p:spPr>
          <a:xfrm>
            <a:off x="838200" y="6010292"/>
            <a:ext cx="1867925" cy="579995"/>
          </a:xfrm>
          <a:prstGeom prst="rect">
            <a:avLst/>
          </a:prstGeom>
          <a:noFill/>
          <a:ln>
            <a:noFill/>
          </a:ln>
        </p:spPr>
      </p:pic>
    </p:spTree>
    <p:extLst>
      <p:ext uri="{BB962C8B-B14F-4D97-AF65-F5344CB8AC3E}">
        <p14:creationId xmlns:p14="http://schemas.microsoft.com/office/powerpoint/2010/main" val="3627873264"/>
      </p:ext>
    </p:extLst>
  </p:cSld>
  <p:clrMap bg1="lt1" tx1="dk1" bg2="dk2" tx2="lt2" accent1="accent1" accent2="accent2" accent3="accent3" accent4="accent4" accent5="accent5" accent6="accent6" hlink="hlink" folHlink="folHlink"/>
  <p:sldLayoutIdLst>
    <p:sldLayoutId id="214748487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hyperlink" Target="https://www.ascp.org/content/board-of-certification/about-boc#boc_mission" TargetMode="Externa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hyperlink" Target="https://www.gallup.com/cliftonstrengths/en/254033/strengthsfinder.aspx" TargetMode="External"/><Relationship Id="rId10" Type="http://schemas.openxmlformats.org/officeDocument/2006/relationships/image" Target="../media/image20.png"/><Relationship Id="rId4" Type="http://schemas.openxmlformats.org/officeDocument/2006/relationships/hyperlink" Target="https://www.ascp.org/education/learning-format/certificate-programs/cqi?srsltid=AfmBOoqC1i2A6mx6MVzwbKSZrxRtvP1I6sjfzVl_hKm8ylKFrtZatKhA" TargetMode="Externa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community.ascp.org/home" TargetMode="External"/><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hyperlink" Target="https://www.positiveintelligence.com/" TargetMode="External"/><Relationship Id="rId4" Type="http://schemas.openxmlformats.org/officeDocument/2006/relationships/hyperlink" Target="https://www.bing.com/ck/a?!&amp;&amp;p=3687ad3b40d8c9904c1d14fd08aeac34ae98bdfe85460bd73c737c076774623cJmltdHM9MTczNjcyNjQwMA&amp;ptn=3&amp;ver=2&amp;hsh=4&amp;fclid=335c7ddd-bb6e-6a7f-1ba0-68aeba9f6be5&amp;psq=elaborate+topics+podcast&amp;u=a1aHR0cHM6Ly9wb2RjYXN0cy5hcHBsZS5jb20vdXMvcG9kY2FzdC9lbGFib3JhdGUtdG9waWNzL2lkMTUxMTY2NjQ3NQ&amp;ntb=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mn.gov/mmb/etd/course-search/?id=1059-202968" TargetMode="External"/><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hyperlink" Target="https://mn.gov/mmb/etd/course-search/?id=1059-202999" TargetMode="External"/><Relationship Id="rId4" Type="http://schemas.openxmlformats.org/officeDocument/2006/relationships/hyperlink" Target="https://www.aphl.org/Career-Pathways/Leadership/Pages/ELP.aspx"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sso.ascp.org/Register/PreRegister?returnUrl=/issue/wsfed?wa%3dwsignin1.0%26wtrealm%3dhttp://identityserver.ascp.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pathassist.org/"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https://mentorship.ascp.org/" TargetMode="External"/><Relationship Id="rId5" Type="http://schemas.openxmlformats.org/officeDocument/2006/relationships/hyperlink" Target="https://www.ascp.org/about-ASCP/foundation" TargetMode="External"/><Relationship Id="rId4" Type="http://schemas.openxmlformats.org/officeDocument/2006/relationships/hyperlink" Target="https://ascp.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s://www.pmi.org/"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jpg"/><Relationship Id="rId5" Type="http://schemas.openxmlformats.org/officeDocument/2006/relationships/image" Target="../media/image6.png"/><Relationship Id="rId4" Type="http://schemas.openxmlformats.org/officeDocument/2006/relationships/hyperlink" Target="https://www.6sigma.us/training-classes/six-sigm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4590" y="2177415"/>
            <a:ext cx="8476967" cy="2499361"/>
          </a:xfrm>
        </p:spPr>
        <p:txBody>
          <a:bodyPr anchor="ctr">
            <a:noAutofit/>
          </a:bodyPr>
          <a:lstStyle/>
          <a:p>
            <a:pPr>
              <a:lnSpc>
                <a:spcPct val="100000"/>
              </a:lnSpc>
            </a:pPr>
            <a:r>
              <a:rPr lang="en-US" sz="3600" dirty="0">
                <a:latin typeface="Arial"/>
                <a:cs typeface="Arial"/>
              </a:rPr>
              <a:t>Executive Leadership         </a:t>
            </a:r>
            <a:br>
              <a:rPr lang="en-US" sz="1400" dirty="0"/>
            </a:br>
            <a:r>
              <a:rPr lang="en-US" sz="2400" b="0" dirty="0">
                <a:latin typeface="Arial"/>
                <a:cs typeface="Arial"/>
              </a:rPr>
              <a:t>Anne Walsh-Feeks, Mike Eller, Amy Spiczka,</a:t>
            </a:r>
            <a:br>
              <a:rPr lang="en-US" sz="2400" b="0" dirty="0">
                <a:latin typeface="Arial"/>
                <a:cs typeface="Arial"/>
              </a:rPr>
            </a:br>
            <a:r>
              <a:rPr lang="en-US" sz="2400" b="0" dirty="0">
                <a:latin typeface="Arial"/>
                <a:cs typeface="Arial"/>
              </a:rPr>
              <a:t>Stephanie Whitehead, Myra Kunas</a:t>
            </a:r>
            <a:br>
              <a:rPr lang="en-US" sz="2400" b="0" dirty="0">
                <a:latin typeface="Arial"/>
                <a:cs typeface="Arial"/>
              </a:rPr>
            </a:br>
            <a:br>
              <a:rPr lang="en-US" sz="2400" b="0" dirty="0"/>
            </a:br>
            <a:r>
              <a:rPr lang="en-US" sz="2400" b="0" dirty="0">
                <a:latin typeface="Arial"/>
                <a:cs typeface="Arial"/>
              </a:rPr>
              <a:t>Moderator: Diana Kremitske, MHA, MS, MLS(ASCP)</a:t>
            </a:r>
            <a:br>
              <a:rPr lang="en-US" sz="2400" b="0" dirty="0">
                <a:latin typeface="Arial"/>
                <a:cs typeface="Arial"/>
              </a:rPr>
            </a:br>
            <a:r>
              <a:rPr lang="en-US" sz="2000" b="0" dirty="0">
                <a:latin typeface="Arial"/>
                <a:cs typeface="Arial"/>
              </a:rPr>
              <a:t>       Vice President of Operations, </a:t>
            </a:r>
            <a:br>
              <a:rPr lang="en-US" sz="2000" b="0" dirty="0">
                <a:latin typeface="Arial"/>
                <a:cs typeface="Arial"/>
              </a:rPr>
            </a:br>
            <a:r>
              <a:rPr lang="en-US" sz="2000" b="0" dirty="0">
                <a:latin typeface="Arial"/>
                <a:cs typeface="Arial"/>
              </a:rPr>
              <a:t>       Diagnostic Medicine Institute, Geisinger</a:t>
            </a:r>
          </a:p>
        </p:txBody>
      </p:sp>
      <p:sp>
        <p:nvSpPr>
          <p:cNvPr id="3" name="Content Placeholder 2"/>
          <p:cNvSpPr>
            <a:spLocks noGrp="1"/>
          </p:cNvSpPr>
          <p:nvPr>
            <p:ph type="subTitle" idx="1"/>
          </p:nvPr>
        </p:nvSpPr>
        <p:spPr>
          <a:xfrm>
            <a:off x="2286000" y="5715000"/>
            <a:ext cx="8476966" cy="746760"/>
          </a:xfrm>
        </p:spPr>
        <p:txBody>
          <a:bodyPr>
            <a:noAutofit/>
          </a:bodyPr>
          <a:lstStyle/>
          <a:p>
            <a:r>
              <a:rPr lang="en-US" sz="1800" b="1" dirty="0">
                <a:latin typeface="Arial"/>
                <a:cs typeface="Arial"/>
              </a:rPr>
              <a:t>Building Bridges Across the Laboratory Community – February 12, 2025</a:t>
            </a:r>
          </a:p>
        </p:txBody>
      </p:sp>
      <p:pic>
        <p:nvPicPr>
          <p:cNvPr id="4" name="Picture 3" descr="A women smiling in her headshot photo. ">
            <a:extLst>
              <a:ext uri="{FF2B5EF4-FFF2-40B4-BE49-F238E27FC236}">
                <a16:creationId xmlns:a16="http://schemas.microsoft.com/office/drawing/2014/main" id="{BA59A2D6-C67C-5B53-7299-88AD7471A56B}"/>
              </a:ext>
            </a:extLst>
          </p:cNvPr>
          <p:cNvPicPr>
            <a:picLocks noChangeAspect="1"/>
          </p:cNvPicPr>
          <p:nvPr/>
        </p:nvPicPr>
        <p:blipFill>
          <a:blip r:embed="rId2"/>
          <a:stretch>
            <a:fillRect/>
          </a:stretch>
        </p:blipFill>
        <p:spPr>
          <a:xfrm>
            <a:off x="9473034" y="3424960"/>
            <a:ext cx="1765140" cy="1511582"/>
          </a:xfrm>
          <a:prstGeom prst="rect">
            <a:avLst/>
          </a:prstGeom>
        </p:spPr>
      </p:pic>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65;p42">
            <a:extLst>
              <a:ext uri="{FF2B5EF4-FFF2-40B4-BE49-F238E27FC236}">
                <a16:creationId xmlns:a16="http://schemas.microsoft.com/office/drawing/2014/main" id="{5C281E0C-6F4F-E450-6F01-B25B57EE0E65}"/>
              </a:ext>
              <a:ext uri="{C183D7F6-B498-43B3-948B-1728B52AA6E4}">
                <adec:decorative xmlns:adec="http://schemas.microsoft.com/office/drawing/2017/decorative" val="1"/>
              </a:ext>
            </a:extLst>
          </p:cNvPr>
          <p:cNvSpPr/>
          <p:nvPr/>
        </p:nvSpPr>
        <p:spPr>
          <a:xfrm>
            <a:off x="9445212" y="9116"/>
            <a:ext cx="2737025" cy="2845407"/>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423568"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7069"/>
            <a:ext cx="4280312" cy="5291814"/>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2761625"/>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217382" y="87111"/>
            <a:ext cx="390424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Amy </a:t>
            </a:r>
            <a:r>
              <a:rPr kumimoji="0" lang="en-US" sz="3600" b="1" i="0" u="none" strike="noStrike" kern="1200" cap="none" spc="0" normalizeH="0" baseline="0" noProof="0" dirty="0" err="1">
                <a:ln>
                  <a:noFill/>
                </a:ln>
                <a:solidFill>
                  <a:schemeClr val="bg1"/>
                </a:solidFill>
                <a:effectLst/>
                <a:uLnTx/>
                <a:uFillTx/>
                <a:latin typeface="+mn-lt"/>
                <a:ea typeface="+mn-ea"/>
                <a:cs typeface="+mn-cs"/>
              </a:rPr>
              <a:t>Spiczka</a:t>
            </a:r>
            <a:endParaRPr kumimoji="0" lang="en-US" sz="36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71111" y="220546"/>
            <a:ext cx="4549714" cy="1200329"/>
          </a:xfrm>
          <a:prstGeom prst="rect">
            <a:avLst/>
          </a:prstGeom>
          <a:noFill/>
          <a:ln>
            <a:noFill/>
          </a:ln>
        </p:spPr>
        <p:txBody>
          <a:bodyPr wrap="square" lIns="91440" tIns="45720" rIns="91440" bIns="45720" rtlCol="0" anchor="t">
            <a:spAutoFit/>
          </a:bodyPr>
          <a:lstStyle/>
          <a:p>
            <a:pPr algn="ctr"/>
            <a:r>
              <a:rPr lang="en-US" sz="1200" b="0" i="0" dirty="0">
                <a:solidFill>
                  <a:schemeClr val="bg1"/>
                </a:solidFill>
                <a:effectLst/>
                <a:latin typeface="Aptos"/>
              </a:rPr>
              <a:t>In </a:t>
            </a:r>
            <a:r>
              <a:rPr lang="en-US" sz="1200" dirty="0">
                <a:solidFill>
                  <a:schemeClr val="bg1"/>
                </a:solidFill>
                <a:latin typeface="Aptos"/>
              </a:rPr>
              <a:t>the  </a:t>
            </a:r>
            <a:r>
              <a:rPr lang="en-US" sz="1200" b="0" i="0" dirty="0">
                <a:solidFill>
                  <a:schemeClr val="bg1"/>
                </a:solidFill>
                <a:effectLst/>
                <a:latin typeface="Aptos"/>
              </a:rPr>
              <a:t>2025 </a:t>
            </a:r>
            <a:r>
              <a:rPr lang="en-US" sz="1200" i="1" dirty="0">
                <a:solidFill>
                  <a:schemeClr val="bg1"/>
                </a:solidFill>
                <a:latin typeface="Aptos"/>
              </a:rPr>
              <a:t>ASCP Building Bridges Across the Laboratory Community</a:t>
            </a:r>
            <a:r>
              <a:rPr lang="en-US" sz="1200" dirty="0">
                <a:solidFill>
                  <a:schemeClr val="bg1"/>
                </a:solidFill>
                <a:latin typeface="Aptos"/>
              </a:rPr>
              <a:t> </a:t>
            </a:r>
            <a:r>
              <a:rPr lang="en-US" sz="1200" b="0" i="0" dirty="0">
                <a:solidFill>
                  <a:schemeClr val="bg1"/>
                </a:solidFill>
                <a:effectLst/>
                <a:latin typeface="Aptos"/>
              </a:rPr>
              <a:t>series, we</a:t>
            </a:r>
            <a:r>
              <a:rPr lang="en-US" sz="1200" dirty="0">
                <a:solidFill>
                  <a:schemeClr val="bg1"/>
                </a:solidFill>
                <a:latin typeface="Aptos"/>
              </a:rPr>
              <a:t> </a:t>
            </a:r>
            <a:r>
              <a:rPr lang="en-US" sz="12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2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85837" y="3466036"/>
            <a:ext cx="2296549" cy="2308324"/>
          </a:xfrm>
          <a:prstGeom prst="rect">
            <a:avLst/>
          </a:prstGeom>
          <a:noFill/>
          <a:ln>
            <a:noFill/>
          </a:ln>
        </p:spPr>
        <p:txBody>
          <a:bodyPr wrap="square" rtlCol="0">
            <a:spAutoFit/>
          </a:bodyPr>
          <a:lstStyle/>
          <a:p>
            <a:r>
              <a:rPr lang="en-US" sz="2400" b="1" i="1" dirty="0">
                <a:solidFill>
                  <a:schemeClr val="bg1"/>
                </a:solidFill>
              </a:rPr>
              <a:t>Honor and nurture humble beginnings as you live out your dreams</a:t>
            </a:r>
          </a:p>
        </p:txBody>
      </p:sp>
      <p:sp>
        <p:nvSpPr>
          <p:cNvPr id="10" name="TextBox 9">
            <a:extLst>
              <a:ext uri="{FF2B5EF4-FFF2-40B4-BE49-F238E27FC236}">
                <a16:creationId xmlns:a16="http://schemas.microsoft.com/office/drawing/2014/main" id="{F931428C-64DD-E657-8543-9476B40CAB09}"/>
              </a:ext>
            </a:extLst>
          </p:cNvPr>
          <p:cNvSpPr txBox="1"/>
          <p:nvPr/>
        </p:nvSpPr>
        <p:spPr>
          <a:xfrm>
            <a:off x="-184" y="5458060"/>
            <a:ext cx="4284841" cy="1169551"/>
          </a:xfrm>
          <a:prstGeom prst="rect">
            <a:avLst/>
          </a:prstGeom>
          <a:noFill/>
          <a:ln>
            <a:noFill/>
          </a:ln>
        </p:spPr>
        <p:txBody>
          <a:bodyPr wrap="square" lIns="91440" tIns="45720" rIns="91440" bIns="45720" rtlCol="0" anchor="t">
            <a:spAutoFit/>
          </a:bodyPr>
          <a:lstStyle/>
          <a:p>
            <a:r>
              <a:rPr lang="en-US" sz="14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400" dirty="0">
                <a:latin typeface="+mj-lt"/>
              </a:rPr>
              <a:t>Elevate patients’ experiences, outcomes</a:t>
            </a:r>
            <a:endParaRPr lang="en-US" sz="1400" dirty="0">
              <a:latin typeface="+mj-lt"/>
              <a:cs typeface="Arial"/>
            </a:endParaRPr>
          </a:p>
          <a:p>
            <a:pPr marL="285750" indent="-285750">
              <a:buClr>
                <a:srgbClr val="4696D2"/>
              </a:buClr>
              <a:buFont typeface="Arial" panose="020B0604020202020204" pitchFamily="34" charset="0"/>
              <a:buChar char="•"/>
            </a:pPr>
            <a:r>
              <a:rPr lang="en-US" sz="1400" dirty="0">
                <a:latin typeface="+mj-lt"/>
              </a:rPr>
              <a:t>Advance professional visibility and value through credentialing</a:t>
            </a:r>
            <a:endParaRPr lang="en-US" sz="1400" dirty="0">
              <a:latin typeface="+mj-lt"/>
              <a:cs typeface="Arial"/>
            </a:endParaRPr>
          </a:p>
          <a:p>
            <a:pPr marL="285750" indent="-285750">
              <a:buClr>
                <a:srgbClr val="4696D2"/>
              </a:buClr>
              <a:buFont typeface="Arial" panose="020B0604020202020204" pitchFamily="34" charset="0"/>
              <a:buChar char="•"/>
            </a:pPr>
            <a:r>
              <a:rPr lang="en-US" sz="1400" dirty="0">
                <a:latin typeface="+mj-lt"/>
              </a:rPr>
              <a:t>Optimize operations excellence</a:t>
            </a:r>
            <a:endParaRPr lang="en-US" sz="1400" dirty="0">
              <a:latin typeface="+mj-lt"/>
              <a:cs typeface="Arial"/>
            </a:endParaRPr>
          </a:p>
        </p:txBody>
      </p:sp>
      <p:sp>
        <p:nvSpPr>
          <p:cNvPr id="24" name="TextBox 23">
            <a:extLst>
              <a:ext uri="{FF2B5EF4-FFF2-40B4-BE49-F238E27FC236}">
                <a16:creationId xmlns:a16="http://schemas.microsoft.com/office/drawing/2014/main" id="{0C83EFAD-B2D5-4FA5-A219-CDA5C3862EBB}"/>
              </a:ext>
            </a:extLst>
          </p:cNvPr>
          <p:cNvSpPr txBox="1"/>
          <p:nvPr/>
        </p:nvSpPr>
        <p:spPr>
          <a:xfrm>
            <a:off x="62434" y="1605848"/>
            <a:ext cx="4303143" cy="1354217"/>
          </a:xfrm>
          <a:prstGeom prst="rect">
            <a:avLst/>
          </a:prstGeom>
          <a:noFill/>
          <a:ln>
            <a:noFill/>
          </a:ln>
        </p:spPr>
        <p:txBody>
          <a:bodyPr wrap="square" lIns="91440" tIns="45720" rIns="91440" bIns="45720" rtlCol="0" anchor="t">
            <a:spAutoFit/>
          </a:bodyPr>
          <a:lstStyle/>
          <a:p>
            <a:r>
              <a:rPr lang="en-US" sz="1400" b="1" dirty="0">
                <a:solidFill>
                  <a:srgbClr val="00A996"/>
                </a:solidFill>
                <a:latin typeface="+mj-lt"/>
              </a:rPr>
              <a:t>EDUCATION</a:t>
            </a:r>
          </a:p>
          <a:p>
            <a:r>
              <a:rPr lang="en-US" sz="1400" dirty="0">
                <a:latin typeface="+mj-lt"/>
              </a:rPr>
              <a:t>Doctor of Health Sciences (DHSc)</a:t>
            </a:r>
            <a:endParaRPr lang="en-US" sz="1400" dirty="0">
              <a:latin typeface="+mj-lt"/>
              <a:cs typeface="Arial"/>
            </a:endParaRPr>
          </a:p>
          <a:p>
            <a:r>
              <a:rPr lang="en-US" sz="1400" dirty="0">
                <a:latin typeface="+mj-lt"/>
              </a:rPr>
              <a:t>Master of Science, Education (MS)</a:t>
            </a:r>
            <a:endParaRPr lang="en-US" sz="1400" dirty="0">
              <a:latin typeface="+mj-lt"/>
              <a:cs typeface="Arial"/>
            </a:endParaRPr>
          </a:p>
          <a:p>
            <a:r>
              <a:rPr lang="en-US" sz="1400" dirty="0">
                <a:latin typeface="+mj-lt"/>
              </a:rPr>
              <a:t>Cytologist Program (4+1) / Molecular Biology </a:t>
            </a:r>
            <a:endParaRPr lang="en-US" sz="1400" dirty="0">
              <a:latin typeface="+mj-lt"/>
              <a:cs typeface="Arial"/>
            </a:endParaRPr>
          </a:p>
          <a:p>
            <a:r>
              <a:rPr lang="en-US" sz="1400" dirty="0">
                <a:solidFill>
                  <a:schemeClr val="tx1"/>
                </a:solidFill>
                <a:latin typeface="+mj-lt"/>
              </a:rPr>
              <a:t>Histotechnology, Medical Laboratory Technology</a:t>
            </a:r>
          </a:p>
          <a:p>
            <a:endParaRPr lang="en-US" sz="1200" dirty="0">
              <a:solidFill>
                <a:schemeClr val="tx1"/>
              </a:solidFill>
              <a:latin typeface="+mj-lt"/>
            </a:endParaRPr>
          </a:p>
        </p:txBody>
      </p:sp>
      <p:sp>
        <p:nvSpPr>
          <p:cNvPr id="21" name="TextBox 20">
            <a:extLst>
              <a:ext uri="{FF2B5EF4-FFF2-40B4-BE49-F238E27FC236}">
                <a16:creationId xmlns:a16="http://schemas.microsoft.com/office/drawing/2014/main" id="{61555369-85C1-9D62-BCEA-99D762074209}"/>
              </a:ext>
            </a:extLst>
          </p:cNvPr>
          <p:cNvSpPr txBox="1"/>
          <p:nvPr/>
        </p:nvSpPr>
        <p:spPr>
          <a:xfrm>
            <a:off x="217382" y="655277"/>
            <a:ext cx="4342077" cy="707886"/>
          </a:xfrm>
          <a:prstGeom prst="rect">
            <a:avLst/>
          </a:prstGeom>
          <a:noFill/>
          <a:ln>
            <a:noFill/>
          </a:ln>
        </p:spPr>
        <p:txBody>
          <a:bodyPr wrap="square" rtlCol="0">
            <a:spAutoFit/>
          </a:bodyPr>
          <a:lstStyle/>
          <a:p>
            <a:pPr algn="ctr"/>
            <a:r>
              <a:rPr lang="en-US" sz="2000" dirty="0">
                <a:solidFill>
                  <a:schemeClr val="bg1"/>
                </a:solidFill>
              </a:rPr>
              <a:t>DHSC, MS,</a:t>
            </a:r>
            <a:r>
              <a:rPr lang="en-US" sz="1800" b="1" dirty="0">
                <a:solidFill>
                  <a:srgbClr val="151098"/>
                </a:solidFill>
                <a:latin typeface="Aptos" panose="020B0004020202020204" pitchFamily="34" charset="0"/>
              </a:rPr>
              <a:t>,</a:t>
            </a:r>
            <a:r>
              <a:rPr lang="en-US" sz="2000" dirty="0">
                <a:solidFill>
                  <a:schemeClr val="bg1"/>
                </a:solidFill>
              </a:rPr>
              <a:t>HTL(ASCP)</a:t>
            </a:r>
            <a:r>
              <a:rPr lang="en-US" sz="1600" baseline="30000" dirty="0">
                <a:solidFill>
                  <a:schemeClr val="bg1"/>
                </a:solidFill>
              </a:rPr>
              <a:t>CM </a:t>
            </a:r>
            <a:r>
              <a:rPr lang="en-US" sz="2000" dirty="0">
                <a:solidFill>
                  <a:schemeClr val="bg1"/>
                </a:solidFill>
              </a:rPr>
              <a:t>SCT,MB</a:t>
            </a:r>
            <a:r>
              <a:rPr lang="en-US" sz="1600" baseline="30000" dirty="0">
                <a:solidFill>
                  <a:schemeClr val="bg1"/>
                </a:solidFill>
              </a:rPr>
              <a:t>CM</a:t>
            </a:r>
            <a:r>
              <a:rPr lang="en-US" sz="2000" dirty="0">
                <a:solidFill>
                  <a:schemeClr val="bg1"/>
                </a:solidFill>
              </a:rPr>
              <a:t>, CPHQ </a:t>
            </a:r>
          </a:p>
        </p:txBody>
      </p:sp>
      <p:grpSp>
        <p:nvGrpSpPr>
          <p:cNvPr id="26" name="Group 25" descr="Resume info">
            <a:extLst>
              <a:ext uri="{FF2B5EF4-FFF2-40B4-BE49-F238E27FC236}">
                <a16:creationId xmlns:a16="http://schemas.microsoft.com/office/drawing/2014/main" id="{6C0C79BE-01EE-BEAF-B593-0CB649D3DF78}"/>
              </a:ext>
            </a:extLst>
          </p:cNvPr>
          <p:cNvGrpSpPr/>
          <p:nvPr/>
        </p:nvGrpSpPr>
        <p:grpSpPr>
          <a:xfrm>
            <a:off x="13894" y="2844481"/>
            <a:ext cx="4275600" cy="2580089"/>
            <a:chOff x="423355" y="2300772"/>
            <a:chExt cx="4303142" cy="2580089"/>
          </a:xfrm>
        </p:grpSpPr>
        <p:sp>
          <p:nvSpPr>
            <p:cNvPr id="22" name="Rectangle 21">
              <a:extLst>
                <a:ext uri="{FF2B5EF4-FFF2-40B4-BE49-F238E27FC236}">
                  <a16:creationId xmlns:a16="http://schemas.microsoft.com/office/drawing/2014/main" id="{ACBE11BE-E6B9-1745-F8BB-90128AA28ED1}"/>
                </a:ext>
              </a:extLst>
            </p:cNvPr>
            <p:cNvSpPr/>
            <p:nvPr/>
          </p:nvSpPr>
          <p:spPr>
            <a:xfrm>
              <a:off x="423355" y="2300772"/>
              <a:ext cx="4303142" cy="2580089"/>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269896" y="2441560"/>
              <a:ext cx="3450943" cy="461665"/>
            </a:xfrm>
            <a:prstGeom prst="rect">
              <a:avLst/>
            </a:prstGeom>
            <a:noFill/>
            <a:ln>
              <a:noFill/>
            </a:ln>
          </p:spPr>
          <p:txBody>
            <a:bodyPr wrap="square" rtlCol="0">
              <a:spAutoFit/>
            </a:bodyPr>
            <a:lstStyle/>
            <a:p>
              <a:r>
                <a:rPr lang="en-US" sz="1200" b="1" dirty="0">
                  <a:solidFill>
                    <a:schemeClr val="bg1"/>
                  </a:solidFill>
                  <a:latin typeface="+mj-lt"/>
                </a:rPr>
                <a:t>Executive Director | </a:t>
              </a:r>
              <a:r>
                <a:rPr lang="en-US" sz="1200" b="1" i="1" dirty="0">
                  <a:solidFill>
                    <a:schemeClr val="bg1"/>
                  </a:solidFill>
                  <a:latin typeface="+mj-lt"/>
                </a:rPr>
                <a:t>ASCP BOC</a:t>
              </a:r>
            </a:p>
            <a:p>
              <a:r>
                <a:rPr lang="en-US" sz="1200" b="1" dirty="0">
                  <a:solidFill>
                    <a:schemeClr val="bg1"/>
                  </a:solidFill>
                  <a:latin typeface="+mj-lt"/>
                </a:rPr>
                <a:t>Chief Officer | </a:t>
              </a:r>
              <a:r>
                <a:rPr lang="en-US" sz="1200" b="1" i="1" dirty="0">
                  <a:solidFill>
                    <a:schemeClr val="bg1"/>
                  </a:solidFill>
                  <a:latin typeface="+mj-lt"/>
                </a:rPr>
                <a:t>Examinations &amp; Credentialing</a:t>
              </a:r>
            </a:p>
          </p:txBody>
        </p:sp>
        <p:sp>
          <p:nvSpPr>
            <p:cNvPr id="8" name="TextBox 7">
              <a:extLst>
                <a:ext uri="{FF2B5EF4-FFF2-40B4-BE49-F238E27FC236}">
                  <a16:creationId xmlns:a16="http://schemas.microsoft.com/office/drawing/2014/main" id="{4F9B1A0C-0D9C-3E50-4C31-49A6FCBB7CEA}"/>
                </a:ext>
              </a:extLst>
            </p:cNvPr>
            <p:cNvSpPr txBox="1"/>
            <p:nvPr/>
          </p:nvSpPr>
          <p:spPr>
            <a:xfrm>
              <a:off x="1344040" y="3369827"/>
              <a:ext cx="3101801" cy="461665"/>
            </a:xfrm>
            <a:prstGeom prst="rect">
              <a:avLst/>
            </a:prstGeom>
            <a:noFill/>
            <a:ln>
              <a:noFill/>
            </a:ln>
          </p:spPr>
          <p:txBody>
            <a:bodyPr wrap="square" rtlCol="0">
              <a:spAutoFit/>
            </a:bodyPr>
            <a:lstStyle/>
            <a:p>
              <a:r>
                <a:rPr lang="en-US" sz="1200" b="1" dirty="0">
                  <a:solidFill>
                    <a:schemeClr val="bg1"/>
                  </a:solidFill>
                  <a:latin typeface="+mj-lt"/>
                </a:rPr>
                <a:t>Operations Manager | </a:t>
              </a:r>
              <a:r>
                <a:rPr lang="en-US" sz="1200" b="1" i="1" dirty="0">
                  <a:solidFill>
                    <a:schemeClr val="bg1"/>
                  </a:solidFill>
                  <a:latin typeface="+mj-lt"/>
                </a:rPr>
                <a:t>Anatomic Pathology, Mayo Clinic AZ</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326840" y="3810494"/>
              <a:ext cx="3336567" cy="1015663"/>
            </a:xfrm>
            <a:prstGeom prst="rect">
              <a:avLst/>
            </a:prstGeom>
            <a:noFill/>
            <a:ln>
              <a:noFill/>
            </a:ln>
          </p:spPr>
          <p:txBody>
            <a:bodyPr wrap="square" rtlCol="0">
              <a:spAutoFit/>
            </a:bodyPr>
            <a:lstStyle/>
            <a:p>
              <a:r>
                <a:rPr lang="en-US" sz="1200" b="1" dirty="0">
                  <a:solidFill>
                    <a:schemeClr val="bg1"/>
                  </a:solidFill>
                  <a:latin typeface="+mj-lt"/>
                </a:rPr>
                <a:t>Histotechnology Program Director</a:t>
              </a:r>
            </a:p>
            <a:p>
              <a:r>
                <a:rPr lang="en-US" sz="1200" b="1" dirty="0">
                  <a:solidFill>
                    <a:schemeClr val="bg1"/>
                  </a:solidFill>
                  <a:latin typeface="+mj-lt"/>
                </a:rPr>
                <a:t>Cytology Education Coordinator</a:t>
              </a:r>
            </a:p>
            <a:p>
              <a:r>
                <a:rPr lang="en-US" sz="1200" b="1" dirty="0">
                  <a:solidFill>
                    <a:schemeClr val="bg1"/>
                  </a:solidFill>
                  <a:latin typeface="+mj-lt"/>
                </a:rPr>
                <a:t>Division Education Supervisor |</a:t>
              </a:r>
            </a:p>
            <a:p>
              <a:r>
                <a:rPr lang="en-US" sz="1200" b="1" i="1" dirty="0">
                  <a:solidFill>
                    <a:schemeClr val="bg1"/>
                  </a:solidFill>
                  <a:latin typeface="+mj-lt"/>
                </a:rPr>
                <a:t>Anatomic Pathology, Mayo Clinic Rochester, MN</a:t>
              </a:r>
            </a:p>
          </p:txBody>
        </p:sp>
        <p:sp>
          <p:nvSpPr>
            <p:cNvPr id="14" name="TextBox 13">
              <a:extLst>
                <a:ext uri="{FF2B5EF4-FFF2-40B4-BE49-F238E27FC236}">
                  <a16:creationId xmlns:a16="http://schemas.microsoft.com/office/drawing/2014/main" id="{6D373975-B778-9CB9-0ACF-6C3036FD16EE}"/>
                </a:ext>
              </a:extLst>
            </p:cNvPr>
            <p:cNvSpPr txBox="1"/>
            <p:nvPr/>
          </p:nvSpPr>
          <p:spPr>
            <a:xfrm>
              <a:off x="455947" y="2457670"/>
              <a:ext cx="938623" cy="276999"/>
            </a:xfrm>
            <a:prstGeom prst="rect">
              <a:avLst/>
            </a:prstGeom>
            <a:noFill/>
            <a:ln>
              <a:noFill/>
            </a:ln>
          </p:spPr>
          <p:txBody>
            <a:bodyPr wrap="square" rtlCol="0">
              <a:spAutoFit/>
            </a:bodyPr>
            <a:lstStyle/>
            <a:p>
              <a:r>
                <a:rPr lang="en-US" sz="1200" b="1" dirty="0">
                  <a:solidFill>
                    <a:schemeClr val="bg1"/>
                  </a:solidFill>
                  <a:latin typeface="+mj-lt"/>
                </a:rPr>
                <a:t>Current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436574" y="3506346"/>
              <a:ext cx="853552" cy="276999"/>
            </a:xfrm>
            <a:prstGeom prst="rect">
              <a:avLst/>
            </a:prstGeom>
            <a:noFill/>
            <a:ln>
              <a:noFill/>
            </a:ln>
          </p:spPr>
          <p:txBody>
            <a:bodyPr wrap="square" rtlCol="0">
              <a:spAutoFit/>
            </a:bodyPr>
            <a:lstStyle/>
            <a:p>
              <a:r>
                <a:rPr lang="en-US" sz="1200" b="1" dirty="0">
                  <a:solidFill>
                    <a:schemeClr val="bg1"/>
                  </a:solidFill>
                  <a:latin typeface="+mj-lt"/>
                </a:rPr>
                <a:t>2010 - 19</a:t>
              </a:r>
            </a:p>
          </p:txBody>
        </p:sp>
        <p:sp>
          <p:nvSpPr>
            <p:cNvPr id="20" name="TextBox 19">
              <a:extLst>
                <a:ext uri="{FF2B5EF4-FFF2-40B4-BE49-F238E27FC236}">
                  <a16:creationId xmlns:a16="http://schemas.microsoft.com/office/drawing/2014/main" id="{B1056D62-1579-EA2C-1503-02B33F664ABA}"/>
                </a:ext>
              </a:extLst>
            </p:cNvPr>
            <p:cNvSpPr txBox="1"/>
            <p:nvPr/>
          </p:nvSpPr>
          <p:spPr>
            <a:xfrm>
              <a:off x="453490" y="4111474"/>
              <a:ext cx="866045" cy="276999"/>
            </a:xfrm>
            <a:prstGeom prst="rect">
              <a:avLst/>
            </a:prstGeom>
            <a:noFill/>
            <a:ln>
              <a:noFill/>
            </a:ln>
          </p:spPr>
          <p:txBody>
            <a:bodyPr wrap="square" rtlCol="0">
              <a:spAutoFit/>
            </a:bodyPr>
            <a:lstStyle/>
            <a:p>
              <a:r>
                <a:rPr lang="en-US" sz="1200" b="1" dirty="0">
                  <a:solidFill>
                    <a:schemeClr val="bg1"/>
                  </a:solidFill>
                  <a:latin typeface="+mj-lt"/>
                </a:rPr>
                <a:t>2008 - 10</a:t>
              </a:r>
            </a:p>
          </p:txBody>
        </p:sp>
        <p:sp>
          <p:nvSpPr>
            <p:cNvPr id="6" name="TextBox 5">
              <a:extLst>
                <a:ext uri="{FF2B5EF4-FFF2-40B4-BE49-F238E27FC236}">
                  <a16:creationId xmlns:a16="http://schemas.microsoft.com/office/drawing/2014/main" id="{5C0B6D20-F74A-82BF-5B91-EC18B778C01A}"/>
                </a:ext>
              </a:extLst>
            </p:cNvPr>
            <p:cNvSpPr txBox="1"/>
            <p:nvPr/>
          </p:nvSpPr>
          <p:spPr>
            <a:xfrm>
              <a:off x="1326840" y="2928202"/>
              <a:ext cx="3240969" cy="461665"/>
            </a:xfrm>
            <a:prstGeom prst="rect">
              <a:avLst/>
            </a:prstGeom>
            <a:noFill/>
            <a:ln>
              <a:noFill/>
            </a:ln>
          </p:spPr>
          <p:txBody>
            <a:bodyPr wrap="square" rtlCol="0">
              <a:spAutoFit/>
            </a:bodyPr>
            <a:lstStyle/>
            <a:p>
              <a:r>
                <a:rPr lang="en-US" sz="1200" b="1" dirty="0">
                  <a:solidFill>
                    <a:schemeClr val="bg1"/>
                  </a:solidFill>
                  <a:latin typeface="+mj-lt"/>
                </a:rPr>
                <a:t>Senior Director | </a:t>
              </a:r>
              <a:r>
                <a:rPr lang="en-US" sz="1200" b="1" i="1" dirty="0">
                  <a:solidFill>
                    <a:schemeClr val="bg1"/>
                  </a:solidFill>
                  <a:latin typeface="+mj-lt"/>
                </a:rPr>
                <a:t>Quality &amp; Patient Safety, ASCP</a:t>
              </a:r>
            </a:p>
          </p:txBody>
        </p:sp>
        <p:sp>
          <p:nvSpPr>
            <p:cNvPr id="9" name="TextBox 8">
              <a:extLst>
                <a:ext uri="{FF2B5EF4-FFF2-40B4-BE49-F238E27FC236}">
                  <a16:creationId xmlns:a16="http://schemas.microsoft.com/office/drawing/2014/main" id="{33A2279F-0F7F-3520-487F-D5EA2828B537}"/>
                </a:ext>
              </a:extLst>
            </p:cNvPr>
            <p:cNvSpPr txBox="1"/>
            <p:nvPr/>
          </p:nvSpPr>
          <p:spPr>
            <a:xfrm>
              <a:off x="463968" y="2932407"/>
              <a:ext cx="903647" cy="276999"/>
            </a:xfrm>
            <a:prstGeom prst="rect">
              <a:avLst/>
            </a:prstGeom>
            <a:noFill/>
            <a:ln>
              <a:noFill/>
            </a:ln>
          </p:spPr>
          <p:txBody>
            <a:bodyPr wrap="square" rtlCol="0">
              <a:spAutoFit/>
            </a:bodyPr>
            <a:lstStyle/>
            <a:p>
              <a:r>
                <a:rPr lang="en-US" sz="1200" b="1" dirty="0">
                  <a:solidFill>
                    <a:schemeClr val="bg1"/>
                  </a:solidFill>
                  <a:latin typeface="+mj-lt"/>
                </a:rPr>
                <a:t>2018 - 22</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492328" y="3076300"/>
            <a:ext cx="1963495" cy="1049518"/>
          </a:xfrm>
          <a:prstGeom prst="rect">
            <a:avLst/>
          </a:prstGeom>
          <a:noFill/>
          <a:ln>
            <a:noFill/>
          </a:ln>
        </p:spPr>
        <p:txBody>
          <a:bodyPr wrap="square" rtlCol="0">
            <a:spAutoFit/>
          </a:bodyPr>
          <a:lstStyle/>
          <a:p>
            <a:r>
              <a:rPr lang="en-US" sz="14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12941" y="1734162"/>
            <a:ext cx="1544482" cy="954107"/>
          </a:xfrm>
          <a:prstGeom prst="rect">
            <a:avLst/>
          </a:prstGeom>
          <a:noFill/>
          <a:ln>
            <a:noFill/>
          </a:ln>
        </p:spPr>
        <p:txBody>
          <a:bodyPr wrap="square" rtlCol="0">
            <a:spAutoFit/>
          </a:bodyPr>
          <a:lstStyle/>
          <a:p>
            <a:r>
              <a:rPr lang="en-US" sz="1400" b="1" i="0" dirty="0">
                <a:solidFill>
                  <a:srgbClr val="242424"/>
                </a:solidFill>
                <a:effectLst/>
                <a:latin typeface="+mj-lt"/>
              </a:rPr>
              <a:t>Formative Experiences in My Lab</a:t>
            </a:r>
            <a:r>
              <a:rPr lang="en-US" sz="1400" b="1" dirty="0">
                <a:solidFill>
                  <a:srgbClr val="242424"/>
                </a:solidFill>
                <a:latin typeface="+mj-lt"/>
              </a:rPr>
              <a:t>oratory</a:t>
            </a:r>
            <a:r>
              <a:rPr lang="en-US" sz="14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484117" y="4313025"/>
            <a:ext cx="1611883" cy="523220"/>
          </a:xfrm>
          <a:prstGeom prst="rect">
            <a:avLst/>
          </a:prstGeom>
          <a:noFill/>
          <a:ln>
            <a:noFill/>
          </a:ln>
        </p:spPr>
        <p:txBody>
          <a:bodyPr wrap="square" rtlCol="0">
            <a:spAutoFit/>
          </a:bodyPr>
          <a:lstStyle/>
          <a:p>
            <a:r>
              <a:rPr lang="en-US" sz="14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523555" y="5502975"/>
            <a:ext cx="1790501" cy="1169551"/>
          </a:xfrm>
          <a:prstGeom prst="rect">
            <a:avLst/>
          </a:prstGeom>
          <a:noFill/>
          <a:ln>
            <a:noFill/>
          </a:ln>
        </p:spPr>
        <p:txBody>
          <a:bodyPr wrap="square" lIns="91440" tIns="45720" rIns="91440" bIns="45720" rtlCol="0" anchor="t">
            <a:spAutoFit/>
          </a:bodyPr>
          <a:lstStyle/>
          <a:p>
            <a:r>
              <a:rPr lang="en-US" sz="1400" b="1" dirty="0">
                <a:latin typeface="+mj-lt"/>
              </a:rPr>
              <a:t>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284814" y="1841495"/>
            <a:ext cx="3160398" cy="738664"/>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400" dirty="0"/>
              <a:t>Science of “leadership”</a:t>
            </a:r>
          </a:p>
          <a:p>
            <a:pPr marL="285750" indent="-285750">
              <a:buClr>
                <a:srgbClr val="4696D2"/>
              </a:buClr>
              <a:buFont typeface="Arial" panose="020B0604020202020204" pitchFamily="34" charset="0"/>
              <a:buChar char="•"/>
            </a:pPr>
            <a:r>
              <a:rPr lang="en-US" sz="1400" dirty="0"/>
              <a:t>Identify &amp; own your transformation</a:t>
            </a:r>
          </a:p>
          <a:p>
            <a:pPr marL="285750" indent="-285750">
              <a:buClr>
                <a:srgbClr val="4696D2"/>
              </a:buClr>
              <a:buFont typeface="Arial" panose="020B0604020202020204" pitchFamily="34" charset="0"/>
              <a:buChar char="•"/>
            </a:pPr>
            <a:r>
              <a:rPr lang="en-US" sz="1400" dirty="0"/>
              <a:t>Elevate others</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00434" y="3105472"/>
            <a:ext cx="2761397" cy="812530"/>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400" dirty="0"/>
              <a:t>Trust through transparency</a:t>
            </a:r>
          </a:p>
          <a:p>
            <a:pPr marL="285750" indent="-285750">
              <a:buClr>
                <a:srgbClr val="4696D2"/>
              </a:buClr>
              <a:buFont typeface="Arial" panose="020B0604020202020204" pitchFamily="34" charset="0"/>
              <a:buChar char="•"/>
            </a:pPr>
            <a:r>
              <a:rPr lang="en-US" sz="1400" dirty="0"/>
              <a:t>Cultivate talent, strengths</a:t>
            </a:r>
          </a:p>
          <a:p>
            <a:pPr marL="285750" indent="-285750">
              <a:buClr>
                <a:srgbClr val="4696D2"/>
              </a:buClr>
              <a:buFont typeface="Arial" panose="020B0604020202020204" pitchFamily="34" charset="0"/>
              <a:buChar char="•"/>
            </a:pPr>
            <a:r>
              <a:rPr lang="en-US" sz="1400" dirty="0"/>
              <a:t>Affirm connections</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284367" y="4188624"/>
            <a:ext cx="3201712" cy="95410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400" dirty="0">
                <a:hlinkClick r:id="rId3"/>
              </a:rPr>
              <a:t>ASCP Board of Certification</a:t>
            </a:r>
            <a:endParaRPr lang="en-US" sz="1400" dirty="0">
              <a:hlinkClick r:id="rId4"/>
            </a:endParaRPr>
          </a:p>
          <a:p>
            <a:pPr marL="285750" indent="-285750">
              <a:buClr>
                <a:srgbClr val="4696D2"/>
              </a:buClr>
              <a:buFont typeface="Arial" panose="020B0604020202020204" pitchFamily="34" charset="0"/>
              <a:buChar char="•"/>
            </a:pPr>
            <a:r>
              <a:rPr lang="en-US" sz="1400" dirty="0">
                <a:hlinkClick r:id="rId4"/>
              </a:rPr>
              <a:t>Patient Safety CQI</a:t>
            </a:r>
            <a:endParaRPr lang="en-US" sz="1400" dirty="0"/>
          </a:p>
          <a:p>
            <a:pPr marL="285750" indent="-285750">
              <a:buClr>
                <a:srgbClr val="4696D2"/>
              </a:buClr>
              <a:buFont typeface="Arial" panose="020B0604020202020204" pitchFamily="34" charset="0"/>
              <a:buChar char="•"/>
            </a:pPr>
            <a:r>
              <a:rPr lang="en-US" sz="1400" dirty="0">
                <a:hlinkClick r:id="rId5"/>
              </a:rPr>
              <a:t>Gallup CliftonStrengths</a:t>
            </a:r>
            <a:endParaRPr lang="en-US" sz="1400" dirty="0"/>
          </a:p>
          <a:p>
            <a:pPr marL="285750" indent="-285750">
              <a:buClr>
                <a:srgbClr val="4696D2"/>
              </a:buClr>
              <a:buFont typeface="Arial" panose="020B0604020202020204" pitchFamily="34" charset="0"/>
              <a:buChar char="•"/>
            </a:pPr>
            <a:r>
              <a:rPr lang="en-US" sz="1400" dirty="0"/>
              <a:t>Emerging technologies, data</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296725" y="5592792"/>
            <a:ext cx="2722629" cy="954107"/>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400" dirty="0"/>
              <a:t>Visibility</a:t>
            </a:r>
          </a:p>
          <a:p>
            <a:pPr marL="285750" indent="-285750">
              <a:buClr>
                <a:srgbClr val="4696D2"/>
              </a:buClr>
              <a:buFont typeface="Arial" panose="020B0604020202020204" pitchFamily="34" charset="0"/>
              <a:buChar char="•"/>
            </a:pPr>
            <a:r>
              <a:rPr lang="en-US" sz="1400" dirty="0"/>
              <a:t>Affirm empathy</a:t>
            </a:r>
          </a:p>
          <a:p>
            <a:pPr marL="285750" indent="-285750">
              <a:buClr>
                <a:srgbClr val="4696D2"/>
              </a:buClr>
              <a:buFont typeface="Arial" panose="020B0604020202020204" pitchFamily="34" charset="0"/>
              <a:buChar char="•"/>
            </a:pPr>
            <a:r>
              <a:rPr lang="en-US" sz="1400" dirty="0"/>
              <a:t>Healthy relationships inspire improvements</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6">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20961" y="-17152"/>
            <a:ext cx="1726949" cy="1726949"/>
          </a:xfrm>
          <a:prstGeom prst="rect">
            <a:avLst/>
          </a:prstGeom>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dirty="0">
                <a:solidFill>
                  <a:schemeClr val="accent1"/>
                </a:solidFill>
              </a:rPr>
              <a:t>Insert</a:t>
            </a:r>
          </a:p>
          <a:p>
            <a:pPr algn="ctr"/>
            <a:r>
              <a:rPr lang="en-US" sz="1800" i="1" dirty="0">
                <a:solidFill>
                  <a:schemeClr val="accent1"/>
                </a:solidFill>
              </a:rPr>
              <a:t>photo </a:t>
            </a:r>
          </a:p>
          <a:p>
            <a:pPr algn="ctr"/>
            <a:r>
              <a:rPr lang="en-US" sz="1800" i="1" dirty="0">
                <a:solidFill>
                  <a:schemeClr val="accent1"/>
                </a:solidFill>
              </a:rPr>
              <a:t>here</a:t>
            </a:r>
          </a:p>
        </p:txBody>
      </p:sp>
      <p:pic>
        <p:nvPicPr>
          <p:cNvPr id="13" name="Picture 12" descr="A woman in a green dress.">
            <a:extLst>
              <a:ext uri="{FF2B5EF4-FFF2-40B4-BE49-F238E27FC236}">
                <a16:creationId xmlns:a16="http://schemas.microsoft.com/office/drawing/2014/main" id="{64015A9F-804B-A631-6656-5B06A43E31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8069" y="-943"/>
            <a:ext cx="2296549" cy="2997537"/>
          </a:xfrm>
          <a:prstGeom prst="rect">
            <a:avLst/>
          </a:prstGeom>
        </p:spPr>
      </p:pic>
      <p:pic>
        <p:nvPicPr>
          <p:cNvPr id="16" name="Picture 15" descr="A qr code on a blue background&#10;">
            <a:extLst>
              <a:ext uri="{FF2B5EF4-FFF2-40B4-BE49-F238E27FC236}">
                <a16:creationId xmlns:a16="http://schemas.microsoft.com/office/drawing/2014/main" id="{56E719C6-883C-6784-1365-8EB8F4937D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17347" y="3058080"/>
            <a:ext cx="465063" cy="482176"/>
          </a:xfrm>
          <a:prstGeom prst="rect">
            <a:avLst/>
          </a:prstGeom>
        </p:spPr>
      </p:pic>
      <p:pic>
        <p:nvPicPr>
          <p:cNvPr id="12" name="Picture 11" descr="Logos for ASCP Board of Education ">
            <a:extLst>
              <a:ext uri="{FF2B5EF4-FFF2-40B4-BE49-F238E27FC236}">
                <a16:creationId xmlns:a16="http://schemas.microsoft.com/office/drawing/2014/main" id="{4B866921-701B-141E-7418-CFB163F8102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 y="962919"/>
            <a:ext cx="754753" cy="514013"/>
          </a:xfrm>
          <a:prstGeom prst="rect">
            <a:avLst/>
          </a:prstGeom>
          <a:noFill/>
          <a:effectLst>
            <a:glow rad="146635">
              <a:srgbClr val="04A8CB">
                <a:alpha val="76986"/>
              </a:srgbClr>
            </a:glow>
          </a:effectLst>
          <a:extLst>
            <a:ext uri="{909E8E84-426E-40DD-AFC4-6F175D3DCCD1}">
              <a14:hiddenFill xmlns:a14="http://schemas.microsoft.com/office/drawing/2010/main">
                <a:solidFill>
                  <a:srgbClr val="FFFFFF"/>
                </a:solidFill>
              </a14:hiddenFill>
            </a:ext>
          </a:extLst>
        </p:spPr>
      </p:pic>
      <p:pic>
        <p:nvPicPr>
          <p:cNvPr id="35" name="Picture 34" descr="ASCP RISE logo">
            <a:extLst>
              <a:ext uri="{FF2B5EF4-FFF2-40B4-BE49-F238E27FC236}">
                <a16:creationId xmlns:a16="http://schemas.microsoft.com/office/drawing/2014/main" id="{2BCF0EBB-F0C7-FD8D-74E7-A053B16DE0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0556" y="1010819"/>
            <a:ext cx="754754" cy="496800"/>
          </a:xfrm>
          <a:prstGeom prst="rect">
            <a:avLst/>
          </a:prstGeom>
          <a:effectLst>
            <a:glow rad="156271">
              <a:schemeClr val="accent1">
                <a:satMod val="175000"/>
                <a:alpha val="65000"/>
              </a:schemeClr>
            </a:glow>
          </a:effectLst>
        </p:spPr>
      </p:pic>
    </p:spTree>
    <p:extLst>
      <p:ext uri="{BB962C8B-B14F-4D97-AF65-F5344CB8AC3E}">
        <p14:creationId xmlns:p14="http://schemas.microsoft.com/office/powerpoint/2010/main" val="214516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women in lab coats looking at a computer&#10;&#10;">
            <a:extLst>
              <a:ext uri="{FF2B5EF4-FFF2-40B4-BE49-F238E27FC236}">
                <a16:creationId xmlns:a16="http://schemas.microsoft.com/office/drawing/2014/main" id="{CA7E4437-09AC-7A8B-5BEC-A77479EA705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itle 5">
            <a:extLst>
              <a:ext uri="{FF2B5EF4-FFF2-40B4-BE49-F238E27FC236}">
                <a16:creationId xmlns:a16="http://schemas.microsoft.com/office/drawing/2014/main" id="{E06712D1-ECB8-9972-2BDF-5D67E4732A04}"/>
              </a:ext>
            </a:extLst>
          </p:cNvPr>
          <p:cNvSpPr txBox="1">
            <a:spLocks noGrp="1"/>
          </p:cNvSpPr>
          <p:nvPr>
            <p:ph type="title" idx="4294967295"/>
          </p:nvPr>
        </p:nvSpPr>
        <p:spPr>
          <a:xfrm>
            <a:off x="2023207" y="3833131"/>
            <a:ext cx="8146422"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Stephanie Whitehead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ea typeface="+mn-ea"/>
                <a:cs typeface="Arial"/>
              </a:rPr>
              <a:t>MBA, MPH, MLS(ASCP)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Executive Director of Pathology and Laboratory Services</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chemeClr val="bg1"/>
                </a:solidFill>
                <a:effectLst/>
                <a:uLnTx/>
                <a:uFillTx/>
                <a:latin typeface="Arial"/>
                <a:ea typeface="+mn-ea"/>
                <a:cs typeface="Arial"/>
              </a:rPr>
              <a:t>University Health</a:t>
            </a:r>
          </a:p>
        </p:txBody>
      </p:sp>
      <p:pic>
        <p:nvPicPr>
          <p:cNvPr id="4" name="Picture 3" descr="A women in smiling">
            <a:extLst>
              <a:ext uri="{FF2B5EF4-FFF2-40B4-BE49-F238E27FC236}">
                <a16:creationId xmlns:a16="http://schemas.microsoft.com/office/drawing/2014/main" id="{6049CB3C-07F2-E81A-7630-00FE09E9F8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5" r="6082" b="21733"/>
          <a:stretch/>
        </p:blipFill>
        <p:spPr>
          <a:xfrm>
            <a:off x="5050505" y="828986"/>
            <a:ext cx="2363042" cy="2828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208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16875" y="12185"/>
            <a:ext cx="7947502" cy="142195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42711" y="3385474"/>
            <a:ext cx="2768149" cy="3428438"/>
          </a:xfrm>
          <a:prstGeom prst="rect">
            <a:avLst/>
          </a:prstGeom>
          <a:solidFill>
            <a:srgbClr val="00A996"/>
          </a:solidFill>
          <a:ln>
            <a:noFill/>
          </a:ln>
          <a:effectLst>
            <a:outerShdw blurRad="50800" dist="38100" dir="8100000" algn="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0" y="1777229"/>
            <a:ext cx="4294380"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266464" y="3150072"/>
            <a:ext cx="331598" cy="1323439"/>
          </a:xfrm>
          <a:prstGeom prst="rect">
            <a:avLst/>
          </a:prstGeom>
          <a:noFill/>
          <a:ln>
            <a:noFill/>
          </a:ln>
        </p:spPr>
        <p:txBody>
          <a:bodyPr wrap="square" rtlCol="0">
            <a:spAutoFit/>
          </a:bodyPr>
          <a:lstStyle/>
          <a:p>
            <a:r>
              <a:rPr lang="en-US" sz="80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1568" y="-10666"/>
            <a:ext cx="4280312" cy="2158098"/>
          </a:xfrm>
          <a:prstGeom prst="rect">
            <a:avLst/>
          </a:prstGeom>
          <a:solidFill>
            <a:srgbClr val="25408F"/>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B6643BE3-D8ED-66D2-1F90-F3B4C13C9894}"/>
              </a:ext>
            </a:extLst>
          </p:cNvPr>
          <p:cNvSpPr txBox="1"/>
          <p:nvPr/>
        </p:nvSpPr>
        <p:spPr>
          <a:xfrm>
            <a:off x="-1568" y="-127866"/>
            <a:ext cx="4727675" cy="1569660"/>
          </a:xfrm>
          <a:prstGeom prst="rect">
            <a:avLst/>
          </a:prstGeom>
          <a:noFill/>
          <a:ln>
            <a:noFill/>
          </a:ln>
        </p:spPr>
        <p:txBody>
          <a:bodyPr wrap="square" rtlCol="0">
            <a:spAutoFit/>
          </a:bodyPr>
          <a:lstStyle/>
          <a:p>
            <a:r>
              <a:rPr lang="en-US" sz="4800" b="1" dirty="0">
                <a:solidFill>
                  <a:schemeClr val="bg1"/>
                </a:solidFill>
              </a:rPr>
              <a:t>Stephanie Whitehead </a:t>
            </a:r>
            <a:endParaRPr lang="en-US" sz="4800" dirty="0">
              <a:solidFill>
                <a:schemeClr val="bg1"/>
              </a:solidFill>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01312" y="186696"/>
            <a:ext cx="4727675"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495428" y="3714698"/>
            <a:ext cx="2551634" cy="2769989"/>
          </a:xfrm>
          <a:prstGeom prst="rect">
            <a:avLst/>
          </a:prstGeom>
          <a:noFill/>
          <a:ln>
            <a:noFill/>
          </a:ln>
        </p:spPr>
        <p:txBody>
          <a:bodyPr wrap="square" rtlCol="0">
            <a:spAutoFit/>
          </a:bodyPr>
          <a:lstStyle/>
          <a:p>
            <a:pPr algn="ctr"/>
            <a:r>
              <a:rPr lang="en-US" sz="1600" i="1" dirty="0">
                <a:solidFill>
                  <a:schemeClr val="bg1"/>
                </a:solidFill>
              </a:rPr>
              <a:t>Following a crisis, leaders inevitably become the </a:t>
            </a:r>
            <a:r>
              <a:rPr lang="en-US" sz="1600" b="1" i="1" dirty="0">
                <a:solidFill>
                  <a:schemeClr val="bg1"/>
                </a:solidFill>
              </a:rPr>
              <a:t>face</a:t>
            </a:r>
            <a:r>
              <a:rPr lang="en-US" sz="1600" i="1" dirty="0">
                <a:solidFill>
                  <a:schemeClr val="bg1"/>
                </a:solidFill>
              </a:rPr>
              <a:t> of the tragedy. How a leader reacts in the early stages of a crisis –or NOT reacts- communicates volumes and sets the tone for the rest of the team. </a:t>
            </a:r>
          </a:p>
          <a:p>
            <a:pPr algn="r"/>
            <a:r>
              <a:rPr lang="en-US" i="1" dirty="0">
                <a:solidFill>
                  <a:schemeClr val="bg1"/>
                </a:solidFill>
              </a:rPr>
              <a:t>–</a:t>
            </a:r>
            <a:r>
              <a:rPr lang="en-US" dirty="0">
                <a:solidFill>
                  <a:schemeClr val="bg1"/>
                </a:solidFill>
              </a:rPr>
              <a:t>Jeff Gorter </a:t>
            </a:r>
          </a:p>
          <a:p>
            <a:r>
              <a:rPr lang="en-US" sz="1600" i="1" dirty="0">
                <a:solidFill>
                  <a:schemeClr val="bg1"/>
                </a:solidFill>
              </a:rPr>
              <a:t> </a:t>
            </a:r>
          </a:p>
        </p:txBody>
      </p:sp>
      <p:sp>
        <p:nvSpPr>
          <p:cNvPr id="10" name="TextBox 9">
            <a:extLst>
              <a:ext uri="{FF2B5EF4-FFF2-40B4-BE49-F238E27FC236}">
                <a16:creationId xmlns:a16="http://schemas.microsoft.com/office/drawing/2014/main" id="{F931428C-64DD-E657-8543-9476B40CAB09}"/>
              </a:ext>
            </a:extLst>
          </p:cNvPr>
          <p:cNvSpPr txBox="1"/>
          <p:nvPr/>
        </p:nvSpPr>
        <p:spPr>
          <a:xfrm>
            <a:off x="11916" y="5528531"/>
            <a:ext cx="4244496" cy="1200329"/>
          </a:xfrm>
          <a:prstGeom prst="rect">
            <a:avLst/>
          </a:prstGeom>
          <a:noFill/>
          <a:ln>
            <a:noFill/>
          </a:ln>
        </p:spPr>
        <p:txBody>
          <a:bodyPr wrap="square" lIns="91440" tIns="45720" rIns="91440" bIns="45720" rtlCol="0" anchor="t">
            <a:spAutoFit/>
          </a:bodyPr>
          <a:lstStyle/>
          <a:p>
            <a:r>
              <a:rPr lang="en-US" sz="16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400" dirty="0"/>
              <a:t>Leadership and Strategic Oversight for Inpatient and Ambulatory Operations </a:t>
            </a:r>
            <a:endParaRPr lang="en-US" sz="1400" dirty="0">
              <a:cs typeface="Arial"/>
            </a:endParaRPr>
          </a:p>
          <a:p>
            <a:pPr marL="285750" indent="-285750">
              <a:buClr>
                <a:srgbClr val="4696D2"/>
              </a:buClr>
              <a:buFont typeface="Arial" panose="020B0604020202020204" pitchFamily="34" charset="0"/>
              <a:buChar char="•"/>
            </a:pPr>
            <a:r>
              <a:rPr lang="en-US" sz="1400" dirty="0"/>
              <a:t>Operational and Financial Management</a:t>
            </a:r>
            <a:endParaRPr lang="en-US" sz="1400" dirty="0">
              <a:cs typeface="Arial"/>
            </a:endParaRPr>
          </a:p>
          <a:p>
            <a:pPr marL="285750" indent="-285750">
              <a:buClr>
                <a:srgbClr val="4696D2"/>
              </a:buClr>
              <a:buFont typeface="Arial" panose="020B0604020202020204" pitchFamily="34" charset="0"/>
              <a:buChar char="•"/>
            </a:pPr>
            <a:r>
              <a:rPr lang="en-US" sz="1400" dirty="0"/>
              <a:t>Regulatory and Quality Assurance responsibility </a:t>
            </a:r>
            <a:endParaRPr lang="en-US" sz="1400" dirty="0">
              <a:solidFill>
                <a:schemeClr val="tx1"/>
              </a:solidFill>
              <a:latin typeface="+mj-lt"/>
            </a:endParaRPr>
          </a:p>
        </p:txBody>
      </p:sp>
      <p:sp>
        <p:nvSpPr>
          <p:cNvPr id="24" name="TextBox 23">
            <a:extLst>
              <a:ext uri="{FF2B5EF4-FFF2-40B4-BE49-F238E27FC236}">
                <a16:creationId xmlns:a16="http://schemas.microsoft.com/office/drawing/2014/main" id="{0C83EFAD-B2D5-4FA5-A219-CDA5C3862EBB}"/>
              </a:ext>
            </a:extLst>
          </p:cNvPr>
          <p:cNvSpPr txBox="1"/>
          <p:nvPr/>
        </p:nvSpPr>
        <p:spPr>
          <a:xfrm>
            <a:off x="26102" y="2283997"/>
            <a:ext cx="4132272" cy="1077218"/>
          </a:xfrm>
          <a:prstGeom prst="rect">
            <a:avLst/>
          </a:prstGeom>
          <a:noFill/>
          <a:ln>
            <a:noFill/>
          </a:ln>
          <a:effectLst>
            <a:glow rad="63500">
              <a:schemeClr val="accent1">
                <a:satMod val="175000"/>
                <a:alpha val="40000"/>
              </a:schemeClr>
            </a:glow>
          </a:effectLst>
        </p:spPr>
        <p:txBody>
          <a:bodyPr wrap="square" rtlCol="0">
            <a:spAutoFit/>
          </a:bodyPr>
          <a:lstStyle/>
          <a:p>
            <a:r>
              <a:rPr lang="en-US" sz="1600" b="1" dirty="0">
                <a:solidFill>
                  <a:srgbClr val="00A996"/>
                </a:solidFill>
                <a:latin typeface="+mn-lt"/>
              </a:rPr>
              <a:t>EDUCATION</a:t>
            </a:r>
          </a:p>
          <a:p>
            <a:pPr marL="171450" indent="-171450">
              <a:buFont typeface="Arial" panose="020B0604020202020204" pitchFamily="34" charset="0"/>
              <a:buChar char="•"/>
            </a:pPr>
            <a:r>
              <a:rPr lang="en-US" sz="1200" dirty="0">
                <a:solidFill>
                  <a:schemeClr val="tx1"/>
                </a:solidFill>
                <a:latin typeface="+mn-lt"/>
              </a:rPr>
              <a:t>Master in Public Health (MPH)</a:t>
            </a:r>
          </a:p>
          <a:p>
            <a:pPr marL="171450" indent="-171450">
              <a:buFont typeface="Arial" panose="020B0604020202020204" pitchFamily="34" charset="0"/>
              <a:buChar char="•"/>
            </a:pPr>
            <a:r>
              <a:rPr lang="en-US" sz="1200" dirty="0">
                <a:solidFill>
                  <a:schemeClr val="tx1"/>
                </a:solidFill>
                <a:latin typeface="+mn-lt"/>
              </a:rPr>
              <a:t>Master in Business Administration (MBA)</a:t>
            </a:r>
          </a:p>
          <a:p>
            <a:pPr marL="171450" indent="-171450">
              <a:buFont typeface="Arial" panose="020B0604020202020204" pitchFamily="34" charset="0"/>
              <a:buChar char="•"/>
            </a:pPr>
            <a:r>
              <a:rPr lang="en-US" sz="1200" dirty="0"/>
              <a:t>Bachelor of Science in Medical Laboratory Science (BS MLS)</a:t>
            </a:r>
            <a:endParaRPr lang="en-US" sz="1200" dirty="0">
              <a:solidFill>
                <a:schemeClr val="tx1"/>
              </a:solidFill>
              <a:latin typeface="+mn-lt"/>
            </a:endParaRPr>
          </a:p>
        </p:txBody>
      </p:sp>
      <p:sp>
        <p:nvSpPr>
          <p:cNvPr id="21" name="TextBox 20">
            <a:extLst>
              <a:ext uri="{FF2B5EF4-FFF2-40B4-BE49-F238E27FC236}">
                <a16:creationId xmlns:a16="http://schemas.microsoft.com/office/drawing/2014/main" id="{61555369-85C1-9D62-BCEA-99D762074209}"/>
              </a:ext>
            </a:extLst>
          </p:cNvPr>
          <p:cNvSpPr txBox="1"/>
          <p:nvPr/>
        </p:nvSpPr>
        <p:spPr>
          <a:xfrm>
            <a:off x="27623" y="1343038"/>
            <a:ext cx="2787582" cy="338554"/>
          </a:xfrm>
          <a:prstGeom prst="rect">
            <a:avLst/>
          </a:prstGeom>
          <a:noFill/>
          <a:ln>
            <a:noFill/>
          </a:ln>
        </p:spPr>
        <p:txBody>
          <a:bodyPr wrap="square" rtlCol="0">
            <a:spAutoFit/>
          </a:bodyPr>
          <a:lstStyle/>
          <a:p>
            <a:r>
              <a:rPr lang="en-US" sz="1600" i="1" dirty="0">
                <a:solidFill>
                  <a:schemeClr val="bg1"/>
                </a:solidFill>
              </a:rPr>
              <a:t>MBA, MPH, MLS (ASCP)</a:t>
            </a:r>
          </a:p>
        </p:txBody>
      </p:sp>
      <p:grpSp>
        <p:nvGrpSpPr>
          <p:cNvPr id="26" name="Group 25" descr="Resume info">
            <a:extLst>
              <a:ext uri="{FF2B5EF4-FFF2-40B4-BE49-F238E27FC236}">
                <a16:creationId xmlns:a16="http://schemas.microsoft.com/office/drawing/2014/main" id="{6C0C79BE-01EE-BEAF-B593-0CB649D3DF78}"/>
              </a:ext>
            </a:extLst>
          </p:cNvPr>
          <p:cNvGrpSpPr/>
          <p:nvPr/>
        </p:nvGrpSpPr>
        <p:grpSpPr>
          <a:xfrm>
            <a:off x="-1568" y="3448481"/>
            <a:ext cx="4273618" cy="1883462"/>
            <a:chOff x="343571" y="2434490"/>
            <a:chExt cx="4299670" cy="2428087"/>
          </a:xfrm>
        </p:grpSpPr>
        <p:sp>
          <p:nvSpPr>
            <p:cNvPr id="22" name="Rectangle 21">
              <a:extLst>
                <a:ext uri="{FF2B5EF4-FFF2-40B4-BE49-F238E27FC236}">
                  <a16:creationId xmlns:a16="http://schemas.microsoft.com/office/drawing/2014/main" id="{ACBE11BE-E6B9-1745-F8BB-90128AA28ED1}"/>
                </a:ext>
              </a:extLst>
            </p:cNvPr>
            <p:cNvSpPr/>
            <p:nvPr/>
          </p:nvSpPr>
          <p:spPr>
            <a:xfrm>
              <a:off x="343571" y="2434490"/>
              <a:ext cx="4298874" cy="2428087"/>
            </a:xfrm>
            <a:prstGeom prst="rect">
              <a:avLst/>
            </a:prstGeom>
            <a:solidFill>
              <a:srgbClr val="4696D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05583" y="2491666"/>
              <a:ext cx="3123289" cy="714193"/>
            </a:xfrm>
            <a:prstGeom prst="rect">
              <a:avLst/>
            </a:prstGeom>
            <a:noFill/>
            <a:ln>
              <a:noFill/>
            </a:ln>
          </p:spPr>
          <p:txBody>
            <a:bodyPr wrap="square" rtlCol="0">
              <a:spAutoFit/>
            </a:bodyPr>
            <a:lstStyle/>
            <a:p>
              <a:r>
                <a:rPr lang="en-US" sz="1800" b="1" dirty="0">
                  <a:solidFill>
                    <a:schemeClr val="bg1"/>
                  </a:solidFill>
                  <a:latin typeface="+mj-lt"/>
                </a:rPr>
                <a:t>Executive Director </a:t>
              </a:r>
            </a:p>
            <a:p>
              <a:r>
                <a:rPr lang="en-US" sz="1200" i="1" dirty="0">
                  <a:solidFill>
                    <a:schemeClr val="bg1"/>
                  </a:solidFill>
                  <a:latin typeface="+mj-lt"/>
                </a:rPr>
                <a:t>Pathology Services,  University Health </a:t>
              </a:r>
            </a:p>
          </p:txBody>
        </p:sp>
        <p:sp>
          <p:nvSpPr>
            <p:cNvPr id="14" name="TextBox 13">
              <a:extLst>
                <a:ext uri="{FF2B5EF4-FFF2-40B4-BE49-F238E27FC236}">
                  <a16:creationId xmlns:a16="http://schemas.microsoft.com/office/drawing/2014/main" id="{6D373975-B778-9CB9-0ACF-6C3036FD16EE}"/>
                </a:ext>
              </a:extLst>
            </p:cNvPr>
            <p:cNvSpPr txBox="1"/>
            <p:nvPr/>
          </p:nvSpPr>
          <p:spPr>
            <a:xfrm>
              <a:off x="379732" y="2639187"/>
              <a:ext cx="752646" cy="277000"/>
            </a:xfrm>
            <a:prstGeom prst="rect">
              <a:avLst/>
            </a:prstGeom>
            <a:noFill/>
            <a:ln>
              <a:noFill/>
            </a:ln>
          </p:spPr>
          <p:txBody>
            <a:bodyPr wrap="square" rtlCol="0">
              <a:spAutoFit/>
            </a:bodyPr>
            <a:lstStyle/>
            <a:p>
              <a:r>
                <a:rPr lang="en-US" sz="1200" b="1" dirty="0">
                  <a:solidFill>
                    <a:schemeClr val="bg1"/>
                  </a:solidFill>
                  <a:latin typeface="+mj-lt"/>
                </a:rPr>
                <a:t>Present</a:t>
              </a:r>
            </a:p>
          </p:txBody>
        </p:sp>
        <p:sp>
          <p:nvSpPr>
            <p:cNvPr id="6" name="TextBox 5">
              <a:extLst>
                <a:ext uri="{FF2B5EF4-FFF2-40B4-BE49-F238E27FC236}">
                  <a16:creationId xmlns:a16="http://schemas.microsoft.com/office/drawing/2014/main" id="{5C0B6D20-F74A-82BF-5B91-EC18B778C01A}"/>
                </a:ext>
              </a:extLst>
            </p:cNvPr>
            <p:cNvSpPr txBox="1"/>
            <p:nvPr/>
          </p:nvSpPr>
          <p:spPr>
            <a:xfrm>
              <a:off x="1405583" y="3274896"/>
              <a:ext cx="3237658" cy="674515"/>
            </a:xfrm>
            <a:prstGeom prst="rect">
              <a:avLst/>
            </a:prstGeom>
            <a:noFill/>
            <a:ln>
              <a:noFill/>
            </a:ln>
          </p:spPr>
          <p:txBody>
            <a:bodyPr wrap="square" rtlCol="0">
              <a:spAutoFit/>
            </a:bodyPr>
            <a:lstStyle/>
            <a:p>
              <a:r>
                <a:rPr lang="en-US" sz="1600" b="1" dirty="0">
                  <a:solidFill>
                    <a:schemeClr val="bg1"/>
                  </a:solidFill>
                  <a:latin typeface="+mj-lt"/>
                </a:rPr>
                <a:t>Laboratory Director </a:t>
              </a:r>
            </a:p>
            <a:p>
              <a:r>
                <a:rPr lang="en-US" sz="1200" i="1" dirty="0">
                  <a:solidFill>
                    <a:schemeClr val="bg1"/>
                  </a:solidFill>
                  <a:latin typeface="+mj-lt"/>
                </a:rPr>
                <a:t>Rural Laboratories in MS and South TX</a:t>
              </a:r>
            </a:p>
          </p:txBody>
        </p:sp>
        <p:sp>
          <p:nvSpPr>
            <p:cNvPr id="9" name="TextBox 8">
              <a:extLst>
                <a:ext uri="{FF2B5EF4-FFF2-40B4-BE49-F238E27FC236}">
                  <a16:creationId xmlns:a16="http://schemas.microsoft.com/office/drawing/2014/main" id="{33A2279F-0F7F-3520-487F-D5EA2828B537}"/>
                </a:ext>
              </a:extLst>
            </p:cNvPr>
            <p:cNvSpPr txBox="1"/>
            <p:nvPr/>
          </p:nvSpPr>
          <p:spPr>
            <a:xfrm>
              <a:off x="357137" y="3455070"/>
              <a:ext cx="1098643" cy="357096"/>
            </a:xfrm>
            <a:prstGeom prst="rect">
              <a:avLst/>
            </a:prstGeom>
            <a:noFill/>
            <a:ln>
              <a:noFill/>
            </a:ln>
          </p:spPr>
          <p:txBody>
            <a:bodyPr wrap="square" rtlCol="0">
              <a:spAutoFit/>
            </a:bodyPr>
            <a:lstStyle/>
            <a:p>
              <a:r>
                <a:rPr lang="en-US" sz="1200" b="1" dirty="0">
                  <a:solidFill>
                    <a:schemeClr val="bg1"/>
                  </a:solidFill>
                  <a:latin typeface="+mj-lt"/>
                </a:rPr>
                <a:t>2012-2008</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8332" y="3027208"/>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463100" y="1678901"/>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8332" y="446948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00728" y="5798249"/>
            <a:ext cx="1630746" cy="938719"/>
          </a:xfrm>
          <a:prstGeom prst="rect">
            <a:avLst/>
          </a:prstGeom>
          <a:noFill/>
          <a:ln>
            <a:noFill/>
          </a:ln>
        </p:spPr>
        <p:txBody>
          <a:bodyPr wrap="square" lIns="91440" tIns="45720" rIns="91440" bIns="45720" rtlCol="0" anchor="t">
            <a:spAutoFit/>
          </a:bodyPr>
          <a:lstStyle/>
          <a:p>
            <a:r>
              <a:rPr lang="en-US" sz="11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031474" y="1510968"/>
            <a:ext cx="3411238"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Transition to Leadership and Management</a:t>
            </a:r>
          </a:p>
          <a:p>
            <a:pPr marL="285750" indent="-285750">
              <a:buClr>
                <a:srgbClr val="4696D2"/>
              </a:buClr>
              <a:buFont typeface="Arial" panose="020B0604020202020204" pitchFamily="34" charset="0"/>
              <a:buChar char="•"/>
            </a:pPr>
            <a:r>
              <a:rPr lang="en-US" sz="1200" dirty="0"/>
              <a:t>Handling High-Pressure Situations and Crisis Management</a:t>
            </a:r>
          </a:p>
          <a:p>
            <a:pPr marL="285750" indent="-285750">
              <a:buClr>
                <a:srgbClr val="4696D2"/>
              </a:buClr>
              <a:buFont typeface="Arial" panose="020B0604020202020204" pitchFamily="34" charset="0"/>
              <a:buChar char="•"/>
            </a:pPr>
            <a:r>
              <a:rPr lang="en-US" sz="1200" dirty="0"/>
              <a:t>Volunteer and leadership activities/involvement in professional organizations </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007582" y="2921168"/>
            <a:ext cx="3160073"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Fostering Interdisciplinary Collaboration</a:t>
            </a:r>
          </a:p>
          <a:p>
            <a:pPr marL="285750" indent="-285750">
              <a:buClr>
                <a:srgbClr val="4696D2"/>
              </a:buClr>
              <a:buFont typeface="Arial" panose="020B0604020202020204" pitchFamily="34" charset="0"/>
              <a:buChar char="•"/>
            </a:pPr>
            <a:r>
              <a:rPr lang="en-US" sz="1200" dirty="0"/>
              <a:t>Supporting others in their Professional Development through Mentorship</a:t>
            </a:r>
          </a:p>
          <a:p>
            <a:pPr marL="285750" indent="-285750">
              <a:buClr>
                <a:srgbClr val="4696D2"/>
              </a:buClr>
              <a:buFont typeface="Arial" panose="020B0604020202020204" pitchFamily="34" charset="0"/>
              <a:buChar char="•"/>
            </a:pPr>
            <a:r>
              <a:rPr lang="en-US" sz="1200" dirty="0"/>
              <a:t>Promoting Cross-Institutional Networking</a:t>
            </a:r>
          </a:p>
        </p:txBody>
      </p:sp>
      <p:sp>
        <p:nvSpPr>
          <p:cNvPr id="29" name="TextBox 28">
            <a:extLst>
              <a:ext uri="{FF2B5EF4-FFF2-40B4-BE49-F238E27FC236}">
                <a16:creationId xmlns:a16="http://schemas.microsoft.com/office/drawing/2014/main" id="{57CEF1C7-8475-A848-5B0C-E776EF60C916}"/>
              </a:ext>
            </a:extLst>
          </p:cNvPr>
          <p:cNvSpPr txBox="1"/>
          <p:nvPr/>
        </p:nvSpPr>
        <p:spPr>
          <a:xfrm>
            <a:off x="5992701" y="4162164"/>
            <a:ext cx="3457465" cy="138499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ASCP Communities, Chapters and educational resource - </a:t>
            </a:r>
            <a:r>
              <a:rPr lang="en-US" sz="1200" dirty="0">
                <a:hlinkClick r:id="rId3"/>
              </a:rPr>
              <a:t>Home - ASCP Community</a:t>
            </a:r>
            <a:endParaRPr lang="en-US" sz="1200" dirty="0"/>
          </a:p>
          <a:p>
            <a:pPr marL="285750" indent="-285750">
              <a:buClr>
                <a:srgbClr val="4696D2"/>
              </a:buClr>
              <a:buFont typeface="Arial" panose="020B0604020202020204" pitchFamily="34" charset="0"/>
              <a:buChar char="•"/>
            </a:pPr>
            <a:r>
              <a:rPr lang="en-US" sz="1200" dirty="0"/>
              <a:t>Leadership Development and Mentorship Tools –</a:t>
            </a:r>
            <a:r>
              <a:rPr lang="en-US" sz="1200" dirty="0">
                <a:hlinkClick r:id="rId4"/>
              </a:rPr>
              <a:t>eLABorate Topics Podcast </a:t>
            </a:r>
            <a:endParaRPr lang="en-US" sz="1200" dirty="0"/>
          </a:p>
          <a:p>
            <a:pPr marL="285750" indent="-285750">
              <a:buClr>
                <a:srgbClr val="4696D2"/>
              </a:buClr>
              <a:buFont typeface="Arial" panose="020B0604020202020204" pitchFamily="34" charset="0"/>
              <a:buChar char="•"/>
            </a:pPr>
            <a:r>
              <a:rPr lang="en-US" sz="1200" dirty="0"/>
              <a:t>LinkedIn Social Media platform for networking and building Connections </a:t>
            </a:r>
          </a:p>
        </p:txBody>
      </p:sp>
      <p:sp>
        <p:nvSpPr>
          <p:cNvPr id="30" name="TextBox 29">
            <a:extLst>
              <a:ext uri="{FF2B5EF4-FFF2-40B4-BE49-F238E27FC236}">
                <a16:creationId xmlns:a16="http://schemas.microsoft.com/office/drawing/2014/main" id="{236EC1AD-432D-436B-DD49-647A8D275F2C}"/>
              </a:ext>
            </a:extLst>
          </p:cNvPr>
          <p:cNvSpPr txBox="1"/>
          <p:nvPr/>
        </p:nvSpPr>
        <p:spPr>
          <a:xfrm>
            <a:off x="5963618" y="5812146"/>
            <a:ext cx="3505452" cy="1015663"/>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Communication (Verbal and Written)</a:t>
            </a:r>
          </a:p>
          <a:p>
            <a:pPr marL="285750" indent="-285750">
              <a:buClr>
                <a:srgbClr val="4696D2"/>
              </a:buClr>
              <a:buFont typeface="Arial" panose="020B0604020202020204" pitchFamily="34" charset="0"/>
              <a:buChar char="•"/>
            </a:pPr>
            <a:r>
              <a:rPr lang="en-US" sz="1200" dirty="0"/>
              <a:t>Problem-Solving and Critical Thinking</a:t>
            </a:r>
          </a:p>
          <a:p>
            <a:pPr marL="285750" indent="-285750">
              <a:buClr>
                <a:srgbClr val="4696D2"/>
              </a:buClr>
              <a:buFont typeface="Arial" panose="020B0604020202020204" pitchFamily="34" charset="0"/>
              <a:buChar char="•"/>
            </a:pPr>
            <a:r>
              <a:rPr lang="en-US" sz="1200" dirty="0"/>
              <a:t>Trauma Informed Care and Leadership and Positive Intelligence (PQ) training  </a:t>
            </a:r>
            <a:r>
              <a:rPr lang="en-US" sz="1200" dirty="0">
                <a:hlinkClick r:id="rId5"/>
              </a:rPr>
              <a:t>Positive Intelligence | Building mental fitness for all</a:t>
            </a:r>
            <a:endParaRPr lang="en-US" sz="1200" dirty="0"/>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8332" y="2794221"/>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68287" y="4092038"/>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726330"/>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6">
            <a:alphaModFix/>
          </a:blip>
          <a:srcRect/>
          <a:stretch/>
        </p:blipFill>
        <p:spPr>
          <a:xfrm>
            <a:off x="10092029" y="6363124"/>
            <a:ext cx="2014988" cy="482176"/>
          </a:xfrm>
          <a:prstGeom prst="rect">
            <a:avLst/>
          </a:prstGeom>
          <a:noFill/>
          <a:ln>
            <a:noFill/>
          </a:ln>
        </p:spPr>
      </p:pic>
      <p:pic>
        <p:nvPicPr>
          <p:cNvPr id="12" name="Picture 11" descr="A woman smiling "/>
          <p:cNvPicPr>
            <a:picLocks noChangeAspect="1"/>
          </p:cNvPicPr>
          <p:nvPr/>
        </p:nvPicPr>
        <p:blipFill rotWithShape="1">
          <a:blip r:embed="rId7" cstate="print">
            <a:extLst>
              <a:ext uri="{28A0092B-C50C-407E-A947-70E740481C1C}">
                <a14:useLocalDpi xmlns:a14="http://schemas.microsoft.com/office/drawing/2010/main" val="0"/>
              </a:ext>
            </a:extLst>
          </a:blip>
          <a:srcRect t="4235" r="6082" b="21733"/>
          <a:stretch/>
        </p:blipFill>
        <p:spPr>
          <a:xfrm>
            <a:off x="9636165" y="148768"/>
            <a:ext cx="2270159" cy="2717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TextBox 39">
            <a:extLst>
              <a:ext uri="{FF2B5EF4-FFF2-40B4-BE49-F238E27FC236}">
                <a16:creationId xmlns:a16="http://schemas.microsoft.com/office/drawing/2014/main" id="{61555369-85C1-9D62-BCEA-99D762074209}"/>
              </a:ext>
            </a:extLst>
          </p:cNvPr>
          <p:cNvSpPr txBox="1"/>
          <p:nvPr/>
        </p:nvSpPr>
        <p:spPr>
          <a:xfrm>
            <a:off x="9570267" y="2950353"/>
            <a:ext cx="2536750" cy="430887"/>
          </a:xfrm>
          <a:prstGeom prst="rect">
            <a:avLst/>
          </a:prstGeom>
          <a:noFill/>
          <a:ln>
            <a:noFill/>
          </a:ln>
        </p:spPr>
        <p:txBody>
          <a:bodyPr wrap="square" rtlCol="0">
            <a:spAutoFit/>
          </a:bodyPr>
          <a:lstStyle/>
          <a:p>
            <a:r>
              <a:rPr lang="en-US" sz="1100" dirty="0">
                <a:solidFill>
                  <a:schemeClr val="tx1"/>
                </a:solidFill>
              </a:rPr>
              <a:t>Instagram and X</a:t>
            </a:r>
            <a:r>
              <a:rPr lang="en-US" sz="1100" i="1" dirty="0">
                <a:solidFill>
                  <a:schemeClr val="tx1"/>
                </a:solidFill>
              </a:rPr>
              <a:t>: @swhitehead_mls</a:t>
            </a:r>
          </a:p>
          <a:p>
            <a:r>
              <a:rPr lang="en-US" sz="1100" dirty="0">
                <a:solidFill>
                  <a:schemeClr val="tx1"/>
                </a:solidFill>
              </a:rPr>
              <a:t>LinkedIn: </a:t>
            </a:r>
            <a:r>
              <a:rPr lang="en-US" sz="1100" i="1" dirty="0">
                <a:solidFill>
                  <a:schemeClr val="tx1"/>
                </a:solidFill>
              </a:rPr>
              <a:t>@stephanieywhitehead</a:t>
            </a:r>
          </a:p>
        </p:txBody>
      </p:sp>
      <p:sp>
        <p:nvSpPr>
          <p:cNvPr id="41" name="Title 40">
            <a:extLst>
              <a:ext uri="{FF2B5EF4-FFF2-40B4-BE49-F238E27FC236}">
                <a16:creationId xmlns:a16="http://schemas.microsoft.com/office/drawing/2014/main" id="{2C785FCD-A4E4-1E57-7A5E-88842C5A8D4A}"/>
              </a:ext>
            </a:extLst>
          </p:cNvPr>
          <p:cNvSpPr txBox="1">
            <a:spLocks noGrp="1"/>
          </p:cNvSpPr>
          <p:nvPr>
            <p:ph type="title" idx="4294967295"/>
          </p:nvPr>
        </p:nvSpPr>
        <p:spPr>
          <a:xfrm rot="10800000">
            <a:off x="11752874" y="5542472"/>
            <a:ext cx="597512"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schemeClr val="bg1"/>
                </a:solidFill>
                <a:effectLst/>
                <a:uLnTx/>
                <a:uFillTx/>
                <a:latin typeface="+mn-lt"/>
                <a:ea typeface="+mn-ea"/>
                <a:cs typeface="+mn-cs"/>
              </a:rPr>
              <a:t>“</a:t>
            </a:r>
          </a:p>
        </p:txBody>
      </p:sp>
      <p:pic>
        <p:nvPicPr>
          <p:cNvPr id="33" name="Picture 32" descr="Logo for University Healt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4266" y="1507501"/>
            <a:ext cx="1260030" cy="623062"/>
          </a:xfrm>
          <a:prstGeom prst="rect">
            <a:avLst/>
          </a:prstGeom>
          <a:ln>
            <a:noFill/>
          </a:ln>
          <a:effectLst>
            <a:outerShdw blurRad="292100" dist="139700" dir="2700000" algn="tl" rotWithShape="0">
              <a:srgbClr val="333333">
                <a:alpha val="65000"/>
              </a:srgbClr>
            </a:outerShdw>
          </a:effectLst>
        </p:spPr>
      </p:pic>
      <p:sp>
        <p:nvSpPr>
          <p:cNvPr id="37" name="TextBox 36">
            <a:extLst>
              <a:ext uri="{FF2B5EF4-FFF2-40B4-BE49-F238E27FC236}">
                <a16:creationId xmlns:a16="http://schemas.microsoft.com/office/drawing/2014/main" id="{33A2279F-0F7F-3520-487F-D5EA2828B537}"/>
              </a:ext>
            </a:extLst>
          </p:cNvPr>
          <p:cNvSpPr txBox="1"/>
          <p:nvPr/>
        </p:nvSpPr>
        <p:spPr>
          <a:xfrm>
            <a:off x="34374" y="4854662"/>
            <a:ext cx="1091986" cy="276999"/>
          </a:xfrm>
          <a:prstGeom prst="rect">
            <a:avLst/>
          </a:prstGeom>
          <a:noFill/>
          <a:ln>
            <a:noFill/>
          </a:ln>
        </p:spPr>
        <p:txBody>
          <a:bodyPr wrap="square" rtlCol="0">
            <a:spAutoFit/>
          </a:bodyPr>
          <a:lstStyle/>
          <a:p>
            <a:r>
              <a:rPr lang="en-US" sz="1200" b="1" dirty="0">
                <a:solidFill>
                  <a:schemeClr val="bg1"/>
                </a:solidFill>
                <a:latin typeface="+mj-lt"/>
              </a:rPr>
              <a:t>2006-2008</a:t>
            </a:r>
          </a:p>
        </p:txBody>
      </p:sp>
      <p:sp>
        <p:nvSpPr>
          <p:cNvPr id="44" name="TextBox 43">
            <a:extLst>
              <a:ext uri="{FF2B5EF4-FFF2-40B4-BE49-F238E27FC236}">
                <a16:creationId xmlns:a16="http://schemas.microsoft.com/office/drawing/2014/main" id="{5C0B6D20-F74A-82BF-5B91-EC18B778C01A}"/>
              </a:ext>
            </a:extLst>
          </p:cNvPr>
          <p:cNvSpPr txBox="1"/>
          <p:nvPr/>
        </p:nvSpPr>
        <p:spPr>
          <a:xfrm>
            <a:off x="1054009" y="4747216"/>
            <a:ext cx="3354203" cy="707886"/>
          </a:xfrm>
          <a:prstGeom prst="rect">
            <a:avLst/>
          </a:prstGeom>
          <a:noFill/>
          <a:ln>
            <a:noFill/>
          </a:ln>
        </p:spPr>
        <p:txBody>
          <a:bodyPr wrap="square" rtlCol="0">
            <a:spAutoFit/>
          </a:bodyPr>
          <a:lstStyle/>
          <a:p>
            <a:r>
              <a:rPr lang="en-US" sz="1600" b="1" dirty="0">
                <a:solidFill>
                  <a:schemeClr val="bg1"/>
                </a:solidFill>
                <a:latin typeface="+mj-lt"/>
              </a:rPr>
              <a:t>Medical Laboratory Scientist</a:t>
            </a:r>
          </a:p>
          <a:p>
            <a:r>
              <a:rPr lang="en-US" sz="1200" i="1" dirty="0">
                <a:solidFill>
                  <a:schemeClr val="bg1"/>
                </a:solidFill>
                <a:latin typeface="+mj-lt"/>
              </a:rPr>
              <a:t>Generalist </a:t>
            </a:r>
          </a:p>
          <a:p>
            <a:endParaRPr lang="en-US" sz="1200" i="1" dirty="0">
              <a:solidFill>
                <a:schemeClr val="bg1"/>
              </a:solidFill>
              <a:latin typeface="+mj-lt"/>
            </a:endParaRPr>
          </a:p>
        </p:txBody>
      </p:sp>
    </p:spTree>
    <p:extLst>
      <p:ext uri="{BB962C8B-B14F-4D97-AF65-F5344CB8AC3E}">
        <p14:creationId xmlns:p14="http://schemas.microsoft.com/office/powerpoint/2010/main" val="53615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10;&#10;">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38CC7CAA-BEC4-82B8-B81B-E292A2D7CC01}"/>
              </a:ext>
            </a:extLst>
          </p:cNvPr>
          <p:cNvSpPr txBox="1">
            <a:spLocks noGrp="1"/>
          </p:cNvSpPr>
          <p:nvPr>
            <p:ph type="title" idx="4294967295"/>
          </p:nvPr>
        </p:nvSpPr>
        <p:spPr>
          <a:xfrm>
            <a:off x="2572134" y="3676201"/>
            <a:ext cx="7043404"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n-ea"/>
                <a:cs typeface="Arial"/>
              </a:rPr>
              <a:t>Myra </a:t>
            </a:r>
            <a:r>
              <a:rPr kumimoji="0" lang="en-US" sz="4800" b="1" i="0" u="none" strike="noStrike" kern="1200" cap="none" spc="0" normalizeH="0" baseline="0" noProof="0" dirty="0" err="1">
                <a:ln>
                  <a:noFill/>
                </a:ln>
                <a:solidFill>
                  <a:schemeClr val="bg1"/>
                </a:solidFill>
                <a:effectLst/>
                <a:uLnTx/>
                <a:uFillTx/>
                <a:latin typeface="Arial"/>
                <a:ea typeface="+mn-ea"/>
                <a:cs typeface="Arial"/>
              </a:rPr>
              <a:t>Kunas</a:t>
            </a:r>
            <a:endParaRPr kumimoji="0" lang="en-US" sz="4800" b="1" i="0" u="none" strike="noStrike" kern="1200" cap="none" spc="0" normalizeH="0" baseline="0" noProof="0" dirty="0">
              <a:ln>
                <a:noFill/>
              </a:ln>
              <a:solidFill>
                <a:schemeClr val="bg1"/>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ea typeface="+mn-ea"/>
                <a:cs typeface="Arial"/>
              </a:rPr>
              <a: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Assistant Commissioner, Health Protection Bureau</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chemeClr val="bg1"/>
                </a:solidFill>
                <a:effectLst/>
                <a:uLnTx/>
                <a:uFillTx/>
                <a:latin typeface="Arial"/>
                <a:ea typeface="+mn-ea"/>
                <a:cs typeface="Arial"/>
              </a:rPr>
              <a:t>Minnesota Department of Health </a:t>
            </a:r>
          </a:p>
        </p:txBody>
      </p:sp>
      <p:pic>
        <p:nvPicPr>
          <p:cNvPr id="5" name="Picture 4" descr="A close-up of a woman smiling&#10;&#10;">
            <a:extLst>
              <a:ext uri="{FF2B5EF4-FFF2-40B4-BE49-F238E27FC236}">
                <a16:creationId xmlns:a16="http://schemas.microsoft.com/office/drawing/2014/main" id="{18EE042F-6776-363F-8C7C-60441EB26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7079" y="795983"/>
            <a:ext cx="2343883" cy="2879939"/>
          </a:xfrm>
          <a:prstGeom prst="rect">
            <a:avLst/>
          </a:prstGeom>
        </p:spPr>
      </p:pic>
    </p:spTree>
    <p:extLst>
      <p:ext uri="{BB962C8B-B14F-4D97-AF65-F5344CB8AC3E}">
        <p14:creationId xmlns:p14="http://schemas.microsoft.com/office/powerpoint/2010/main" val="40508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Myra </a:t>
            </a:r>
            <a:r>
              <a:rPr kumimoji="0" lang="en-US" sz="3200" b="1" i="0" u="none" strike="noStrike" kern="1200" cap="none" spc="0" normalizeH="0" baseline="0" noProof="0" dirty="0" err="1">
                <a:ln>
                  <a:noFill/>
                </a:ln>
                <a:solidFill>
                  <a:schemeClr val="bg1"/>
                </a:solidFill>
                <a:effectLst/>
                <a:uLnTx/>
                <a:uFillTx/>
                <a:latin typeface="+mn-lt"/>
                <a:ea typeface="+mn-ea"/>
                <a:cs typeface="+mn-cs"/>
              </a:rPr>
              <a:t>Kunas</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077218"/>
          </a:xfrm>
          <a:prstGeom prst="rect">
            <a:avLst/>
          </a:prstGeom>
          <a:noFill/>
          <a:ln>
            <a:noFill/>
          </a:ln>
        </p:spPr>
        <p:txBody>
          <a:bodyPr wrap="square" rtlCol="0">
            <a:spAutoFit/>
          </a:bodyPr>
          <a:lstStyle/>
          <a:p>
            <a:r>
              <a:rPr lang="en-US" sz="1600" i="1" dirty="0">
                <a:solidFill>
                  <a:schemeClr val="bg1"/>
                </a:solidFill>
              </a:rPr>
              <a:t>Always maintain the attitude of a student. – Nick Offerman</a:t>
            </a:r>
          </a:p>
        </p:txBody>
      </p:sp>
      <p:sp>
        <p:nvSpPr>
          <p:cNvPr id="10" name="TextBox 9">
            <a:extLst>
              <a:ext uri="{FF2B5EF4-FFF2-40B4-BE49-F238E27FC236}">
                <a16:creationId xmlns:a16="http://schemas.microsoft.com/office/drawing/2014/main" id="{F931428C-64DD-E657-8543-9476B40CAB09}"/>
              </a:ext>
            </a:extLst>
          </p:cNvPr>
          <p:cNvSpPr txBox="1"/>
          <p:nvPr/>
        </p:nvSpPr>
        <p:spPr>
          <a:xfrm>
            <a:off x="105971" y="5544442"/>
            <a:ext cx="4284841" cy="830997"/>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Development of Strategies to Improve PH Systems</a:t>
            </a:r>
          </a:p>
          <a:p>
            <a:pPr marL="285750" indent="-285750">
              <a:buClr>
                <a:srgbClr val="4696D2"/>
              </a:buClr>
              <a:buFont typeface="Arial" panose="020B0604020202020204" pitchFamily="34" charset="0"/>
              <a:buChar char="•"/>
            </a:pPr>
            <a:r>
              <a:rPr lang="en-US" sz="1200" dirty="0">
                <a:solidFill>
                  <a:schemeClr val="tx1"/>
                </a:solidFill>
                <a:latin typeface="+mj-lt"/>
              </a:rPr>
              <a:t>Advancing health equity throughout the Bureau</a:t>
            </a:r>
          </a:p>
          <a:p>
            <a:pPr marL="285750" indent="-285750">
              <a:buClr>
                <a:srgbClr val="4696D2"/>
              </a:buClr>
              <a:buFont typeface="Arial" panose="020B0604020202020204" pitchFamily="34" charset="0"/>
              <a:buChar char="•"/>
            </a:pPr>
            <a:r>
              <a:rPr lang="en-US" sz="1200" dirty="0">
                <a:solidFill>
                  <a:schemeClr val="tx1"/>
                </a:solidFill>
                <a:latin typeface="+mj-lt"/>
              </a:rPr>
              <a:t>Recovery following the COVID Pandemic</a:t>
            </a:r>
          </a:p>
        </p:txBody>
      </p:sp>
      <p:sp>
        <p:nvSpPr>
          <p:cNvPr id="24" name="TextBox 23">
            <a:extLst>
              <a:ext uri="{FF2B5EF4-FFF2-40B4-BE49-F238E27FC236}">
                <a16:creationId xmlns:a16="http://schemas.microsoft.com/office/drawing/2014/main" id="{0C83EFAD-B2D5-4FA5-A219-CDA5C3862EBB}"/>
              </a:ext>
            </a:extLst>
          </p:cNvPr>
          <p:cNvSpPr txBox="1"/>
          <p:nvPr/>
        </p:nvSpPr>
        <p:spPr>
          <a:xfrm>
            <a:off x="122694" y="1716076"/>
            <a:ext cx="4303143" cy="1015663"/>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MS, Earth and Ecosystem Science / Tulane University</a:t>
            </a:r>
          </a:p>
          <a:p>
            <a:r>
              <a:rPr lang="en-US" sz="1200" dirty="0">
                <a:solidFill>
                  <a:schemeClr val="tx1"/>
                </a:solidFill>
                <a:latin typeface="+mj-lt"/>
              </a:rPr>
              <a:t>BS, Biology (Ecology emphasis)/Polymer Chemistry minor / Winona Sate University</a:t>
            </a:r>
          </a:p>
          <a:p>
            <a:r>
              <a:rPr lang="en-US" sz="1200" dirty="0">
                <a:solidFill>
                  <a:schemeClr val="tx1"/>
                </a:solidFill>
                <a:latin typeface="+mj-lt"/>
              </a:rPr>
              <a:t>BA, Mathematics/Statistics Minor / Winona State University</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dirty="0">
                <a:solidFill>
                  <a:schemeClr val="bg1"/>
                </a:solidFill>
              </a:rPr>
              <a:t>MS</a:t>
            </a:r>
          </a:p>
        </p:txBody>
      </p:sp>
      <p:grpSp>
        <p:nvGrpSpPr>
          <p:cNvPr id="26" name="Group 25" descr="Resume info">
            <a:extLst>
              <a:ext uri="{FF2B5EF4-FFF2-40B4-BE49-F238E27FC236}">
                <a16:creationId xmlns:a16="http://schemas.microsoft.com/office/drawing/2014/main" id="{6C0C79BE-01EE-BEAF-B593-0CB649D3DF78}"/>
              </a:ext>
            </a:extLst>
          </p:cNvPr>
          <p:cNvGrpSpPr/>
          <p:nvPr/>
        </p:nvGrpSpPr>
        <p:grpSpPr>
          <a:xfrm>
            <a:off x="-5065"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81865"/>
              <a:ext cx="3101801" cy="646331"/>
            </a:xfrm>
            <a:prstGeom prst="rect">
              <a:avLst/>
            </a:prstGeom>
            <a:noFill/>
            <a:ln>
              <a:noFill/>
            </a:ln>
          </p:spPr>
          <p:txBody>
            <a:bodyPr wrap="square" rtlCol="0">
              <a:spAutoFit/>
            </a:bodyPr>
            <a:lstStyle/>
            <a:p>
              <a:r>
                <a:rPr lang="en-US" sz="1200" b="1" dirty="0">
                  <a:solidFill>
                    <a:schemeClr val="bg1"/>
                  </a:solidFill>
                  <a:latin typeface="+mj-lt"/>
                </a:rPr>
                <a:t>Assistant Commissioner</a:t>
              </a:r>
            </a:p>
            <a:p>
              <a:r>
                <a:rPr lang="en-US" sz="1200" dirty="0">
                  <a:solidFill>
                    <a:schemeClr val="bg1"/>
                  </a:solidFill>
                  <a:latin typeface="+mj-lt"/>
                </a:rPr>
                <a:t>Health Protection Bureau, Minnesota Department of Health (MDH)</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6733" y="3762046"/>
              <a:ext cx="3101801" cy="461665"/>
            </a:xfrm>
            <a:prstGeom prst="rect">
              <a:avLst/>
            </a:prstGeom>
            <a:noFill/>
            <a:ln>
              <a:noFill/>
            </a:ln>
          </p:spPr>
          <p:txBody>
            <a:bodyPr wrap="square" rtlCol="0">
              <a:spAutoFit/>
            </a:bodyPr>
            <a:lstStyle/>
            <a:p>
              <a:r>
                <a:rPr lang="en-US" sz="1200" b="1" dirty="0">
                  <a:solidFill>
                    <a:schemeClr val="bg1"/>
                  </a:solidFill>
                  <a:latin typeface="+mj-lt"/>
                </a:rPr>
                <a:t>Assistant Division Director</a:t>
              </a:r>
            </a:p>
            <a:p>
              <a:r>
                <a:rPr lang="en-US" sz="1200" dirty="0">
                  <a:solidFill>
                    <a:schemeClr val="bg1"/>
                  </a:solidFill>
                  <a:latin typeface="+mj-lt"/>
                </a:rPr>
                <a:t>Public Health Laboratory, MDH</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89489"/>
              <a:ext cx="3101801" cy="461665"/>
            </a:xfrm>
            <a:prstGeom prst="rect">
              <a:avLst/>
            </a:prstGeom>
            <a:noFill/>
            <a:ln>
              <a:noFill/>
            </a:ln>
          </p:spPr>
          <p:txBody>
            <a:bodyPr wrap="square" rtlCol="0">
              <a:spAutoFit/>
            </a:bodyPr>
            <a:lstStyle/>
            <a:p>
              <a:r>
                <a:rPr lang="en-US" sz="1200" b="1" dirty="0">
                  <a:solidFill>
                    <a:schemeClr val="bg1"/>
                  </a:solidFill>
                  <a:latin typeface="+mj-lt"/>
                </a:rPr>
                <a:t>Operations Unit Supervisor</a:t>
              </a:r>
            </a:p>
            <a:p>
              <a:r>
                <a:rPr lang="en-US" sz="1200" dirty="0">
                  <a:solidFill>
                    <a:schemeClr val="bg1"/>
                  </a:solidFill>
                  <a:latin typeface="+mj-lt"/>
                </a:rPr>
                <a:t>Environmental Lab/PHL, MDH</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461665"/>
            </a:xfrm>
            <a:prstGeom prst="rect">
              <a:avLst/>
            </a:prstGeom>
            <a:noFill/>
            <a:ln>
              <a:noFill/>
            </a:ln>
          </p:spPr>
          <p:txBody>
            <a:bodyPr wrap="square" rtlCol="0">
              <a:spAutoFit/>
            </a:bodyPr>
            <a:lstStyle/>
            <a:p>
              <a:r>
                <a:rPr lang="en-US" sz="1200" b="1" dirty="0">
                  <a:solidFill>
                    <a:schemeClr val="bg1"/>
                  </a:solidFill>
                  <a:latin typeface="+mj-lt"/>
                </a:rPr>
                <a:t>2023-current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461665"/>
            </a:xfrm>
            <a:prstGeom prst="rect">
              <a:avLst/>
            </a:prstGeom>
            <a:noFill/>
            <a:ln>
              <a:noFill/>
            </a:ln>
          </p:spPr>
          <p:txBody>
            <a:bodyPr wrap="square" rtlCol="0">
              <a:spAutoFit/>
            </a:bodyPr>
            <a:lstStyle/>
            <a:p>
              <a:r>
                <a:rPr lang="en-US" sz="1200" b="1" dirty="0">
                  <a:solidFill>
                    <a:schemeClr val="bg1"/>
                  </a:solidFill>
                  <a:latin typeface="+mj-lt"/>
                </a:rPr>
                <a:t>2015-2020</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461665"/>
            </a:xfrm>
            <a:prstGeom prst="rect">
              <a:avLst/>
            </a:prstGeom>
            <a:noFill/>
            <a:ln>
              <a:noFill/>
            </a:ln>
          </p:spPr>
          <p:txBody>
            <a:bodyPr wrap="square" rtlCol="0">
              <a:spAutoFit/>
            </a:bodyPr>
            <a:lstStyle/>
            <a:p>
              <a:r>
                <a:rPr lang="en-US" sz="1200" b="1" dirty="0">
                  <a:solidFill>
                    <a:schemeClr val="bg1"/>
                  </a:solidFill>
                  <a:latin typeface="+mj-lt"/>
                </a:rPr>
                <a:t>2009-2015</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242076"/>
              <a:ext cx="3101801" cy="461665"/>
            </a:xfrm>
            <a:prstGeom prst="rect">
              <a:avLst/>
            </a:prstGeom>
            <a:noFill/>
            <a:ln>
              <a:noFill/>
            </a:ln>
          </p:spPr>
          <p:txBody>
            <a:bodyPr wrap="square" rtlCol="0">
              <a:spAutoFit/>
            </a:bodyPr>
            <a:lstStyle/>
            <a:p>
              <a:r>
                <a:rPr lang="en-US" sz="1200" b="1" dirty="0">
                  <a:solidFill>
                    <a:schemeClr val="bg1"/>
                  </a:solidFill>
                  <a:latin typeface="+mj-lt"/>
                </a:rPr>
                <a:t>Division Director</a:t>
              </a:r>
            </a:p>
            <a:p>
              <a:r>
                <a:rPr lang="en-US" sz="1200" dirty="0">
                  <a:solidFill>
                    <a:schemeClr val="bg1"/>
                  </a:solidFill>
                  <a:latin typeface="+mj-lt"/>
                </a:rPr>
                <a:t>Public Health Laboratory, MDH</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461665"/>
            </a:xfrm>
            <a:prstGeom prst="rect">
              <a:avLst/>
            </a:prstGeom>
            <a:noFill/>
            <a:ln>
              <a:noFill/>
            </a:ln>
          </p:spPr>
          <p:txBody>
            <a:bodyPr wrap="square" rtlCol="0">
              <a:spAutoFit/>
            </a:bodyPr>
            <a:lstStyle/>
            <a:p>
              <a:r>
                <a:rPr lang="en-US" sz="1200" b="1" dirty="0">
                  <a:solidFill>
                    <a:schemeClr val="bg1"/>
                  </a:solidFill>
                  <a:latin typeface="+mj-lt"/>
                </a:rPr>
                <a:t>2020-2023</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225603"/>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59406"/>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02493"/>
            <a:ext cx="2761397"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2014 PHL building Flood</a:t>
            </a:r>
          </a:p>
          <a:p>
            <a:pPr marL="285750" indent="-285750">
              <a:buClr>
                <a:srgbClr val="4696D2"/>
              </a:buClr>
              <a:buFont typeface="Arial" panose="020B0604020202020204" pitchFamily="34" charset="0"/>
              <a:buChar char="•"/>
            </a:pPr>
            <a:r>
              <a:rPr lang="en-US" sz="1200" dirty="0"/>
              <a:t>2015 Environmental Lab Fraud</a:t>
            </a:r>
          </a:p>
          <a:p>
            <a:pPr marL="285750" indent="-285750">
              <a:buClr>
                <a:srgbClr val="4696D2"/>
              </a:buClr>
              <a:buFont typeface="Arial" panose="020B0604020202020204" pitchFamily="34" charset="0"/>
              <a:buChar char="•"/>
            </a:pPr>
            <a:r>
              <a:rPr lang="en-US" sz="1200" dirty="0"/>
              <a:t>George Floyd riots</a:t>
            </a:r>
          </a:p>
          <a:p>
            <a:pPr marL="285750" indent="-285750">
              <a:buClr>
                <a:srgbClr val="4696D2"/>
              </a:buClr>
              <a:buFont typeface="Arial" panose="020B0604020202020204" pitchFamily="34" charset="0"/>
              <a:buChar char="•"/>
            </a:pPr>
            <a:r>
              <a:rPr lang="en-US" sz="1200" dirty="0"/>
              <a:t>2021-2022 Great Resignation</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86254" y="2910767"/>
            <a:ext cx="3044346" cy="138499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Breakdown complex work to find commonalities and relate back to programs. </a:t>
            </a:r>
          </a:p>
          <a:p>
            <a:pPr marL="285750" indent="-285750">
              <a:buClr>
                <a:srgbClr val="4696D2"/>
              </a:buClr>
              <a:buFont typeface="Arial" panose="020B0604020202020204" pitchFamily="34" charset="0"/>
              <a:buChar char="•"/>
            </a:pPr>
            <a:r>
              <a:rPr lang="en-US" sz="1200" dirty="0"/>
              <a:t>Acknowledge when you make a mistake and apologize.</a:t>
            </a:r>
          </a:p>
          <a:p>
            <a:pPr marL="285750" indent="-285750">
              <a:buClr>
                <a:srgbClr val="4696D2"/>
              </a:buClr>
              <a:buFont typeface="Arial" panose="020B0604020202020204" pitchFamily="34" charset="0"/>
              <a:buChar char="•"/>
            </a:pPr>
            <a:r>
              <a:rPr lang="en-US" sz="1200" dirty="0"/>
              <a:t>Cross training and respecting the IT processes and workflow. </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3"/>
              </a:rPr>
              <a:t>MN Emerging Leaders Institute</a:t>
            </a:r>
            <a:endParaRPr lang="en-US" sz="1200" dirty="0"/>
          </a:p>
          <a:p>
            <a:pPr marL="285750" indent="-285750">
              <a:buClr>
                <a:srgbClr val="4696D2"/>
              </a:buClr>
              <a:buFont typeface="Arial" panose="020B0604020202020204" pitchFamily="34" charset="0"/>
              <a:buChar char="•"/>
            </a:pPr>
            <a:r>
              <a:rPr lang="en-US" sz="1200" dirty="0">
                <a:hlinkClick r:id="rId4"/>
              </a:rPr>
              <a:t>APHL Emerging Leader Program</a:t>
            </a:r>
            <a:endParaRPr lang="en-US" sz="1200" dirty="0"/>
          </a:p>
          <a:p>
            <a:pPr marL="285750" indent="-285750">
              <a:buClr>
                <a:srgbClr val="4696D2"/>
              </a:buClr>
              <a:buFont typeface="Arial" panose="020B0604020202020204" pitchFamily="34" charset="0"/>
              <a:buChar char="•"/>
            </a:pPr>
            <a:r>
              <a:rPr lang="en-US" sz="1200" dirty="0">
                <a:hlinkClick r:id="rId5"/>
              </a:rPr>
              <a:t>MN Senior Leaders Institute</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554031"/>
            <a:ext cx="2722629" cy="1015663"/>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Conflict Resolution / Coaching / Mentoring</a:t>
            </a:r>
          </a:p>
          <a:p>
            <a:pPr marL="285750" indent="-285750">
              <a:buClr>
                <a:srgbClr val="4696D2"/>
              </a:buClr>
              <a:buFont typeface="Arial" panose="020B0604020202020204" pitchFamily="34" charset="0"/>
              <a:buChar char="•"/>
            </a:pPr>
            <a:r>
              <a:rPr lang="en-US" sz="1200" dirty="0"/>
              <a:t>Active Listening / Communication / Advocacy</a:t>
            </a:r>
          </a:p>
          <a:p>
            <a:pPr marL="285750" indent="-285750">
              <a:buClr>
                <a:srgbClr val="4696D2"/>
              </a:buClr>
              <a:buFont typeface="Arial" panose="020B0604020202020204" pitchFamily="34" charset="0"/>
              <a:buChar char="•"/>
            </a:pPr>
            <a:r>
              <a:rPr lang="en-US" sz="1200" dirty="0"/>
              <a:t>Project Management</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313609"/>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6">
            <a:alphaModFix/>
          </a:blip>
          <a:srcRect/>
          <a:stretch/>
        </p:blipFill>
        <p:spPr>
          <a:xfrm>
            <a:off x="9816750" y="6082301"/>
            <a:ext cx="2014988" cy="482176"/>
          </a:xfrm>
          <a:prstGeom prst="rect">
            <a:avLst/>
          </a:prstGeom>
          <a:noFill/>
          <a:ln>
            <a:noFill/>
          </a:ln>
        </p:spPr>
      </p:pic>
      <p:pic>
        <p:nvPicPr>
          <p:cNvPr id="13" name="Picture 12" descr="A close-up of a woman smiling&#10;">
            <a:extLst>
              <a:ext uri="{FF2B5EF4-FFF2-40B4-BE49-F238E27FC236}">
                <a16:creationId xmlns:a16="http://schemas.microsoft.com/office/drawing/2014/main" id="{6CABB73A-8F09-B03B-6B30-C6216A1716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1533" y="9116"/>
            <a:ext cx="2343883" cy="2879939"/>
          </a:xfrm>
          <a:prstGeom prst="rect">
            <a:avLst/>
          </a:prstGeom>
        </p:spPr>
      </p:pic>
    </p:spTree>
    <p:extLst>
      <p:ext uri="{BB962C8B-B14F-4D97-AF65-F5344CB8AC3E}">
        <p14:creationId xmlns:p14="http://schemas.microsoft.com/office/powerpoint/2010/main" val="36577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dirty="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1166243" y="2640386"/>
            <a:ext cx="9854383" cy="2743200"/>
          </a:xfrm>
        </p:spPr>
        <p:txBody>
          <a:bodyPr>
            <a:normAutofit fontScale="90000"/>
          </a:bodyPr>
          <a:lstStyle/>
          <a:p>
            <a:r>
              <a:rPr lang="en-US" sz="4000" dirty="0"/>
              <a:t>Next Month’s Webinar:</a:t>
            </a:r>
            <a:br>
              <a:rPr lang="en-US" sz="4000" dirty="0"/>
            </a:br>
            <a:br>
              <a:rPr lang="en-US" sz="4000" dirty="0"/>
            </a:br>
            <a:r>
              <a:rPr lang="en-US" sz="4000" dirty="0"/>
              <a:t>March 12, 11 am – 12:30 pm CT</a:t>
            </a:r>
            <a:br>
              <a:rPr lang="en-US" sz="4000" dirty="0"/>
            </a:br>
            <a:br>
              <a:rPr lang="en-US" sz="4000" dirty="0"/>
            </a:br>
            <a:r>
              <a:rPr lang="en-US" sz="4000" dirty="0"/>
              <a:t>At-the-Bench: Clinical Laboratories Feature</a:t>
            </a:r>
            <a:br>
              <a:rPr lang="en-US" sz="3000" dirty="0"/>
            </a:br>
            <a:endParaRPr lang="en-US" sz="3000" dirty="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D91D2-818A-FFE2-DA54-81D9BBBCA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535935-F4DE-6DEF-6EFF-55272247C385}"/>
              </a:ext>
            </a:extLst>
          </p:cNvPr>
          <p:cNvSpPr>
            <a:spLocks noGrp="1"/>
          </p:cNvSpPr>
          <p:nvPr>
            <p:ph type="title"/>
          </p:nvPr>
        </p:nvSpPr>
        <p:spPr/>
        <p:txBody>
          <a:bodyPr/>
          <a:lstStyle/>
          <a:p>
            <a:pPr algn="ctr"/>
            <a:r>
              <a:rPr lang="en-US" dirty="0">
                <a:latin typeface="Arial"/>
                <a:cs typeface="Arial"/>
              </a:rPr>
              <a:t>CMLE Credit Claiming for Today's Webinar</a:t>
            </a:r>
            <a:endParaRPr lang="en-US" dirty="0"/>
          </a:p>
        </p:txBody>
      </p:sp>
      <p:sp>
        <p:nvSpPr>
          <p:cNvPr id="6" name="Content Placeholder 3">
            <a:extLst>
              <a:ext uri="{FF2B5EF4-FFF2-40B4-BE49-F238E27FC236}">
                <a16:creationId xmlns:a16="http://schemas.microsoft.com/office/drawing/2014/main" id="{EFE44FF9-6BCC-956E-2814-3E245963C2B7}"/>
              </a:ext>
            </a:extLst>
          </p:cNvPr>
          <p:cNvSpPr>
            <a:spLocks noGrp="1"/>
          </p:cNvSpPr>
          <p:nvPr>
            <p:ph idx="1"/>
          </p:nvPr>
        </p:nvSpPr>
        <p:spPr>
          <a:xfrm>
            <a:off x="838200" y="2027643"/>
            <a:ext cx="10515600" cy="3914538"/>
          </a:xfrm>
        </p:spPr>
        <p:txBody>
          <a:bodyPr vert="horz" lIns="91440" tIns="45720" rIns="91440" bIns="45720" rtlCol="0" anchor="t">
            <a:normAutofit/>
          </a:bodyPr>
          <a:lstStyle/>
          <a:p>
            <a:pPr marL="457200" indent="-457200">
              <a:buFont typeface="+mj-lt"/>
              <a:buAutoNum type="arabicPeriod"/>
            </a:pPr>
            <a:r>
              <a:rPr lang="en-US" sz="2000" dirty="0">
                <a:latin typeface="Arial"/>
                <a:cs typeface="Arial"/>
              </a:rPr>
              <a:t>Claim 1.5 CMLE credit for this webinar from the ASCP Store</a:t>
            </a:r>
          </a:p>
          <a:p>
            <a:pPr marL="457200" indent="-457200">
              <a:buFont typeface="+mj-lt"/>
              <a:buAutoNum type="arabicPeriod"/>
            </a:pPr>
            <a:r>
              <a:rPr lang="en-US" sz="2000" dirty="0">
                <a:latin typeface="Arial"/>
                <a:cs typeface="Arial"/>
              </a:rPr>
              <a:t>Instructions will be emailed to live attendees tomorrow 2/13/25 (via Zoom)</a:t>
            </a:r>
          </a:p>
          <a:p>
            <a:pPr marL="457200" indent="-457200">
              <a:buFont typeface="+mj-lt"/>
              <a:buAutoNum type="arabicPeriod"/>
            </a:pPr>
            <a:r>
              <a:rPr lang="en-US" sz="2000" dirty="0">
                <a:latin typeface="Arial"/>
                <a:cs typeface="Arial"/>
              </a:rPr>
              <a:t>Credit claiming is </a:t>
            </a:r>
            <a:r>
              <a:rPr lang="en-US" sz="2000" b="1" dirty="0">
                <a:solidFill>
                  <a:srgbClr val="00A493"/>
                </a:solidFill>
                <a:latin typeface="Arial"/>
                <a:cs typeface="Arial"/>
              </a:rPr>
              <a:t>only available within 1-month </a:t>
            </a:r>
            <a:r>
              <a:rPr lang="en-US" sz="2000" dirty="0">
                <a:latin typeface="Arial"/>
                <a:cs typeface="Arial"/>
              </a:rPr>
              <a:t>of the webinar date</a:t>
            </a:r>
          </a:p>
          <a:p>
            <a:pPr marL="457200" indent="-457200">
              <a:buFont typeface="+mj-lt"/>
              <a:buAutoNum type="arabicPeriod"/>
            </a:pPr>
            <a:endParaRPr lang="en-US" dirty="0">
              <a:hlinkClick r:id="rId3"/>
            </a:endParaRPr>
          </a:p>
          <a:p>
            <a:pPr marL="0" indent="0">
              <a:buNone/>
            </a:pPr>
            <a:endParaRPr lang="en-US" dirty="0"/>
          </a:p>
        </p:txBody>
      </p:sp>
    </p:spTree>
    <p:extLst>
      <p:ext uri="{BB962C8B-B14F-4D97-AF65-F5344CB8AC3E}">
        <p14:creationId xmlns:p14="http://schemas.microsoft.com/office/powerpoint/2010/main" val="7846081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dirty="0"/>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524000" y="3675126"/>
            <a:ext cx="9144000" cy="1937766"/>
          </a:xfrm>
        </p:spPr>
        <p:txBody>
          <a:bodyPr vert="horz" lIns="91440" tIns="45720" rIns="91440" bIns="45720" rtlCol="0" anchor="ctr">
            <a:noAutofit/>
          </a:bodyPr>
          <a:lstStyle/>
          <a:p>
            <a:r>
              <a:rPr lang="en-US" sz="4000" i="1" dirty="0">
                <a:latin typeface="Arial"/>
                <a:cs typeface="Calibri"/>
              </a:rPr>
              <a:t> </a:t>
            </a:r>
          </a:p>
          <a:p>
            <a:r>
              <a:rPr lang="en-US" sz="4000" i="1" dirty="0">
                <a:latin typeface="Arial"/>
                <a:cs typeface="Calibri"/>
              </a:rPr>
              <a:t>Executive Leadership</a:t>
            </a:r>
            <a:endParaRPr lang="en-US" sz="1600" dirty="0">
              <a:latin typeface="Arial"/>
              <a:cs typeface="Calibri"/>
            </a:endParaRP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621230" cy="1200329"/>
          </a:xfrm>
          <a:prstGeom prst="rect">
            <a:avLst/>
          </a:prstGeom>
          <a:noFill/>
        </p:spPr>
        <p:txBody>
          <a:bodyPr wrap="none" lIns="91440" tIns="45720" rIns="91440" bIns="45720" rtlCol="0" anchor="t">
            <a:spAutoFit/>
          </a:bodyPr>
          <a:lstStyle/>
          <a:p>
            <a:r>
              <a:rPr lang="en-US" b="1" dirty="0">
                <a:solidFill>
                  <a:srgbClr val="00A493"/>
                </a:solidFill>
                <a:latin typeface="Arial"/>
                <a:cs typeface="Arial"/>
              </a:rPr>
              <a:t>More info at: </a:t>
            </a:r>
            <a:br>
              <a:rPr lang="en-US" b="1" dirty="0">
                <a:latin typeface="Arial"/>
              </a:rPr>
            </a:br>
            <a:r>
              <a:rPr lang="en-US" b="1" dirty="0">
                <a:solidFill>
                  <a:srgbClr val="00A493"/>
                </a:solidFill>
                <a:latin typeface="Arial"/>
                <a:cs typeface="Arial"/>
              </a:rPr>
              <a:t>supportcdconelab.org</a:t>
            </a:r>
            <a:br>
              <a:rPr lang="en-US" b="1" dirty="0">
                <a:latin typeface="Arial"/>
              </a:rPr>
            </a:br>
            <a:r>
              <a:rPr lang="en-US" b="1" dirty="0">
                <a:solidFill>
                  <a:srgbClr val="00A493"/>
                </a:solidFill>
                <a:latin typeface="Arial"/>
                <a:cs typeface="Arial"/>
              </a:rPr>
              <a:t>Or email us at:</a:t>
            </a:r>
          </a:p>
          <a:p>
            <a:r>
              <a:rPr lang="en-US" b="1" dirty="0">
                <a:solidFill>
                  <a:srgbClr val="00A493"/>
                </a:solidFill>
                <a:latin typeface="Arial"/>
                <a:cs typeface="Arial"/>
              </a:rPr>
              <a:t>grants@ascp.org</a:t>
            </a: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F5AB-B8E8-3887-6519-9EB0524C29B8}"/>
              </a:ext>
              <a:ext uri="{C183D7F6-B498-43B3-948B-1728B52AA6E4}">
                <adec:decorative xmlns:adec="http://schemas.microsoft.com/office/drawing/2017/decorative" val="0"/>
              </a:ext>
            </a:extLst>
          </p:cNvPr>
          <p:cNvSpPr>
            <a:spLocks noGrp="1"/>
          </p:cNvSpPr>
          <p:nvPr>
            <p:ph type="title"/>
          </p:nvPr>
        </p:nvSpPr>
        <p:spPr>
          <a:xfrm>
            <a:off x="838200" y="203129"/>
            <a:ext cx="7472889" cy="1167046"/>
          </a:xfrm>
        </p:spPr>
        <p:txBody>
          <a:bodyPr/>
          <a:lstStyle/>
          <a:p>
            <a:r>
              <a:rPr lang="en-US" dirty="0">
                <a:latin typeface="Arial"/>
                <a:cs typeface="Arial"/>
              </a:rPr>
              <a:t>ASCP is proud to support CDC OneLab</a:t>
            </a:r>
            <a:r>
              <a:rPr lang="en-US" baseline="30000" dirty="0">
                <a:latin typeface="Arial"/>
                <a:cs typeface="Arial"/>
              </a:rPr>
              <a:t>TM</a:t>
            </a:r>
            <a:endParaRPr lang="en-US" baseline="30000" dirty="0"/>
          </a:p>
        </p:txBody>
      </p:sp>
      <p:sp>
        <p:nvSpPr>
          <p:cNvPr id="6" name="Content Placeholder 4">
            <a:extLst>
              <a:ext uri="{FF2B5EF4-FFF2-40B4-BE49-F238E27FC236}">
                <a16:creationId xmlns:a16="http://schemas.microsoft.com/office/drawing/2014/main" id="{32F517F7-602F-C59A-6AA8-207C9BAD0A07}"/>
              </a:ext>
              <a:ext uri="{C183D7F6-B498-43B3-948B-1728B52AA6E4}">
                <adec:decorative xmlns:adec="http://schemas.microsoft.com/office/drawing/2017/decorative" val="0"/>
              </a:ext>
            </a:extLst>
          </p:cNvPr>
          <p:cNvSpPr txBox="1">
            <a:spLocks/>
          </p:cNvSpPr>
          <p:nvPr/>
        </p:nvSpPr>
        <p:spPr>
          <a:xfrm>
            <a:off x="1024653" y="1942995"/>
            <a:ext cx="6264730" cy="3129889"/>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rgbClr val="00A493"/>
              </a:solidFill>
            </a:endParaRPr>
          </a:p>
          <a:p>
            <a:r>
              <a:rPr lang="en-US" sz="2000" dirty="0">
                <a:solidFill>
                  <a:schemeClr val="tx1"/>
                </a:solidFill>
                <a:latin typeface="Arial"/>
                <a:cs typeface="Arial"/>
              </a:rPr>
              <a:t>Learn more about the</a:t>
            </a:r>
            <a:r>
              <a:rPr lang="en-US" sz="2000" b="1" dirty="0">
                <a:solidFill>
                  <a:srgbClr val="25408F"/>
                </a:solidFill>
                <a:latin typeface="Arial"/>
                <a:cs typeface="Arial"/>
              </a:rPr>
              <a:t> CDC OneLab Initiative</a:t>
            </a:r>
          </a:p>
          <a:p>
            <a:r>
              <a:rPr lang="en-US" sz="2000" dirty="0">
                <a:solidFill>
                  <a:schemeClr val="tx1"/>
                </a:solidFill>
                <a:latin typeface="Arial"/>
                <a:cs typeface="Arial"/>
              </a:rPr>
              <a:t>Sign up for CDC’s free learning management system, </a:t>
            </a:r>
            <a:r>
              <a:rPr lang="en-US" sz="2000" b="1" dirty="0">
                <a:solidFill>
                  <a:srgbClr val="25408F"/>
                </a:solidFill>
                <a:latin typeface="Arial"/>
                <a:cs typeface="Arial"/>
              </a:rPr>
              <a:t>OneLab REACH™</a:t>
            </a:r>
            <a:endParaRPr lang="en-US" sz="2000" dirty="0">
              <a:solidFill>
                <a:srgbClr val="25408F"/>
              </a:solidFill>
            </a:endParaRPr>
          </a:p>
          <a:p>
            <a:r>
              <a:rPr lang="en-US" sz="2000" dirty="0">
                <a:solidFill>
                  <a:schemeClr val="tx1"/>
                </a:solidFill>
                <a:latin typeface="Arial"/>
                <a:cs typeface="Arial"/>
              </a:rPr>
              <a:t>Access </a:t>
            </a:r>
            <a:r>
              <a:rPr lang="en-US" sz="2000" b="1" dirty="0">
                <a:solidFill>
                  <a:srgbClr val="25408F"/>
                </a:solidFill>
                <a:latin typeface="Arial"/>
                <a:cs typeface="Arial"/>
              </a:rPr>
              <a:t>free ASCP lab training resources</a:t>
            </a:r>
            <a:endParaRPr lang="en-US" sz="2000" b="1" dirty="0">
              <a:solidFill>
                <a:srgbClr val="25408F"/>
              </a:solidFill>
            </a:endParaRPr>
          </a:p>
          <a:p>
            <a:r>
              <a:rPr lang="en-US" sz="2000" dirty="0">
                <a:solidFill>
                  <a:schemeClr val="tx1"/>
                </a:solidFill>
                <a:latin typeface="Arial"/>
                <a:cs typeface="Arial"/>
              </a:rPr>
              <a:t>Find out about </a:t>
            </a:r>
            <a:r>
              <a:rPr lang="en-US" sz="2000" b="1" dirty="0">
                <a:solidFill>
                  <a:srgbClr val="25408F"/>
                </a:solidFill>
                <a:latin typeface="Arial"/>
                <a:cs typeface="Arial"/>
              </a:rPr>
              <a:t>Workforce Events &amp; Scholarships</a:t>
            </a:r>
          </a:p>
          <a:p>
            <a:r>
              <a:rPr lang="en-US" sz="2000" dirty="0">
                <a:solidFill>
                  <a:schemeClr val="tx1"/>
                </a:solidFill>
                <a:latin typeface="Arial"/>
                <a:cs typeface="Arial"/>
              </a:rPr>
              <a:t>Catch-up on </a:t>
            </a:r>
            <a:r>
              <a:rPr lang="en-US" sz="2000" b="1" i="1" dirty="0">
                <a:solidFill>
                  <a:srgbClr val="25408F"/>
                </a:solidFill>
                <a:latin typeface="Arial"/>
                <a:cs typeface="Arial"/>
              </a:rPr>
              <a:t>Building Bridges</a:t>
            </a:r>
            <a:r>
              <a:rPr lang="en-US" sz="2000" b="1" dirty="0">
                <a:solidFill>
                  <a:srgbClr val="25408F"/>
                </a:solidFill>
                <a:latin typeface="Arial"/>
                <a:cs typeface="Arial"/>
              </a:rPr>
              <a:t> webinars </a:t>
            </a:r>
          </a:p>
          <a:p>
            <a:pPr marL="0" indent="0">
              <a:buNone/>
            </a:pPr>
            <a:endParaRPr lang="en-US" sz="1800" strike="sngStrike" dirty="0">
              <a:solidFill>
                <a:srgbClr val="0D0D0D"/>
              </a:solidFill>
              <a:latin typeface="Helvetica"/>
              <a:cs typeface="Helvetica"/>
            </a:endParaRPr>
          </a:p>
        </p:txBody>
      </p:sp>
      <p:pic>
        <p:nvPicPr>
          <p:cNvPr id="5" name="Picture Placeholder 4" descr="A qr code with black squares&#10;">
            <a:extLst>
              <a:ext uri="{FF2B5EF4-FFF2-40B4-BE49-F238E27FC236}">
                <a16:creationId xmlns:a16="http://schemas.microsoft.com/office/drawing/2014/main" id="{0CCFE4E0-354A-1FC2-2DAD-ADDE75BB593B}"/>
              </a:ext>
              <a:ext uri="{C183D7F6-B498-43B3-948B-1728B52AA6E4}">
                <adec:decorative xmlns:adec="http://schemas.microsoft.com/office/drawing/2017/decorative" val="0"/>
              </a:ext>
            </a:extLst>
          </p:cNvPr>
          <p:cNvPicPr>
            <a:picLocks noGrp="1" noChangeAspect="1"/>
          </p:cNvPicPr>
          <p:nvPr>
            <p:ph type="pic" idx="10"/>
          </p:nvPr>
        </p:nvPicPr>
        <p:blipFill>
          <a:blip r:embed="rId2"/>
          <a:srcRect l="28" r="28"/>
          <a:stretch/>
        </p:blipFill>
        <p:spPr>
          <a:xfrm>
            <a:off x="7747210" y="2363087"/>
            <a:ext cx="2396770" cy="2307387"/>
          </a:xfrm>
        </p:spPr>
      </p:pic>
    </p:spTree>
    <p:extLst>
      <p:ext uri="{BB962C8B-B14F-4D97-AF65-F5344CB8AC3E}">
        <p14:creationId xmlns:p14="http://schemas.microsoft.com/office/powerpoint/2010/main" val="25230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normAutofit/>
          </a:bodyPr>
          <a:lstStyle/>
          <a:p>
            <a:r>
              <a:rPr lang="en-US" sz="2800" dirty="0">
                <a:latin typeface="Arial"/>
                <a:cs typeface="Arial"/>
              </a:rPr>
              <a:t>Funding Statement</a:t>
            </a:r>
          </a:p>
        </p:txBody>
      </p:sp>
      <p:sp>
        <p:nvSpPr>
          <p:cNvPr id="3" name="Rectangle 2"/>
          <p:cNvSpPr/>
          <p:nvPr/>
        </p:nvSpPr>
        <p:spPr>
          <a:xfrm>
            <a:off x="2057400" y="2702170"/>
            <a:ext cx="7886700" cy="2562240"/>
          </a:xfrm>
          <a:prstGeom prst="rect">
            <a:avLst/>
          </a:prstGeom>
        </p:spPr>
        <p:txBody>
          <a:bodyPr wrap="square" lIns="68580" tIns="34290" rIns="68580" bIns="34290" anchor="t">
            <a:spAutoFit/>
          </a:bodyPr>
          <a:lstStyle/>
          <a:p>
            <a:pPr algn="ctr"/>
            <a:r>
              <a:rPr lang="en-US" sz="2400" i="1" dirty="0">
                <a:latin typeface="Arial"/>
                <a:ea typeface="Calibri"/>
                <a:cs typeface="Arial"/>
              </a:rPr>
              <a:t>This resource was made possible by cooperative agreement </a:t>
            </a:r>
            <a:r>
              <a:rPr lang="en-US" sz="2400" i="1" dirty="0">
                <a:latin typeface="Arial"/>
                <a:ea typeface="+mn-lt"/>
                <a:cs typeface="Arial"/>
              </a:rPr>
              <a:t>NU47OE000107</a:t>
            </a:r>
            <a:r>
              <a:rPr lang="en-US" sz="2400" i="1" dirty="0">
                <a:latin typeface="Arial"/>
                <a:ea typeface="Calibri"/>
                <a:cs typeface="Arial"/>
              </a:rPr>
              <a:t> from Centers for Disease Control and Prevention (CDC). Its contents are solely the responsibility of the American Society for Clinical Pathology (ASCP) and do not necessarily represent the official views of CDC. </a:t>
            </a:r>
            <a:br>
              <a:rPr lang="en-US" sz="1800" i="1" dirty="0">
                <a:ea typeface="Calibri" panose="020F0502020204030204" pitchFamily="34" charset="0"/>
                <a:cs typeface="Arial" panose="020B0604020202020204" pitchFamily="34" charset="0"/>
              </a:rPr>
            </a:br>
            <a:endParaRPr lang="en-US" sz="1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normAutofit/>
          </a:bodyPr>
          <a:lstStyle/>
          <a:p>
            <a:r>
              <a:rPr lang="en-US" sz="2800" dirty="0">
                <a:latin typeface="Arial"/>
                <a:cs typeface="Arial"/>
              </a:rPr>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838200" y="1711325"/>
            <a:ext cx="5591175" cy="4444063"/>
          </a:xfrm>
        </p:spPr>
        <p:txBody>
          <a:bodyPr vert="horz" lIns="91440" tIns="45720" rIns="91440" bIns="45720" rtlCol="0" anchor="t">
            <a:noAutofit/>
          </a:bodyPr>
          <a:lstStyle/>
          <a:p>
            <a:pPr marL="342900" indent="-342900">
              <a:buFont typeface="+mj-lt"/>
              <a:buAutoNum type="arabicPeriod"/>
            </a:pPr>
            <a:r>
              <a:rPr lang="en-US" sz="2200" dirty="0">
                <a:latin typeface="Arial"/>
                <a:cs typeface="Arial"/>
              </a:rPr>
              <a:t>Introduction of Panelists</a:t>
            </a:r>
          </a:p>
          <a:p>
            <a:pPr marL="685800" lvl="1" indent="-342900">
              <a:buFont typeface="+mj-lt"/>
              <a:buAutoNum type="arabicPeriod"/>
            </a:pPr>
            <a:r>
              <a:rPr lang="en-US" sz="2200" dirty="0">
                <a:solidFill>
                  <a:schemeClr val="tx1"/>
                </a:solidFill>
                <a:latin typeface="Arial"/>
                <a:cs typeface="Arial"/>
              </a:rPr>
              <a:t>Anne Walsh-Feeks</a:t>
            </a:r>
          </a:p>
          <a:p>
            <a:pPr marL="685800" lvl="1" indent="-342900">
              <a:buFont typeface="+mj-lt"/>
              <a:buAutoNum type="arabicPeriod"/>
            </a:pPr>
            <a:r>
              <a:rPr lang="en-US" sz="2200" dirty="0">
                <a:solidFill>
                  <a:schemeClr val="tx1"/>
                </a:solidFill>
                <a:latin typeface="Arial"/>
                <a:cs typeface="Arial"/>
              </a:rPr>
              <a:t>Mike Eller</a:t>
            </a:r>
          </a:p>
          <a:p>
            <a:pPr marL="685800" lvl="1" indent="-342900">
              <a:buFont typeface="+mj-lt"/>
              <a:buAutoNum type="arabicPeriod"/>
            </a:pPr>
            <a:r>
              <a:rPr lang="en-US" sz="2200" dirty="0">
                <a:solidFill>
                  <a:schemeClr val="tx1"/>
                </a:solidFill>
                <a:latin typeface="Arial"/>
                <a:cs typeface="Arial"/>
              </a:rPr>
              <a:t>Amy Spiczka</a:t>
            </a:r>
          </a:p>
          <a:p>
            <a:pPr marL="685800" lvl="1" indent="-342900">
              <a:buFont typeface="+mj-lt"/>
              <a:buAutoNum type="arabicPeriod"/>
            </a:pPr>
            <a:r>
              <a:rPr lang="en-US" sz="2200" dirty="0">
                <a:solidFill>
                  <a:schemeClr val="tx1"/>
                </a:solidFill>
                <a:latin typeface="Arial"/>
                <a:cs typeface="Arial"/>
              </a:rPr>
              <a:t>Stephanie Whitehead</a:t>
            </a:r>
          </a:p>
          <a:p>
            <a:pPr marL="685800" lvl="1" indent="-342900">
              <a:buFont typeface="+mj-lt"/>
              <a:buAutoNum type="arabicPeriod"/>
            </a:pPr>
            <a:r>
              <a:rPr lang="en-US" sz="2200" dirty="0">
                <a:solidFill>
                  <a:schemeClr val="tx1"/>
                </a:solidFill>
                <a:latin typeface="Arial"/>
                <a:cs typeface="Arial"/>
              </a:rPr>
              <a:t>Myra Kunas</a:t>
            </a:r>
          </a:p>
          <a:p>
            <a:pPr marL="342900" indent="-342900">
              <a:buFont typeface="+mj-lt"/>
              <a:buAutoNum type="arabicPeriod"/>
            </a:pPr>
            <a:r>
              <a:rPr lang="en-US" sz="2200" dirty="0">
                <a:latin typeface="Arial"/>
                <a:cs typeface="Arial"/>
              </a:rPr>
              <a:t>Q &amp; A Session</a:t>
            </a:r>
          </a:p>
          <a:p>
            <a:pPr marL="342900" indent="-342900">
              <a:buFont typeface="+mj-lt"/>
              <a:buAutoNum type="arabicPeriod"/>
            </a:pPr>
            <a:r>
              <a:rPr lang="en-US" sz="2200" dirty="0">
                <a:latin typeface="Arial"/>
                <a:cs typeface="Arial"/>
              </a:rPr>
              <a:t>Session Wrap-Up</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en in a picture outside with short hair">
            <a:extLst>
              <a:ext uri="{FF2B5EF4-FFF2-40B4-BE49-F238E27FC236}">
                <a16:creationId xmlns:a16="http://schemas.microsoft.com/office/drawing/2014/main" id="{44BF1A4F-3F50-4203-02D1-DE69F671AC34}"/>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00A63DA4-00F0-D2F6-0CB8-00A11A88522E}"/>
              </a:ext>
            </a:extLst>
          </p:cNvPr>
          <p:cNvSpPr txBox="1">
            <a:spLocks noGrp="1"/>
          </p:cNvSpPr>
          <p:nvPr>
            <p:ph type="title" idx="4294967295"/>
          </p:nvPr>
        </p:nvSpPr>
        <p:spPr>
          <a:xfrm>
            <a:off x="1349550" y="3611324"/>
            <a:ext cx="9290957"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Anne Walsh-</a:t>
            </a:r>
            <a:r>
              <a:rPr kumimoji="0" lang="en-US" sz="48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Feeks</a:t>
            </a: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MS, PA (ASCP), FACHE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Chief Operating Officer of Ambulatory Services </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chemeClr val="bg1"/>
                </a:solidFill>
                <a:effectLst/>
                <a:uLnTx/>
                <a:uFillTx/>
                <a:latin typeface="Arial"/>
                <a:ea typeface="+mn-ea"/>
                <a:cs typeface="Arial"/>
              </a:rPr>
              <a:t>Stony Brook Medicine </a:t>
            </a:r>
          </a:p>
        </p:txBody>
      </p:sp>
      <p:pic>
        <p:nvPicPr>
          <p:cNvPr id="5" name="Picture 2" descr="Pathologists' Assistants (AAPA ...">
            <a:extLst>
              <a:ext uri="{FF2B5EF4-FFF2-40B4-BE49-F238E27FC236}">
                <a16:creationId xmlns:a16="http://schemas.microsoft.com/office/drawing/2014/main" id="{940D3873-75E6-CEBE-CEFE-36E95C0DA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372" y="1010559"/>
            <a:ext cx="19145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Anne Walsh-</a:t>
            </a:r>
            <a:r>
              <a:rPr kumimoji="0" lang="en-US" sz="2800" b="1" i="0" u="none" strike="noStrike" kern="1200" cap="none" spc="0" normalizeH="0" baseline="0" noProof="0" dirty="0" err="1">
                <a:ln>
                  <a:noFill/>
                </a:ln>
                <a:solidFill>
                  <a:schemeClr val="bg1"/>
                </a:solidFill>
                <a:effectLst/>
                <a:uLnTx/>
                <a:uFillTx/>
                <a:latin typeface="+mn-lt"/>
                <a:ea typeface="+mn-ea"/>
                <a:cs typeface="+mn-cs"/>
              </a:rPr>
              <a:t>Feeks</a:t>
            </a: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077218"/>
          </a:xfrm>
          <a:prstGeom prst="rect">
            <a:avLst/>
          </a:prstGeom>
          <a:noFill/>
          <a:ln>
            <a:noFill/>
          </a:ln>
        </p:spPr>
        <p:txBody>
          <a:bodyPr wrap="square" rtlCol="0">
            <a:spAutoFit/>
          </a:bodyPr>
          <a:lstStyle/>
          <a:p>
            <a:r>
              <a:rPr lang="en-US" sz="1600" i="1" dirty="0">
                <a:solidFill>
                  <a:schemeClr val="bg1"/>
                </a:solidFill>
              </a:rPr>
              <a:t>When a door opens seriously consider walking through it</a:t>
            </a:r>
          </a:p>
        </p:txBody>
      </p:sp>
      <p:sp>
        <p:nvSpPr>
          <p:cNvPr id="10" name="TextBox 9">
            <a:extLst>
              <a:ext uri="{FF2B5EF4-FFF2-40B4-BE49-F238E27FC236}">
                <a16:creationId xmlns:a16="http://schemas.microsoft.com/office/drawing/2014/main" id="{F931428C-64DD-E657-8543-9476B40CAB09}"/>
              </a:ext>
            </a:extLst>
          </p:cNvPr>
          <p:cNvSpPr txBox="1"/>
          <p:nvPr/>
        </p:nvSpPr>
        <p:spPr>
          <a:xfrm>
            <a:off x="460112" y="5539503"/>
            <a:ext cx="4284841" cy="830997"/>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Lead ambulatory practice network</a:t>
            </a:r>
          </a:p>
          <a:p>
            <a:pPr marL="285750" indent="-285750">
              <a:buClr>
                <a:srgbClr val="4696D2"/>
              </a:buClr>
              <a:buFont typeface="Arial" panose="020B0604020202020204" pitchFamily="34" charset="0"/>
              <a:buChar char="•"/>
            </a:pPr>
            <a:r>
              <a:rPr lang="en-US" sz="1200" dirty="0">
                <a:solidFill>
                  <a:schemeClr val="tx1"/>
                </a:solidFill>
                <a:latin typeface="+mj-lt"/>
              </a:rPr>
              <a:t>Lead practice optimization and access initiatives</a:t>
            </a:r>
          </a:p>
          <a:p>
            <a:pPr marL="285750" indent="-285750">
              <a:buClr>
                <a:srgbClr val="4696D2"/>
              </a:buClr>
              <a:buFont typeface="Arial" panose="020B0604020202020204" pitchFamily="34" charset="0"/>
              <a:buChar char="•"/>
            </a:pPr>
            <a:r>
              <a:rPr lang="en-US" sz="1200" dirty="0">
                <a:solidFill>
                  <a:schemeClr val="tx1"/>
                </a:solidFill>
                <a:latin typeface="+mj-lt"/>
              </a:rPr>
              <a:t>Identify and initiate strategic opportunities</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1" y="1777873"/>
            <a:ext cx="3752054" cy="1015663"/>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BA, Biology &amp; Anthropology, CUNY Queens College</a:t>
            </a:r>
          </a:p>
          <a:p>
            <a:r>
              <a:rPr lang="en-US" sz="1200" dirty="0">
                <a:solidFill>
                  <a:schemeClr val="tx1"/>
                </a:solidFill>
                <a:latin typeface="+mj-lt"/>
              </a:rPr>
              <a:t>PA Certification, SUNY Downstate Medical Center</a:t>
            </a:r>
          </a:p>
          <a:p>
            <a:r>
              <a:rPr lang="en-US" sz="1200" dirty="0">
                <a:solidFill>
                  <a:schemeClr val="tx1"/>
                </a:solidFill>
              </a:rPr>
              <a:t>MS, Health Policy &amp; Management, NYU</a:t>
            </a:r>
          </a:p>
          <a:p>
            <a:endParaRPr lang="en-US" sz="1200" dirty="0">
              <a:solidFill>
                <a:schemeClr val="tx1"/>
              </a:solidFill>
              <a:latin typeface="+mj-lt"/>
            </a:endParaRP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338554"/>
          </a:xfrm>
          <a:prstGeom prst="rect">
            <a:avLst/>
          </a:prstGeom>
          <a:noFill/>
          <a:ln>
            <a:noFill/>
          </a:ln>
        </p:spPr>
        <p:txBody>
          <a:bodyPr wrap="square" rtlCol="0">
            <a:spAutoFit/>
          </a:bodyPr>
          <a:lstStyle/>
          <a:p>
            <a:r>
              <a:rPr lang="en-US" sz="1600" dirty="0">
                <a:solidFill>
                  <a:schemeClr val="bg1"/>
                </a:solidFill>
              </a:rPr>
              <a:t>MS, M(ASCP), PA(ASCP), FACHE</a:t>
            </a:r>
          </a:p>
        </p:txBody>
      </p:sp>
      <p:grpSp>
        <p:nvGrpSpPr>
          <p:cNvPr id="26" name="Group 25" descr="Resume information">
            <a:extLst>
              <a:ext uri="{FF2B5EF4-FFF2-40B4-BE49-F238E27FC236}">
                <a16:creationId xmlns:a16="http://schemas.microsoft.com/office/drawing/2014/main" id="{6C0C79BE-01EE-BEAF-B593-0CB649D3DF78}"/>
              </a:ext>
            </a:extLst>
          </p:cNvPr>
          <p:cNvGrpSpPr/>
          <p:nvPr/>
        </p:nvGrpSpPr>
        <p:grpSpPr>
          <a:xfrm>
            <a:off x="-87549" y="2889056"/>
            <a:ext cx="4367862" cy="2385705"/>
            <a:chOff x="358635" y="2510601"/>
            <a:chExt cx="4367862" cy="2385705"/>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241981" cy="646331"/>
            </a:xfrm>
            <a:prstGeom prst="rect">
              <a:avLst/>
            </a:prstGeom>
            <a:noFill/>
            <a:ln>
              <a:noFill/>
            </a:ln>
          </p:spPr>
          <p:txBody>
            <a:bodyPr wrap="square" rtlCol="0">
              <a:spAutoFit/>
            </a:bodyPr>
            <a:lstStyle/>
            <a:p>
              <a:r>
                <a:rPr lang="en-US" sz="1200" dirty="0">
                  <a:solidFill>
                    <a:schemeClr val="bg1"/>
                  </a:solidFill>
                  <a:latin typeface="+mj-lt"/>
                </a:rPr>
                <a:t>Asst. Dean and COO Ambulatory Operations, Stony Brook Medicine</a:t>
              </a:r>
            </a:p>
            <a:p>
              <a:endParaRPr lang="en-US" sz="1200" dirty="0">
                <a:solidFill>
                  <a:schemeClr val="bg1"/>
                </a:solidFill>
                <a:latin typeface="+mj-lt"/>
              </a:endParaRP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dirty="0">
                  <a:solidFill>
                    <a:schemeClr val="bg1"/>
                  </a:solidFill>
                  <a:latin typeface="+mj-lt"/>
                </a:rPr>
                <a:t>Chief Administrative Officer</a:t>
              </a:r>
            </a:p>
            <a:p>
              <a:r>
                <a:rPr lang="en-US" sz="1200" dirty="0">
                  <a:solidFill>
                    <a:schemeClr val="bg1"/>
                  </a:solidFill>
                  <a:latin typeface="+mj-lt"/>
                </a:rPr>
                <a:t>NY Presbyterian Queens</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646331"/>
            </a:xfrm>
            <a:prstGeom prst="rect">
              <a:avLst/>
            </a:prstGeom>
            <a:noFill/>
            <a:ln>
              <a:noFill/>
            </a:ln>
          </p:spPr>
          <p:txBody>
            <a:bodyPr wrap="square" rtlCol="0">
              <a:spAutoFit/>
            </a:bodyPr>
            <a:lstStyle/>
            <a:p>
              <a:r>
                <a:rPr lang="en-US" sz="1200" dirty="0">
                  <a:solidFill>
                    <a:schemeClr val="bg1"/>
                  </a:solidFill>
                  <a:latin typeface="+mj-lt"/>
                </a:rPr>
                <a:t>Sr. Director-Northwell Health</a:t>
              </a:r>
            </a:p>
            <a:p>
              <a:r>
                <a:rPr lang="en-US" sz="1200" dirty="0">
                  <a:solidFill>
                    <a:schemeClr val="bg1"/>
                  </a:solidFill>
                  <a:latin typeface="+mj-lt"/>
                </a:rPr>
                <a:t>Multiple Roles-Winthrop Univ. Hosp.</a:t>
              </a:r>
            </a:p>
            <a:p>
              <a:r>
                <a:rPr lang="en-US" sz="1200" dirty="0">
                  <a:solidFill>
                    <a:schemeClr val="bg1"/>
                  </a:solidFill>
                  <a:latin typeface="+mj-lt"/>
                </a:rPr>
                <a:t>Supervisor Pathology-NYU Medical Center</a:t>
              </a:r>
            </a:p>
          </p:txBody>
        </p:sp>
        <p:sp>
          <p:nvSpPr>
            <p:cNvPr id="14" name="TextBox 13">
              <a:extLst>
                <a:ext uri="{FF2B5EF4-FFF2-40B4-BE49-F238E27FC236}">
                  <a16:creationId xmlns:a16="http://schemas.microsoft.com/office/drawing/2014/main" id="{6D373975-B778-9CB9-0ACF-6C3036FD16EE}"/>
                </a:ext>
              </a:extLst>
            </p:cNvPr>
            <p:cNvSpPr txBox="1"/>
            <p:nvPr/>
          </p:nvSpPr>
          <p:spPr>
            <a:xfrm>
              <a:off x="358636" y="2606864"/>
              <a:ext cx="1205510" cy="276999"/>
            </a:xfrm>
            <a:prstGeom prst="rect">
              <a:avLst/>
            </a:prstGeom>
            <a:noFill/>
            <a:ln>
              <a:noFill/>
            </a:ln>
          </p:spPr>
          <p:txBody>
            <a:bodyPr wrap="square" rtlCol="0">
              <a:spAutoFit/>
            </a:bodyPr>
            <a:lstStyle/>
            <a:p>
              <a:r>
                <a:rPr lang="en-US" sz="1200" dirty="0">
                  <a:solidFill>
                    <a:schemeClr val="bg1"/>
                  </a:solidFill>
                  <a:latin typeface="+mj-lt"/>
                </a:rPr>
                <a:t>2018-present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358635" y="3778470"/>
              <a:ext cx="1187208" cy="276999"/>
            </a:xfrm>
            <a:prstGeom prst="rect">
              <a:avLst/>
            </a:prstGeom>
            <a:noFill/>
            <a:ln>
              <a:noFill/>
            </a:ln>
          </p:spPr>
          <p:txBody>
            <a:bodyPr wrap="square" rtlCol="0">
              <a:spAutoFit/>
            </a:bodyPr>
            <a:lstStyle/>
            <a:p>
              <a:r>
                <a:rPr lang="en-US" sz="1200" dirty="0">
                  <a:solidFill>
                    <a:schemeClr val="bg1"/>
                  </a:solidFill>
                  <a:latin typeface="+mj-lt"/>
                </a:rPr>
                <a:t>2013-2015</a:t>
              </a:r>
            </a:p>
          </p:txBody>
        </p:sp>
        <p:sp>
          <p:nvSpPr>
            <p:cNvPr id="20" name="TextBox 19">
              <a:extLst>
                <a:ext uri="{FF2B5EF4-FFF2-40B4-BE49-F238E27FC236}">
                  <a16:creationId xmlns:a16="http://schemas.microsoft.com/office/drawing/2014/main" id="{B1056D62-1579-EA2C-1503-02B33F664ABA}"/>
                </a:ext>
              </a:extLst>
            </p:cNvPr>
            <p:cNvSpPr txBox="1"/>
            <p:nvPr/>
          </p:nvSpPr>
          <p:spPr>
            <a:xfrm>
              <a:off x="358635" y="4249975"/>
              <a:ext cx="1205510" cy="646331"/>
            </a:xfrm>
            <a:prstGeom prst="rect">
              <a:avLst/>
            </a:prstGeom>
            <a:noFill/>
            <a:ln>
              <a:noFill/>
            </a:ln>
          </p:spPr>
          <p:txBody>
            <a:bodyPr wrap="square" rtlCol="0">
              <a:spAutoFit/>
            </a:bodyPr>
            <a:lstStyle/>
            <a:p>
              <a:r>
                <a:rPr lang="en-US" sz="1200" dirty="0">
                  <a:solidFill>
                    <a:schemeClr val="bg1"/>
                  </a:solidFill>
                  <a:latin typeface="+mj-lt"/>
                </a:rPr>
                <a:t>2010-2013</a:t>
              </a:r>
            </a:p>
            <a:p>
              <a:r>
                <a:rPr lang="en-US" sz="1200" dirty="0">
                  <a:solidFill>
                    <a:schemeClr val="bg1"/>
                  </a:solidFill>
                  <a:latin typeface="+mj-lt"/>
                </a:rPr>
                <a:t>1991-2010</a:t>
              </a:r>
            </a:p>
            <a:p>
              <a:r>
                <a:rPr lang="en-US" sz="1200" dirty="0">
                  <a:solidFill>
                    <a:schemeClr val="bg1"/>
                  </a:solidFill>
                  <a:latin typeface="+mj-lt"/>
                </a:rPr>
                <a:t>1982-1991</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646331"/>
            </a:xfrm>
            <a:prstGeom prst="rect">
              <a:avLst/>
            </a:prstGeom>
            <a:noFill/>
            <a:ln>
              <a:noFill/>
            </a:ln>
          </p:spPr>
          <p:txBody>
            <a:bodyPr wrap="square" rtlCol="0">
              <a:spAutoFit/>
            </a:bodyPr>
            <a:lstStyle/>
            <a:p>
              <a:r>
                <a:rPr lang="en-US" sz="1200" dirty="0">
                  <a:solidFill>
                    <a:schemeClr val="bg1"/>
                  </a:solidFill>
                  <a:latin typeface="+mj-lt"/>
                </a:rPr>
                <a:t>Administrative Director Pathology &amp; Laboratory Medicine</a:t>
              </a:r>
            </a:p>
            <a:p>
              <a:r>
                <a:rPr lang="en-US" sz="1200" dirty="0">
                  <a:solidFill>
                    <a:schemeClr val="bg1"/>
                  </a:solidFill>
                  <a:latin typeface="+mj-lt"/>
                </a:rPr>
                <a:t>NYU LI (formerly Winthrop Univ. Hosp.)</a:t>
              </a:r>
            </a:p>
          </p:txBody>
        </p:sp>
        <p:sp>
          <p:nvSpPr>
            <p:cNvPr id="9" name="TextBox 8">
              <a:extLst>
                <a:ext uri="{FF2B5EF4-FFF2-40B4-BE49-F238E27FC236}">
                  <a16:creationId xmlns:a16="http://schemas.microsoft.com/office/drawing/2014/main" id="{33A2279F-0F7F-3520-487F-D5EA2828B537}"/>
                </a:ext>
              </a:extLst>
            </p:cNvPr>
            <p:cNvSpPr txBox="1"/>
            <p:nvPr/>
          </p:nvSpPr>
          <p:spPr>
            <a:xfrm>
              <a:off x="358635" y="3239364"/>
              <a:ext cx="1205510" cy="276999"/>
            </a:xfrm>
            <a:prstGeom prst="rect">
              <a:avLst/>
            </a:prstGeom>
            <a:noFill/>
            <a:ln>
              <a:noFill/>
            </a:ln>
          </p:spPr>
          <p:txBody>
            <a:bodyPr wrap="square" rtlCol="0">
              <a:spAutoFit/>
            </a:bodyPr>
            <a:lstStyle/>
            <a:p>
              <a:r>
                <a:rPr lang="en-US" sz="1200" dirty="0">
                  <a:solidFill>
                    <a:schemeClr val="bg1"/>
                  </a:solidFill>
                  <a:latin typeface="+mj-lt"/>
                </a:rPr>
                <a:t>2015-2018</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5972639" y="1685920"/>
            <a:ext cx="3027369" cy="93871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100" dirty="0"/>
              <a:t>AIDS Epidemic</a:t>
            </a:r>
          </a:p>
          <a:p>
            <a:pPr marL="285750" indent="-285750">
              <a:buClr>
                <a:srgbClr val="4696D2"/>
              </a:buClr>
              <a:buFont typeface="Arial" panose="020B0604020202020204" pitchFamily="34" charset="0"/>
              <a:buChar char="•"/>
            </a:pPr>
            <a:r>
              <a:rPr lang="en-US" sz="1100" dirty="0"/>
              <a:t>Laboratory supervisory opportunities</a:t>
            </a:r>
          </a:p>
          <a:p>
            <a:pPr marL="285750" indent="-285750">
              <a:buClr>
                <a:srgbClr val="4696D2"/>
              </a:buClr>
              <a:buFont typeface="Arial" panose="020B0604020202020204" pitchFamily="34" charset="0"/>
              <a:buChar char="•"/>
            </a:pPr>
            <a:r>
              <a:rPr lang="en-US" sz="1100" dirty="0"/>
              <a:t>Hospital-wide Reengineering Program</a:t>
            </a:r>
          </a:p>
          <a:p>
            <a:pPr marL="285750" indent="-285750">
              <a:buClr>
                <a:srgbClr val="4696D2"/>
              </a:buClr>
              <a:buFont typeface="Arial" panose="020B0604020202020204" pitchFamily="34" charset="0"/>
              <a:buChar char="•"/>
            </a:pPr>
            <a:r>
              <a:rPr lang="en-US" sz="1100" dirty="0">
                <a:hlinkClick r:id="rId3"/>
              </a:rPr>
              <a:t>AAPA</a:t>
            </a:r>
            <a:r>
              <a:rPr lang="en-US" sz="1100" dirty="0"/>
              <a:t> and </a:t>
            </a:r>
            <a:r>
              <a:rPr lang="en-US" sz="1100" dirty="0">
                <a:hlinkClick r:id="rId4"/>
              </a:rPr>
              <a:t>ASCP</a:t>
            </a:r>
            <a:r>
              <a:rPr lang="en-US" sz="1100" dirty="0"/>
              <a:t> board involvement</a:t>
            </a:r>
          </a:p>
          <a:p>
            <a:pPr>
              <a:buClr>
                <a:srgbClr val="4696D2"/>
              </a:buClr>
            </a:pPr>
            <a:endParaRPr lang="en-US" sz="1100" dirty="0"/>
          </a:p>
        </p:txBody>
      </p:sp>
      <p:sp>
        <p:nvSpPr>
          <p:cNvPr id="28" name="TextBox 27">
            <a:extLst>
              <a:ext uri="{FF2B5EF4-FFF2-40B4-BE49-F238E27FC236}">
                <a16:creationId xmlns:a16="http://schemas.microsoft.com/office/drawing/2014/main" id="{F5D7E556-80AC-54E5-B500-08FEFF78BADD}"/>
              </a:ext>
            </a:extLst>
          </p:cNvPr>
          <p:cNvSpPr txBox="1"/>
          <p:nvPr/>
        </p:nvSpPr>
        <p:spPr>
          <a:xfrm>
            <a:off x="5972639" y="2978152"/>
            <a:ext cx="3255168"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Participation in ASCP Committees</a:t>
            </a:r>
          </a:p>
          <a:p>
            <a:pPr marL="285750" indent="-285750">
              <a:buClr>
                <a:srgbClr val="4696D2"/>
              </a:buClr>
              <a:buFont typeface="Arial" panose="020B0604020202020204" pitchFamily="34" charset="0"/>
              <a:buChar char="•"/>
            </a:pPr>
            <a:r>
              <a:rPr lang="en-US" sz="1200" dirty="0"/>
              <a:t>Participation on panels to share my experiences and motivate others.</a:t>
            </a:r>
          </a:p>
          <a:p>
            <a:pPr marL="285750" indent="-285750">
              <a:buClr>
                <a:srgbClr val="4696D2"/>
              </a:buClr>
              <a:buFont typeface="Arial" panose="020B0604020202020204" pitchFamily="34" charset="0"/>
              <a:buChar char="•"/>
            </a:pPr>
            <a:r>
              <a:rPr lang="en-US" sz="1200" dirty="0"/>
              <a:t>Providing mentorship and guidance to young and mid-.careerists</a:t>
            </a:r>
          </a:p>
        </p:txBody>
      </p:sp>
      <p:sp>
        <p:nvSpPr>
          <p:cNvPr id="29" name="TextBox 28">
            <a:extLst>
              <a:ext uri="{FF2B5EF4-FFF2-40B4-BE49-F238E27FC236}">
                <a16:creationId xmlns:a16="http://schemas.microsoft.com/office/drawing/2014/main" id="{57CEF1C7-8475-A848-5B0C-E776EF60C916}"/>
              </a:ext>
            </a:extLst>
          </p:cNvPr>
          <p:cNvSpPr txBox="1"/>
          <p:nvPr/>
        </p:nvSpPr>
        <p:spPr>
          <a:xfrm>
            <a:off x="5941763" y="4353577"/>
            <a:ext cx="3488837" cy="1384995"/>
          </a:xfrm>
          <a:prstGeom prst="rect">
            <a:avLst/>
          </a:prstGeom>
          <a:noFill/>
          <a:ln>
            <a:noFill/>
          </a:ln>
        </p:spPr>
        <p:txBody>
          <a:bodyPr wrap="square" rtlCol="0">
            <a:spAutoFit/>
          </a:bodyPr>
          <a:lstStyle/>
          <a:p>
            <a:pPr marL="171450" indent="-171450">
              <a:buClr>
                <a:srgbClr val="4696D2"/>
              </a:buClr>
              <a:buFont typeface="Arial" panose="020B0604020202020204" pitchFamily="34" charset="0"/>
              <a:buChar char="•"/>
            </a:pPr>
            <a:r>
              <a:rPr lang="en-US" sz="1200" dirty="0">
                <a:hlinkClick r:id="rId5"/>
              </a:rPr>
              <a:t>Philanthropy- Chair of the ASCP Foundation </a:t>
            </a:r>
            <a:endParaRPr lang="en-US" sz="1200" dirty="0"/>
          </a:p>
          <a:p>
            <a:pPr marL="171450" indent="-171450">
              <a:buClr>
                <a:srgbClr val="4696D2"/>
              </a:buClr>
              <a:buFont typeface="Arial" panose="020B0604020202020204" pitchFamily="34" charset="0"/>
              <a:buChar char="•"/>
            </a:pPr>
            <a:r>
              <a:rPr lang="en-US" sz="1200" dirty="0">
                <a:hlinkClick r:id="rId6"/>
              </a:rPr>
              <a:t>Mentorship- participation in the ASCP Mentorship Program</a:t>
            </a:r>
            <a:endParaRPr lang="en-US" sz="1200" dirty="0"/>
          </a:p>
          <a:p>
            <a:pPr marL="171450" indent="-171450">
              <a:buClr>
                <a:srgbClr val="4696D2"/>
              </a:buClr>
              <a:buFont typeface="Arial" panose="020B0604020202020204" pitchFamily="34" charset="0"/>
              <a:buChar char="•"/>
            </a:pPr>
            <a:endParaRPr lang="en-US" sz="1200" dirty="0"/>
          </a:p>
          <a:p>
            <a:pPr marL="171450" indent="-1714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endParaRPr lang="en-US" sz="1200" dirty="0"/>
          </a:p>
          <a:p>
            <a:pPr>
              <a:buClr>
                <a:srgbClr val="4696D2"/>
              </a:buClr>
            </a:pP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830997"/>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Listening</a:t>
            </a:r>
          </a:p>
          <a:p>
            <a:pPr marL="285750" indent="-285750">
              <a:buClr>
                <a:srgbClr val="4696D2"/>
              </a:buClr>
              <a:buFont typeface="Arial" panose="020B0604020202020204" pitchFamily="34" charset="0"/>
              <a:buChar char="•"/>
            </a:pPr>
            <a:r>
              <a:rPr lang="en-US" sz="1200" dirty="0"/>
              <a:t>Project Management</a:t>
            </a:r>
          </a:p>
          <a:p>
            <a:pPr marL="285750" indent="-285750">
              <a:buClr>
                <a:srgbClr val="4696D2"/>
              </a:buClr>
              <a:buFont typeface="Arial" panose="020B0604020202020204" pitchFamily="34" charset="0"/>
              <a:buChar char="•"/>
            </a:pPr>
            <a:r>
              <a:rPr lang="en-US" sz="1200" dirty="0"/>
              <a:t>Insuring follow up</a:t>
            </a:r>
          </a:p>
          <a:p>
            <a:pPr marL="285750" indent="-285750">
              <a:buClr>
                <a:srgbClr val="4696D2"/>
              </a:buClr>
              <a:buFont typeface="Arial" panose="020B0604020202020204" pitchFamily="34" charset="0"/>
              <a:buChar char="•"/>
            </a:pPr>
            <a:r>
              <a:rPr lang="en-US" sz="1200" dirty="0"/>
              <a:t>Emotional Intelligence</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7">
            <a:alphaModFix/>
          </a:blip>
          <a:srcRect/>
          <a:stretch/>
        </p:blipFill>
        <p:spPr>
          <a:xfrm>
            <a:off x="9816750" y="6082301"/>
            <a:ext cx="2014988" cy="482176"/>
          </a:xfrm>
          <a:prstGeom prst="rect">
            <a:avLst/>
          </a:prstGeom>
          <a:noFill/>
          <a:ln>
            <a:noFill/>
          </a:ln>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dirty="0">
                <a:solidFill>
                  <a:schemeClr val="accent1"/>
                </a:solidFill>
              </a:rPr>
              <a:t>Insert</a:t>
            </a:r>
          </a:p>
          <a:p>
            <a:pPr algn="ctr"/>
            <a:r>
              <a:rPr lang="en-US" sz="1800" i="1" dirty="0">
                <a:solidFill>
                  <a:schemeClr val="accent1"/>
                </a:solidFill>
              </a:rPr>
              <a:t>photo </a:t>
            </a:r>
          </a:p>
          <a:p>
            <a:pPr algn="ctr"/>
            <a:r>
              <a:rPr lang="en-US" sz="1800" i="1" dirty="0">
                <a:solidFill>
                  <a:schemeClr val="accent1"/>
                </a:solidFill>
              </a:rPr>
              <a:t>here</a:t>
            </a:r>
          </a:p>
        </p:txBody>
      </p:sp>
      <p:pic>
        <p:nvPicPr>
          <p:cNvPr id="1026" name="Picture 2" descr="Pathologists' Assistants (AAPA ...">
            <a:extLst>
              <a:ext uri="{FF2B5EF4-FFF2-40B4-BE49-F238E27FC236}">
                <a16:creationId xmlns:a16="http://schemas.microsoft.com/office/drawing/2014/main" id="{5AD23913-7111-46AD-9E3C-F738CE61F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25679" y="180174"/>
            <a:ext cx="19145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0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le in a photo standing in the lab">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7" name="Title 6">
            <a:extLst>
              <a:ext uri="{FF2B5EF4-FFF2-40B4-BE49-F238E27FC236}">
                <a16:creationId xmlns:a16="http://schemas.microsoft.com/office/drawing/2014/main" id="{0061E198-951B-E360-1E37-EDBA02537D2E}"/>
              </a:ext>
            </a:extLst>
          </p:cNvPr>
          <p:cNvSpPr txBox="1">
            <a:spLocks noGrp="1"/>
          </p:cNvSpPr>
          <p:nvPr>
            <p:ph type="title" idx="4294967295"/>
          </p:nvPr>
        </p:nvSpPr>
        <p:spPr>
          <a:xfrm>
            <a:off x="2161128" y="3433749"/>
            <a:ext cx="7867650"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Mike Eller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BS,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Vice President of Strategy and Business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Northwell Health Laboratories</a:t>
            </a:r>
          </a:p>
        </p:txBody>
      </p:sp>
      <p:pic>
        <p:nvPicPr>
          <p:cNvPr id="4" name="Picture 3" descr="A man in a suit&#10;">
            <a:extLst>
              <a:ext uri="{FF2B5EF4-FFF2-40B4-BE49-F238E27FC236}">
                <a16:creationId xmlns:a16="http://schemas.microsoft.com/office/drawing/2014/main" id="{A339C2F5-9AA0-AD8D-7B60-C5D72C8BD324}"/>
              </a:ext>
            </a:extLst>
          </p:cNvPr>
          <p:cNvPicPr>
            <a:picLocks noChangeAspect="1"/>
          </p:cNvPicPr>
          <p:nvPr/>
        </p:nvPicPr>
        <p:blipFill>
          <a:blip r:embed="rId3">
            <a:extLst>
              <a:ext uri="{28A0092B-C50C-407E-A947-70E740481C1C}">
                <a14:useLocalDpi xmlns:a14="http://schemas.microsoft.com/office/drawing/2010/main" val="0"/>
              </a:ext>
            </a:extLst>
          </a:blip>
          <a:srcRect l="19844" t="-1024" r="250" b="1024"/>
          <a:stretch/>
        </p:blipFill>
        <p:spPr>
          <a:xfrm>
            <a:off x="4693347" y="1110607"/>
            <a:ext cx="2810222" cy="2237118"/>
          </a:xfrm>
          <a:prstGeom prst="rect">
            <a:avLst/>
          </a:prstGeom>
          <a:effectLst>
            <a:softEdge rad="213114"/>
          </a:effectLst>
        </p:spPr>
      </p:pic>
    </p:spTree>
    <p:extLst>
      <p:ext uri="{BB962C8B-B14F-4D97-AF65-F5344CB8AC3E}">
        <p14:creationId xmlns:p14="http://schemas.microsoft.com/office/powerpoint/2010/main" val="412359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01339"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accent5">
                  <a:lumMod val="20000"/>
                  <a:lumOff val="80000"/>
                </a:schemeClr>
              </a:solidFill>
              <a:latin typeface="Calibri"/>
              <a:ea typeface="Calibri"/>
              <a:cs typeface="Calibri"/>
              <a:sym typeface="Calibri"/>
            </a:endParaRP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188306"/>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Mike Eller</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519587" y="3353052"/>
            <a:ext cx="2509030" cy="1815882"/>
          </a:xfrm>
          <a:prstGeom prst="rect">
            <a:avLst/>
          </a:prstGeom>
          <a:noFill/>
          <a:ln>
            <a:noFill/>
          </a:ln>
        </p:spPr>
        <p:txBody>
          <a:bodyPr wrap="square" rtlCol="0">
            <a:spAutoFit/>
          </a:bodyPr>
          <a:lstStyle/>
          <a:p>
            <a:r>
              <a:rPr lang="en-US" sz="2800" i="1" dirty="0">
                <a:solidFill>
                  <a:schemeClr val="bg1"/>
                </a:solidFill>
              </a:rPr>
              <a:t>“If you don’t do something, nothing gets done”</a:t>
            </a:r>
          </a:p>
        </p:txBody>
      </p:sp>
      <p:sp>
        <p:nvSpPr>
          <p:cNvPr id="10" name="TextBox 9">
            <a:extLst>
              <a:ext uri="{FF2B5EF4-FFF2-40B4-BE49-F238E27FC236}">
                <a16:creationId xmlns:a16="http://schemas.microsoft.com/office/drawing/2014/main" id="{F931428C-64DD-E657-8543-9476B40CAB09}"/>
              </a:ext>
            </a:extLst>
          </p:cNvPr>
          <p:cNvSpPr txBox="1"/>
          <p:nvPr/>
        </p:nvSpPr>
        <p:spPr>
          <a:xfrm>
            <a:off x="295398" y="5593348"/>
            <a:ext cx="4284841" cy="1015663"/>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Sales and marketing strategy</a:t>
            </a:r>
          </a:p>
          <a:p>
            <a:pPr marL="285750" indent="-285750">
              <a:buClr>
                <a:srgbClr val="4696D2"/>
              </a:buClr>
              <a:buFont typeface="Arial" panose="020B0604020202020204" pitchFamily="34" charset="0"/>
              <a:buChar char="•"/>
            </a:pPr>
            <a:r>
              <a:rPr lang="en-US" sz="1200" dirty="0">
                <a:solidFill>
                  <a:schemeClr val="tx1"/>
                </a:solidFill>
                <a:latin typeface="+mj-lt"/>
              </a:rPr>
              <a:t>Oversee IT operations and strategy for the lab</a:t>
            </a:r>
          </a:p>
          <a:p>
            <a:pPr marL="285750" indent="-285750">
              <a:buClr>
                <a:srgbClr val="4696D2"/>
              </a:buClr>
              <a:buFont typeface="Arial" panose="020B0604020202020204" pitchFamily="34" charset="0"/>
              <a:buChar char="•"/>
            </a:pPr>
            <a:r>
              <a:rPr lang="en-US" sz="1200" dirty="0">
                <a:solidFill>
                  <a:schemeClr val="tx1"/>
                </a:solidFill>
                <a:latin typeface="+mj-lt"/>
              </a:rPr>
              <a:t>Project management operations</a:t>
            </a:r>
          </a:p>
          <a:p>
            <a:pPr marL="285750" indent="-285750">
              <a:buClr>
                <a:srgbClr val="4696D2"/>
              </a:buClr>
              <a:buFont typeface="Arial" panose="020B0604020202020204" pitchFamily="34" charset="0"/>
              <a:buChar char="•"/>
            </a:pPr>
            <a:r>
              <a:rPr lang="en-US" sz="1200" dirty="0">
                <a:solidFill>
                  <a:schemeClr val="tx1"/>
                </a:solidFill>
                <a:latin typeface="+mj-lt"/>
              </a:rPr>
              <a:t>Patient experience strategy</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777873"/>
            <a:ext cx="4303143" cy="646331"/>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BS, Clinical Lab Science, SUNY Stony Brook</a:t>
            </a:r>
          </a:p>
          <a:p>
            <a:r>
              <a:rPr lang="en-US" sz="1200" dirty="0">
                <a:solidFill>
                  <a:schemeClr val="tx1"/>
                </a:solidFill>
                <a:latin typeface="+mj-lt"/>
              </a:rPr>
              <a:t>MBA, Health Care Admin, Hofstra University</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51395" y="695683"/>
            <a:ext cx="3677536" cy="707886"/>
          </a:xfrm>
          <a:prstGeom prst="rect">
            <a:avLst/>
          </a:prstGeom>
          <a:noFill/>
          <a:ln>
            <a:noFill/>
          </a:ln>
        </p:spPr>
        <p:txBody>
          <a:bodyPr wrap="square" rtlCol="0">
            <a:spAutoFit/>
          </a:bodyPr>
          <a:lstStyle/>
          <a:p>
            <a:r>
              <a:rPr lang="en-US" sz="2000" dirty="0">
                <a:solidFill>
                  <a:schemeClr val="bg1"/>
                </a:solidFill>
              </a:rPr>
              <a:t>VP, Business Development and Strategy</a:t>
            </a:r>
          </a:p>
        </p:txBody>
      </p:sp>
      <p:grpSp>
        <p:nvGrpSpPr>
          <p:cNvPr id="26" name="Group 25" descr="Resume info">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dirty="0">
                  <a:solidFill>
                    <a:schemeClr val="bg1"/>
                  </a:solidFill>
                  <a:latin typeface="+mj-lt"/>
                </a:rPr>
                <a:t>Vice President, Business Development</a:t>
              </a:r>
            </a:p>
            <a:p>
              <a:r>
                <a:rPr lang="en-US" sz="1200" dirty="0">
                  <a:solidFill>
                    <a:schemeClr val="bg1"/>
                  </a:solidFill>
                  <a:latin typeface="+mj-lt"/>
                </a:rPr>
                <a:t>Laboratory,  Northwell Health</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dirty="0">
                  <a:solidFill>
                    <a:schemeClr val="bg1"/>
                  </a:solidFill>
                  <a:latin typeface="+mj-lt"/>
                </a:rPr>
                <a:t>AVP, Hospital Laboratory Operations</a:t>
              </a:r>
            </a:p>
            <a:p>
              <a:r>
                <a:rPr lang="en-US" sz="1200" dirty="0">
                  <a:solidFill>
                    <a:schemeClr val="bg1"/>
                  </a:solidFill>
                  <a:latin typeface="+mj-lt"/>
                </a:rPr>
                <a:t>Laboratory,  Northwell Health </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241981" cy="461665"/>
            </a:xfrm>
            <a:prstGeom prst="rect">
              <a:avLst/>
            </a:prstGeom>
            <a:noFill/>
            <a:ln>
              <a:noFill/>
            </a:ln>
          </p:spPr>
          <p:txBody>
            <a:bodyPr wrap="square" rtlCol="0">
              <a:spAutoFit/>
            </a:bodyPr>
            <a:lstStyle/>
            <a:p>
              <a:r>
                <a:rPr lang="en-US" sz="1200" b="1" dirty="0">
                  <a:solidFill>
                    <a:schemeClr val="bg1"/>
                  </a:solidFill>
                  <a:latin typeface="+mj-lt"/>
                </a:rPr>
                <a:t>Sr. Administrative Director</a:t>
              </a:r>
            </a:p>
            <a:p>
              <a:r>
                <a:rPr lang="en-US" sz="1200" dirty="0">
                  <a:solidFill>
                    <a:schemeClr val="bg1"/>
                  </a:solidFill>
                  <a:latin typeface="+mj-lt"/>
                </a:rPr>
                <a:t>4 Northwell Hospital Labs,  Northwell Health </a:t>
              </a:r>
            </a:p>
          </p:txBody>
        </p:sp>
        <p:sp>
          <p:nvSpPr>
            <p:cNvPr id="14" name="TextBox 13">
              <a:extLst>
                <a:ext uri="{FF2B5EF4-FFF2-40B4-BE49-F238E27FC236}">
                  <a16:creationId xmlns:a16="http://schemas.microsoft.com/office/drawing/2014/main" id="{6D373975-B778-9CB9-0ACF-6C3036FD16EE}"/>
                </a:ext>
              </a:extLst>
            </p:cNvPr>
            <p:cNvSpPr txBox="1"/>
            <p:nvPr/>
          </p:nvSpPr>
          <p:spPr>
            <a:xfrm>
              <a:off x="423355" y="2721693"/>
              <a:ext cx="1140789" cy="246221"/>
            </a:xfrm>
            <a:prstGeom prst="rect">
              <a:avLst/>
            </a:prstGeom>
            <a:noFill/>
            <a:ln>
              <a:noFill/>
            </a:ln>
          </p:spPr>
          <p:txBody>
            <a:bodyPr wrap="square" rtlCol="0">
              <a:spAutoFit/>
            </a:bodyPr>
            <a:lstStyle/>
            <a:p>
              <a:r>
                <a:rPr lang="en-US" sz="1000" b="1" dirty="0">
                  <a:solidFill>
                    <a:schemeClr val="bg1"/>
                  </a:solidFill>
                  <a:latin typeface="+mj-lt"/>
                </a:rPr>
                <a:t>11/23 – Present </a:t>
              </a:r>
            </a:p>
          </p:txBody>
        </p:sp>
        <p:sp>
          <p:nvSpPr>
            <p:cNvPr id="19" name="TextBox 18">
              <a:extLst>
                <a:ext uri="{FF2B5EF4-FFF2-40B4-BE49-F238E27FC236}">
                  <a16:creationId xmlns:a16="http://schemas.microsoft.com/office/drawing/2014/main" id="{72F49081-6909-17C2-E0E5-8C8D80506EB5}"/>
                </a:ext>
              </a:extLst>
            </p:cNvPr>
            <p:cNvSpPr txBox="1"/>
            <p:nvPr/>
          </p:nvSpPr>
          <p:spPr>
            <a:xfrm>
              <a:off x="488314" y="3787163"/>
              <a:ext cx="1002345" cy="276999"/>
            </a:xfrm>
            <a:prstGeom prst="rect">
              <a:avLst/>
            </a:prstGeom>
            <a:noFill/>
            <a:ln>
              <a:noFill/>
            </a:ln>
          </p:spPr>
          <p:txBody>
            <a:bodyPr wrap="square" rtlCol="0">
              <a:spAutoFit/>
            </a:bodyPr>
            <a:lstStyle/>
            <a:p>
              <a:r>
                <a:rPr lang="en-US" sz="1200" b="1" dirty="0">
                  <a:solidFill>
                    <a:schemeClr val="bg1"/>
                  </a:solidFill>
                  <a:latin typeface="+mj-lt"/>
                </a:rPr>
                <a:t>5/15-11/23</a:t>
              </a:r>
            </a:p>
          </p:txBody>
        </p:sp>
        <p:sp>
          <p:nvSpPr>
            <p:cNvPr id="20" name="TextBox 19">
              <a:extLst>
                <a:ext uri="{FF2B5EF4-FFF2-40B4-BE49-F238E27FC236}">
                  <a16:creationId xmlns:a16="http://schemas.microsoft.com/office/drawing/2014/main" id="{B1056D62-1579-EA2C-1503-02B33F664ABA}"/>
                </a:ext>
              </a:extLst>
            </p:cNvPr>
            <p:cNvSpPr txBox="1"/>
            <p:nvPr/>
          </p:nvSpPr>
          <p:spPr>
            <a:xfrm>
              <a:off x="535486" y="4240338"/>
              <a:ext cx="1002345" cy="276999"/>
            </a:xfrm>
            <a:prstGeom prst="rect">
              <a:avLst/>
            </a:prstGeom>
            <a:noFill/>
            <a:ln>
              <a:noFill/>
            </a:ln>
          </p:spPr>
          <p:txBody>
            <a:bodyPr wrap="square" rtlCol="0">
              <a:spAutoFit/>
            </a:bodyPr>
            <a:lstStyle/>
            <a:p>
              <a:r>
                <a:rPr lang="en-US" sz="1200" b="1" dirty="0">
                  <a:solidFill>
                    <a:schemeClr val="bg1"/>
                  </a:solidFill>
                  <a:latin typeface="+mj-lt"/>
                </a:rPr>
                <a:t>5/08-5/15</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rtlCol="0">
              <a:spAutoFit/>
            </a:bodyPr>
            <a:lstStyle/>
            <a:p>
              <a:r>
                <a:rPr lang="en-US" sz="1200" b="1" dirty="0">
                  <a:solidFill>
                    <a:schemeClr val="bg1"/>
                  </a:solidFill>
                  <a:latin typeface="+mj-lt"/>
                </a:rPr>
                <a:t>AVP, Business Strategy</a:t>
              </a:r>
            </a:p>
            <a:p>
              <a:r>
                <a:rPr lang="en-US" sz="1200" dirty="0">
                  <a:solidFill>
                    <a:schemeClr val="bg1"/>
                  </a:solidFill>
                  <a:latin typeface="+mj-lt"/>
                </a:rPr>
                <a:t>Laboratory,  Northwell Health </a:t>
              </a:r>
            </a:p>
          </p:txBody>
        </p:sp>
        <p:sp>
          <p:nvSpPr>
            <p:cNvPr id="9" name="TextBox 8">
              <a:extLst>
                <a:ext uri="{FF2B5EF4-FFF2-40B4-BE49-F238E27FC236}">
                  <a16:creationId xmlns:a16="http://schemas.microsoft.com/office/drawing/2014/main" id="{33A2279F-0F7F-3520-487F-D5EA2828B537}"/>
                </a:ext>
              </a:extLst>
            </p:cNvPr>
            <p:cNvSpPr txBox="1"/>
            <p:nvPr/>
          </p:nvSpPr>
          <p:spPr>
            <a:xfrm>
              <a:off x="488313" y="3247463"/>
              <a:ext cx="1002346" cy="276999"/>
            </a:xfrm>
            <a:prstGeom prst="rect">
              <a:avLst/>
            </a:prstGeom>
            <a:noFill/>
            <a:ln>
              <a:noFill/>
            </a:ln>
          </p:spPr>
          <p:txBody>
            <a:bodyPr wrap="square" rtlCol="0">
              <a:spAutoFit/>
            </a:bodyPr>
            <a:lstStyle/>
            <a:p>
              <a:r>
                <a:rPr lang="en-US" sz="1200" b="1" dirty="0">
                  <a:solidFill>
                    <a:schemeClr val="bg1"/>
                  </a:solidFill>
                  <a:latin typeface="+mj-lt"/>
                </a:rPr>
                <a:t>1/17-11/23</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486139"/>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dirty="0">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28358" y="1617835"/>
            <a:ext cx="3335398" cy="138499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Got a job in a specialty Lyme Disease lab in Southampton Hospital in 1996</a:t>
            </a:r>
          </a:p>
          <a:p>
            <a:pPr marL="285750" indent="-285750">
              <a:buClr>
                <a:srgbClr val="4696D2"/>
              </a:buClr>
              <a:buFont typeface="Arial" panose="020B0604020202020204" pitchFamily="34" charset="0"/>
              <a:buChar char="•"/>
            </a:pPr>
            <a:r>
              <a:rPr lang="en-US" sz="1200" dirty="0"/>
              <a:t>Sales opportunity in 1998</a:t>
            </a:r>
          </a:p>
          <a:p>
            <a:pPr marL="285750" indent="-285750">
              <a:buClr>
                <a:srgbClr val="4696D2"/>
              </a:buClr>
              <a:buFont typeface="Arial" panose="020B0604020202020204" pitchFamily="34" charset="0"/>
              <a:buChar char="•"/>
            </a:pPr>
            <a:r>
              <a:rPr lang="en-US" sz="1200" dirty="0"/>
              <a:t>Got my mentor in 2002</a:t>
            </a:r>
          </a:p>
          <a:p>
            <a:pPr marL="285750" indent="-285750">
              <a:buClr>
                <a:srgbClr val="4696D2"/>
              </a:buClr>
              <a:buFont typeface="Arial" panose="020B0604020202020204" pitchFamily="34" charset="0"/>
              <a:buChar char="•"/>
            </a:pPr>
            <a:r>
              <a:rPr lang="en-US" sz="1200" dirty="0"/>
              <a:t>Managed 4 Northwell Labs</a:t>
            </a:r>
          </a:p>
          <a:p>
            <a:pPr marL="285750" indent="-285750">
              <a:buClr>
                <a:srgbClr val="4696D2"/>
              </a:buClr>
              <a:buFont typeface="Arial" panose="020B0604020202020204" pitchFamily="34" charset="0"/>
              <a:buChar char="•"/>
            </a:pPr>
            <a:r>
              <a:rPr lang="en-US" sz="1200" dirty="0"/>
              <a:t>Signed CLNY JV with NYC H+H/Northwell</a:t>
            </a:r>
          </a:p>
          <a:p>
            <a:pPr marL="285750" indent="-285750">
              <a:buClr>
                <a:srgbClr val="4696D2"/>
              </a:buClr>
              <a:buFont typeface="Arial" panose="020B0604020202020204" pitchFamily="34" charset="0"/>
              <a:buChar char="•"/>
            </a:pPr>
            <a:endParaRPr lang="en-US" sz="1200" dirty="0"/>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2978076"/>
            <a:ext cx="3061323" cy="138499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Always look for ways to partner</a:t>
            </a:r>
          </a:p>
          <a:p>
            <a:pPr marL="285750" indent="-285750">
              <a:buClr>
                <a:srgbClr val="4696D2"/>
              </a:buClr>
              <a:buFont typeface="Arial" panose="020B0604020202020204" pitchFamily="34" charset="0"/>
              <a:buChar char="•"/>
            </a:pPr>
            <a:r>
              <a:rPr lang="en-US" sz="1200" dirty="0"/>
              <a:t>Always think how the lab can support various Health System goals</a:t>
            </a:r>
          </a:p>
          <a:p>
            <a:pPr marL="285750" indent="-285750">
              <a:buClr>
                <a:srgbClr val="4696D2"/>
              </a:buClr>
              <a:buFont typeface="Arial" panose="020B0604020202020204" pitchFamily="34" charset="0"/>
              <a:buChar char="•"/>
            </a:pPr>
            <a:r>
              <a:rPr lang="en-US" sz="1200" dirty="0"/>
              <a:t>Think “outside the lab” </a:t>
            </a:r>
          </a:p>
          <a:p>
            <a:pPr marL="285750" indent="-285750">
              <a:buClr>
                <a:srgbClr val="4696D2"/>
              </a:buClr>
              <a:buFont typeface="Arial" panose="020B0604020202020204" pitchFamily="34" charset="0"/>
              <a:buChar char="•"/>
            </a:pPr>
            <a:r>
              <a:rPr lang="en-US" sz="1200" dirty="0"/>
              <a:t>Be innovative and focus on the consumer/patient and clinicians</a:t>
            </a:r>
          </a:p>
          <a:p>
            <a:pPr marL="285750" indent="-285750">
              <a:buClr>
                <a:srgbClr val="4696D2"/>
              </a:buClr>
              <a:buFont typeface="Arial" panose="020B0604020202020204" pitchFamily="34" charset="0"/>
              <a:buChar char="•"/>
            </a:pPr>
            <a:endParaRPr lang="en-US" sz="1200" dirty="0"/>
          </a:p>
        </p:txBody>
      </p:sp>
      <p:sp>
        <p:nvSpPr>
          <p:cNvPr id="29" name="TextBox 28">
            <a:extLst>
              <a:ext uri="{FF2B5EF4-FFF2-40B4-BE49-F238E27FC236}">
                <a16:creationId xmlns:a16="http://schemas.microsoft.com/office/drawing/2014/main" id="{57CEF1C7-8475-A848-5B0C-E776EF60C916}"/>
              </a:ext>
            </a:extLst>
          </p:cNvPr>
          <p:cNvSpPr txBox="1"/>
          <p:nvPr/>
        </p:nvSpPr>
        <p:spPr>
          <a:xfrm>
            <a:off x="6391840" y="4280222"/>
            <a:ext cx="2884336"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3"/>
              </a:rPr>
              <a:t>Project Management Certification (PMI) </a:t>
            </a:r>
            <a:endParaRPr lang="en-US" sz="1200" dirty="0"/>
          </a:p>
          <a:p>
            <a:pPr marL="285750" indent="-285750">
              <a:buClr>
                <a:srgbClr val="4696D2"/>
              </a:buClr>
              <a:buFont typeface="Arial" panose="020B0604020202020204" pitchFamily="34" charset="0"/>
              <a:buChar char="•"/>
            </a:pPr>
            <a:r>
              <a:rPr lang="en-US" sz="1200" dirty="0"/>
              <a:t>Northwell Leadership Training</a:t>
            </a:r>
          </a:p>
          <a:p>
            <a:pPr marL="285750" indent="-285750">
              <a:buClr>
                <a:srgbClr val="4696D2"/>
              </a:buClr>
              <a:buFont typeface="Arial" panose="020B0604020202020204" pitchFamily="34" charset="0"/>
              <a:buChar char="•"/>
            </a:pPr>
            <a:r>
              <a:rPr lang="en-US" sz="1200" dirty="0">
                <a:hlinkClick r:id="rId4"/>
              </a:rPr>
              <a:t>Six Sigma/Lean Training </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426029" y="5665643"/>
            <a:ext cx="2947818" cy="830997"/>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PowerPoint – tell your story</a:t>
            </a:r>
          </a:p>
          <a:p>
            <a:pPr marL="285750" indent="-285750">
              <a:buClr>
                <a:srgbClr val="4696D2"/>
              </a:buClr>
              <a:buFont typeface="Arial" panose="020B0604020202020204" pitchFamily="34" charset="0"/>
              <a:buChar char="•"/>
            </a:pPr>
            <a:r>
              <a:rPr lang="en-US" sz="1200" dirty="0"/>
              <a:t>Active Listening – Shut up and listen</a:t>
            </a:r>
          </a:p>
          <a:p>
            <a:pPr marL="285750" indent="-285750">
              <a:buClr>
                <a:srgbClr val="4696D2"/>
              </a:buClr>
              <a:buFont typeface="Arial" panose="020B0604020202020204" pitchFamily="34" charset="0"/>
              <a:buChar char="•"/>
            </a:pPr>
            <a:r>
              <a:rPr lang="en-US" sz="1200" dirty="0"/>
              <a:t>Artificial Intelligence/ChatGPT - new tools are coming out everyday</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5">
            <a:alphaModFix/>
          </a:blip>
          <a:srcRect/>
          <a:stretch/>
        </p:blipFill>
        <p:spPr>
          <a:xfrm>
            <a:off x="9816750" y="6082301"/>
            <a:ext cx="2014988" cy="482176"/>
          </a:xfrm>
          <a:prstGeom prst="rect">
            <a:avLst/>
          </a:prstGeom>
          <a:noFill/>
          <a:ln>
            <a:noFill/>
          </a:ln>
        </p:spPr>
      </p:pic>
      <p:pic>
        <p:nvPicPr>
          <p:cNvPr id="13" name="Picture 12" descr="A male in a suit stadning in the lab">
            <a:extLst>
              <a:ext uri="{FF2B5EF4-FFF2-40B4-BE49-F238E27FC236}">
                <a16:creationId xmlns:a16="http://schemas.microsoft.com/office/drawing/2014/main" id="{123282B6-8A76-DFA6-E175-8DB83DB7D949}"/>
              </a:ext>
            </a:extLst>
          </p:cNvPr>
          <p:cNvPicPr>
            <a:picLocks noChangeAspect="1"/>
          </p:cNvPicPr>
          <p:nvPr/>
        </p:nvPicPr>
        <p:blipFill>
          <a:blip r:embed="rId6">
            <a:extLst>
              <a:ext uri="{28A0092B-C50C-407E-A947-70E740481C1C}">
                <a14:useLocalDpi xmlns:a14="http://schemas.microsoft.com/office/drawing/2010/main" val="0"/>
              </a:ext>
            </a:extLst>
          </a:blip>
          <a:srcRect l="19844" t="-1024" r="250" b="1024"/>
          <a:stretch/>
        </p:blipFill>
        <p:spPr>
          <a:xfrm>
            <a:off x="9430600" y="293523"/>
            <a:ext cx="2810222" cy="2237118"/>
          </a:xfrm>
          <a:prstGeom prst="rect">
            <a:avLst/>
          </a:prstGeom>
          <a:effectLst>
            <a:softEdge rad="213114"/>
          </a:effectLst>
        </p:spPr>
      </p:pic>
    </p:spTree>
    <p:extLst>
      <p:ext uri="{BB962C8B-B14F-4D97-AF65-F5344CB8AC3E}">
        <p14:creationId xmlns:p14="http://schemas.microsoft.com/office/powerpoint/2010/main" val="229128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in lab coats looking at a tablet&#10;&#10;">
            <a:extLst>
              <a:ext uri="{FF2B5EF4-FFF2-40B4-BE49-F238E27FC236}">
                <a16:creationId xmlns:a16="http://schemas.microsoft.com/office/drawing/2014/main" id="{50AB0380-0FB2-09B5-EB85-09E30E8399AE}"/>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25525BAF-2C81-2978-92DC-56BB1605D1FF}"/>
              </a:ext>
            </a:extLst>
          </p:cNvPr>
          <p:cNvSpPr txBox="1">
            <a:spLocks noGrp="1"/>
          </p:cNvSpPr>
          <p:nvPr>
            <p:ph type="title" idx="4294967295"/>
          </p:nvPr>
        </p:nvSpPr>
        <p:spPr>
          <a:xfrm>
            <a:off x="1450521" y="3815644"/>
            <a:ext cx="9290957"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Amy </a:t>
            </a:r>
            <a:r>
              <a:rPr kumimoji="0" lang="en-US" sz="48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Spiczka</a:t>
            </a: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bg1"/>
                </a:solidFill>
                <a:effectLst/>
                <a:uLnTx/>
                <a:uFillTx/>
                <a:latin typeface="Arial"/>
                <a:ea typeface="+mn-ea"/>
                <a:cs typeface="Arial"/>
              </a:rPr>
              <a:t>DHSc</a:t>
            </a:r>
            <a:r>
              <a:rPr kumimoji="0" lang="en-US" sz="3600" b="0" i="0" u="none" strike="noStrike" kern="1200" cap="none" spc="0" normalizeH="0" baseline="0" noProof="0" dirty="0">
                <a:ln>
                  <a:noFill/>
                </a:ln>
                <a:solidFill>
                  <a:schemeClr val="bg1"/>
                </a:solidFill>
                <a:effectLst/>
                <a:uLnTx/>
                <a:uFillTx/>
                <a:latin typeface="Arial"/>
                <a:ea typeface="+mn-ea"/>
                <a:cs typeface="Arial"/>
              </a:rPr>
              <a:t>, MS, HTL(ASCP)</a:t>
            </a:r>
            <a:r>
              <a:rPr kumimoji="0" lang="en-US" sz="2400" b="0" i="0" u="none" strike="noStrike" kern="1200" cap="none" spc="0" normalizeH="0" baseline="30000" noProof="0" dirty="0">
                <a:ln>
                  <a:noFill/>
                </a:ln>
                <a:solidFill>
                  <a:schemeClr val="bg1"/>
                </a:solidFill>
                <a:effectLst/>
                <a:uLnTx/>
                <a:uFillTx/>
                <a:latin typeface="Arial"/>
                <a:ea typeface="+mn-ea"/>
                <a:cs typeface="Arial"/>
              </a:rPr>
              <a:t>CM</a:t>
            </a:r>
            <a:r>
              <a:rPr kumimoji="0" lang="en-US" sz="3600" b="0" i="0" u="none" strike="noStrike" kern="1200" cap="none" spc="0" normalizeH="0" baseline="0" noProof="0" dirty="0">
                <a:ln>
                  <a:noFill/>
                </a:ln>
                <a:solidFill>
                  <a:schemeClr val="bg1"/>
                </a:solidFill>
                <a:effectLst/>
                <a:uLnTx/>
                <a:uFillTx/>
                <a:latin typeface="Arial"/>
                <a:ea typeface="+mn-ea"/>
                <a:cs typeface="Arial"/>
              </a:rPr>
              <a:t>SCT,MB</a:t>
            </a:r>
            <a:r>
              <a:rPr kumimoji="0" lang="en-US" sz="2400" b="0" i="0" u="none" strike="noStrike" kern="1200" cap="none" spc="0" normalizeH="0" baseline="30000" noProof="0" dirty="0">
                <a:ln>
                  <a:noFill/>
                </a:ln>
                <a:solidFill>
                  <a:schemeClr val="bg1"/>
                </a:solidFill>
                <a:effectLst/>
                <a:uLnTx/>
                <a:uFillTx/>
                <a:latin typeface="Arial"/>
                <a:ea typeface="+mn-ea"/>
                <a:cs typeface="Arial"/>
              </a:rPr>
              <a:t>CM</a:t>
            </a:r>
            <a:r>
              <a:rPr kumimoji="0" lang="en-US" sz="3600" b="0" i="0" u="none" strike="noStrike" kern="1200" cap="none" spc="0" normalizeH="0" baseline="0" noProof="0" dirty="0">
                <a:ln>
                  <a:noFill/>
                </a:ln>
                <a:solidFill>
                  <a:schemeClr val="bg1"/>
                </a:solidFill>
                <a:effectLst/>
                <a:uLnTx/>
                <a:uFillTx/>
                <a:latin typeface="Arial"/>
                <a:ea typeface="+mn-ea"/>
                <a:cs typeface="Arial"/>
              </a:rPr>
              <a:t>,CPHQ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Executive Director </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chemeClr val="bg1"/>
                </a:solidFill>
                <a:effectLst/>
                <a:uLnTx/>
                <a:uFillTx/>
                <a:latin typeface="Arial"/>
                <a:ea typeface="+mn-ea"/>
                <a:cs typeface="Arial"/>
              </a:rPr>
              <a:t>American Society for Clinical Pathology Board of Certification  </a:t>
            </a:r>
          </a:p>
        </p:txBody>
      </p:sp>
      <p:pic>
        <p:nvPicPr>
          <p:cNvPr id="5" name="Picture 4" descr="A women in a green dress&#10;">
            <a:extLst>
              <a:ext uri="{FF2B5EF4-FFF2-40B4-BE49-F238E27FC236}">
                <a16:creationId xmlns:a16="http://schemas.microsoft.com/office/drawing/2014/main" id="{0BDBB6CC-6A94-700F-C395-E1F0EA420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0647" y="795466"/>
            <a:ext cx="2296549" cy="2997537"/>
          </a:xfrm>
          <a:prstGeom prst="rect">
            <a:avLst/>
          </a:prstGeom>
        </p:spPr>
      </p:pic>
    </p:spTree>
    <p:extLst>
      <p:ext uri="{BB962C8B-B14F-4D97-AF65-F5344CB8AC3E}">
        <p14:creationId xmlns:p14="http://schemas.microsoft.com/office/powerpoint/2010/main" val="287047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210340-MT_Executive_Board Meeting_Volunteer Program [54]  -  Read-Onl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3-210340-MT_Executive_Board Meeting_Volunteer Program [54]  -  Read-Onl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5408F"/>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a:spPr>
      <a:bodyPr spcFirstLastPara="1" wrap="square" lIns="91425" tIns="45700" rIns="91425" bIns="45700" anchor="ctr" anchorCtr="0">
        <a:noAutofit/>
      </a:bodyPr>
      <a:lstStyle>
        <a:defPPr marL="0" marR="0" indent="0" algn="ctr" rtl="0">
          <a:spcBef>
            <a:spcPts val="0"/>
          </a:spcBef>
          <a:spcAft>
            <a:spcPts val="0"/>
          </a:spcAft>
          <a:buNone/>
          <a:defRPr sz="1800" b="0" i="0" u="none" strike="noStrike" cap="none">
            <a:solidFill>
              <a:schemeClr val="lt1"/>
            </a:solidFill>
            <a:latin typeface="Calibri"/>
            <a:ea typeface="Calibri"/>
            <a:cs typeface="Calibri"/>
            <a:sym typeface="Calibri"/>
          </a:defRPr>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6C2BEE-3A45-4B5A-999F-8DFDECA9AD6C}">
  <ds:schemaRefs>
    <ds:schemaRef ds:uri="6ba615c7-e36f-41d7-bc8f-37344f0ff168"/>
    <ds:schemaRef ds:uri="e3c4afd0-9773-4f1f-9ff3-4da1b4bc66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03C16CF-4702-4FF3-AF53-347FB564A694}">
  <ds:schemaRefs>
    <ds:schemaRef ds:uri="http://schemas.microsoft.com/sharepoint/v3/contenttype/forms"/>
  </ds:schemaRefs>
</ds:datastoreItem>
</file>

<file path=customXml/itemProps3.xml><?xml version="1.0" encoding="utf-8"?>
<ds:datastoreItem xmlns:ds="http://schemas.openxmlformats.org/officeDocument/2006/customXml" ds:itemID="{83725DE2-F52B-4CB9-9FB3-FAD4B7EC2AC0}">
  <ds:schemaRefs>
    <ds:schemaRef ds:uri="48b6a4ea-6954-4daa-aa37-09ebb2a4771b"/>
    <ds:schemaRef ds:uri="6ba615c7-e36f-41d7-bc8f-37344f0ff168"/>
    <ds:schemaRef ds:uri="e3c4afd0-9773-4f1f-9ff3-4da1b4bc66ab"/>
    <ds:schemaRef ds:uri="fe0c5a4a-5205-48c5-a4f2-d5754d4136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23-210340-MT_Executive_Board Meeting_Volunteer Program [54]  -  Read-Only</Template>
  <TotalTime>1290</TotalTime>
  <Words>1917</Words>
  <Application>Microsoft Office PowerPoint</Application>
  <PresentationFormat>Widescreen</PresentationFormat>
  <Paragraphs>287</Paragraphs>
  <Slides>18</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Aptos</vt:lpstr>
      <vt:lpstr>Arial</vt:lpstr>
      <vt:lpstr>Calibri</vt:lpstr>
      <vt:lpstr>Helvetica</vt:lpstr>
      <vt:lpstr>23-210340-MT_Executive_Board Meeting_Volunteer Program [54]  -  Read-Only</vt:lpstr>
      <vt:lpstr>23-210340-MT_Executive_Board Meeting_Volunteer Program [54]  -  Read-Only</vt:lpstr>
      <vt:lpstr>23-210340-MT_Executive_Board Meeting_Volunteer Program [54]  -  Read-Only</vt:lpstr>
      <vt:lpstr>Executive Leadership          Anne Walsh-Feeks, Mike Eller, Amy Spiczka, Stephanie Whitehead, Myra Kunas  Moderator: Diana Kremitske, MHA, MS, MLS(ASCP)        Vice President of Operations,         Diagnostic Medicine Institute, Geisinger</vt:lpstr>
      <vt:lpstr>ASCP is proud to support CDC OneLabTM</vt:lpstr>
      <vt:lpstr>Funding Statement</vt:lpstr>
      <vt:lpstr>Format of Today’s Session</vt:lpstr>
      <vt:lpstr>Anne Walsh-Feeks MS, PA (ASCP), FACHE Chief Operating Officer of Ambulatory Services  Stony Brook Medicine </vt:lpstr>
      <vt:lpstr>Anne Walsh-Feeks</vt:lpstr>
      <vt:lpstr>Mike Eller BS, MBA Vice President of Strategy and Business Development Northwell Health Laboratories</vt:lpstr>
      <vt:lpstr>Mike Eller</vt:lpstr>
      <vt:lpstr>Amy Spiczka DHSc, MS, HTL(ASCP)CMSCT,MBCM,CPHQ Executive Director  American Society for Clinical Pathology Board of Certification  </vt:lpstr>
      <vt:lpstr>Amy Spiczka</vt:lpstr>
      <vt:lpstr>Stephanie Whitehead MBA, MPH, MLS(ASCP) Executive Director of Pathology and Laboratory Services University Health</vt:lpstr>
      <vt:lpstr>“</vt:lpstr>
      <vt:lpstr>Myra Kunas MS Assistant Commissioner, Health Protection Bureau Minnesota Department of Health </vt:lpstr>
      <vt:lpstr>Myra Kunas</vt:lpstr>
      <vt:lpstr>Q&amp;A</vt:lpstr>
      <vt:lpstr>Next Month’s Webinar:  March 12, 11 am – 12:30 pm CT  At-the-Bench: Clinical Laboratories Feature </vt:lpstr>
      <vt:lpstr>CMLE Credit Claiming for Today's Webinar</vt:lpstr>
      <vt:lpstr>Thank you for attending!</vt:lpstr>
    </vt:vector>
  </TitlesOfParts>
  <Company>ASCP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Task Force on Connectivity</dc:title>
  <dc:creator>Beck, Lucy</dc:creator>
  <cp:lastModifiedBy>Jackson, Danielle</cp:lastModifiedBy>
  <cp:revision>41</cp:revision>
  <cp:lastPrinted>2021-05-22T14:22:41Z</cp:lastPrinted>
  <dcterms:created xsi:type="dcterms:W3CDTF">2021-05-10T16:15:42Z</dcterms:created>
  <dcterms:modified xsi:type="dcterms:W3CDTF">2025-02-14T16:03:03Z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0x0101002C4972F345C06D498D7F41780ABCC7E3</vt:lpwstr>
  </property>
  <property fmtid="{D5CDD505-2E9C-101B-9397-08002B2CF9AE}" pid="3" name="MediaServiceImageTags">
    <vt:lpwstr/>
  </property>
</Properties>
</file>