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870" r:id="rId4"/>
    <p:sldMasterId id="2147483660" r:id="rId5"/>
  </p:sldMasterIdLst>
  <p:notesMasterIdLst>
    <p:notesMasterId r:id="rId29"/>
  </p:notesMasterIdLst>
  <p:handoutMasterIdLst>
    <p:handoutMasterId r:id="rId30"/>
  </p:handoutMasterIdLst>
  <p:sldIdLst>
    <p:sldId id="514" r:id="rId6"/>
    <p:sldId id="531" r:id="rId7"/>
    <p:sldId id="524" r:id="rId8"/>
    <p:sldId id="515" r:id="rId9"/>
    <p:sldId id="516" r:id="rId10"/>
    <p:sldId id="529" r:id="rId11"/>
    <p:sldId id="521" r:id="rId12"/>
    <p:sldId id="257" r:id="rId13"/>
    <p:sldId id="519" r:id="rId14"/>
    <p:sldId id="534" r:id="rId15"/>
    <p:sldId id="522" r:id="rId16"/>
    <p:sldId id="535" r:id="rId17"/>
    <p:sldId id="523" r:id="rId18"/>
    <p:sldId id="536" r:id="rId19"/>
    <p:sldId id="513" r:id="rId20"/>
    <p:sldId id="510" r:id="rId21"/>
    <p:sldId id="533" r:id="rId22"/>
    <p:sldId id="512" r:id="rId23"/>
    <p:sldId id="537" r:id="rId24"/>
    <p:sldId id="538" r:id="rId25"/>
    <p:sldId id="539" r:id="rId26"/>
    <p:sldId id="540" r:id="rId27"/>
    <p:sldId id="51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01C377-0952-E593-CD61-FB34A0D95A08}" name="Jackson, Danielle" initials="JD" userId="S::danielle.jackson@ascp.org::3647c53c-ed83-45a6-a5b6-506ebd778c67" providerId="AD"/>
  <p188:author id="{E1293790-DA1C-ABD7-63E3-B5B35392F26C}" name="Basu, Debby" initials="BD" userId="S::debby.basu@ascp.org::5b36a3be-4818-4b0b-a196-fc97d23aab2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408F"/>
    <a:srgbClr val="00A493"/>
    <a:srgbClr val="4696D2"/>
    <a:srgbClr val="CDB268"/>
    <a:srgbClr val="08132D"/>
    <a:srgbClr val="C8815A"/>
    <a:srgbClr val="452F80"/>
    <a:srgbClr val="C66653"/>
    <a:srgbClr val="4036A8"/>
    <a:srgbClr val="231F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71" autoAdjust="0"/>
    <p:restoredTop sz="94660"/>
  </p:normalViewPr>
  <p:slideViewPr>
    <p:cSldViewPr snapToGrid="0">
      <p:cViewPr varScale="1">
        <p:scale>
          <a:sx n="59" d="100"/>
          <a:sy n="59" d="100"/>
        </p:scale>
        <p:origin x="72" y="4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microsoft.com/office/2018/10/relationships/authors" Target="author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A2A5CDA-A554-914E-BE5C-C1A39AF9E97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7562B01-CDF7-8C4A-B277-3BB7D1E2FC3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10CCAC-4CB4-8D4F-B1AE-4081F521E008}" type="datetimeFigureOut">
              <a:rPr lang="en-US" smtClean="0"/>
              <a:t>3/14/2025</a:t>
            </a:fld>
            <a:endParaRPr lang="en-US"/>
          </a:p>
        </p:txBody>
      </p:sp>
      <p:sp>
        <p:nvSpPr>
          <p:cNvPr id="4" name="Footer Placeholder 3">
            <a:extLst>
              <a:ext uri="{FF2B5EF4-FFF2-40B4-BE49-F238E27FC236}">
                <a16:creationId xmlns:a16="http://schemas.microsoft.com/office/drawing/2014/main" id="{ECAD0675-C19C-3648-B382-CC09190E8B7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8DF235E-9E16-5B42-BE01-C28D21CBB83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C59E0D-E769-E54E-819D-F794D892BB8B}" type="slidenum">
              <a:rPr lang="en-US" smtClean="0"/>
              <a:t>‹#›</a:t>
            </a:fld>
            <a:endParaRPr lang="en-US"/>
          </a:p>
        </p:txBody>
      </p:sp>
    </p:spTree>
    <p:extLst>
      <p:ext uri="{BB962C8B-B14F-4D97-AF65-F5344CB8AC3E}">
        <p14:creationId xmlns:p14="http://schemas.microsoft.com/office/powerpoint/2010/main" val="13331890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90A615-FD4F-5E4F-8791-76A937FE4C89}" type="datetimeFigureOut">
              <a:rPr lang="en-US" smtClean="0"/>
              <a:t>3/14/2025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363100-FC19-A249-8E65-94EC721B5364}" type="slidenum">
              <a:rPr lang="en-US" smtClean="0"/>
              <a:t>‹#›</a:t>
            </a:fld>
            <a:endParaRPr lang="en-US"/>
          </a:p>
        </p:txBody>
      </p:sp>
    </p:spTree>
    <p:extLst>
      <p:ext uri="{BB962C8B-B14F-4D97-AF65-F5344CB8AC3E}">
        <p14:creationId xmlns:p14="http://schemas.microsoft.com/office/powerpoint/2010/main" val="2228616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800" b="0" i="0" dirty="0">
                <a:solidFill>
                  <a:srgbClr val="000000"/>
                </a:solidFill>
                <a:effectLst/>
                <a:latin typeface="Aptos" panose="020B0004020202020204" pitchFamily="34" charset="0"/>
              </a:rPr>
              <a:t> </a:t>
            </a:r>
            <a:endParaRPr lang="en-US" dirty="0"/>
          </a:p>
        </p:txBody>
      </p:sp>
      <p:sp>
        <p:nvSpPr>
          <p:cNvPr id="4" name="Slide Number Placeholder 3"/>
          <p:cNvSpPr>
            <a:spLocks noGrp="1"/>
          </p:cNvSpPr>
          <p:nvPr>
            <p:ph type="sldNum" sz="quarter" idx="5"/>
          </p:nvPr>
        </p:nvSpPr>
        <p:spPr/>
        <p:txBody>
          <a:bodyPr/>
          <a:lstStyle/>
          <a:p>
            <a:fld id="{8F363100-FC19-A249-8E65-94EC721B5364}" type="slidenum">
              <a:rPr lang="en-US" smtClean="0"/>
              <a:t>5</a:t>
            </a:fld>
            <a:endParaRPr lang="en-US"/>
          </a:p>
        </p:txBody>
      </p:sp>
    </p:spTree>
    <p:extLst>
      <p:ext uri="{BB962C8B-B14F-4D97-AF65-F5344CB8AC3E}">
        <p14:creationId xmlns:p14="http://schemas.microsoft.com/office/powerpoint/2010/main" val="272283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363100-FC19-A249-8E65-94EC721B5364}" type="slidenum">
              <a:rPr lang="en-US" smtClean="0"/>
              <a:t>21</a:t>
            </a:fld>
            <a:endParaRPr lang="en-US"/>
          </a:p>
        </p:txBody>
      </p:sp>
    </p:spTree>
    <p:extLst>
      <p:ext uri="{BB962C8B-B14F-4D97-AF65-F5344CB8AC3E}">
        <p14:creationId xmlns:p14="http://schemas.microsoft.com/office/powerpoint/2010/main" val="3070953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include links to active career or training opportunities relevant to your professional career trajectory. This </a:t>
            </a:r>
            <a:r>
              <a:rPr lang="en-US" b="0" i="0">
                <a:solidFill>
                  <a:srgbClr val="242424"/>
                </a:solidFill>
                <a:effectLst/>
                <a:latin typeface="Aptos" panose="020B0004020202020204" pitchFamily="34" charset="0"/>
              </a:rPr>
              <a:t>information is accurate as of its publication.</a:t>
            </a:r>
            <a:endParaRPr lang="en-US"/>
          </a:p>
        </p:txBody>
      </p:sp>
      <p:sp>
        <p:nvSpPr>
          <p:cNvPr id="4" name="Slide Number Placeholder 3"/>
          <p:cNvSpPr>
            <a:spLocks noGrp="1"/>
          </p:cNvSpPr>
          <p:nvPr>
            <p:ph type="sldNum" sz="quarter" idx="5"/>
          </p:nvPr>
        </p:nvSpPr>
        <p:spPr/>
        <p:txBody>
          <a:bodyPr/>
          <a:lstStyle/>
          <a:p>
            <a:fld id="{FE8C0052-0385-4E1F-A88A-2E86BFB0C9EF}" type="slidenum">
              <a:rPr lang="en-US" smtClean="0"/>
              <a:t>6</a:t>
            </a:fld>
            <a:endParaRPr lang="en-US"/>
          </a:p>
        </p:txBody>
      </p:sp>
    </p:spTree>
    <p:extLst>
      <p:ext uri="{BB962C8B-B14F-4D97-AF65-F5344CB8AC3E}">
        <p14:creationId xmlns:p14="http://schemas.microsoft.com/office/powerpoint/2010/main" val="1704721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include links to active career or training opportunities relevant to your professional career trajectory. This </a:t>
            </a:r>
            <a:r>
              <a:rPr lang="en-US" b="0" i="0">
                <a:solidFill>
                  <a:srgbClr val="242424"/>
                </a:solidFill>
                <a:effectLst/>
                <a:latin typeface="Aptos" panose="020B0004020202020204" pitchFamily="34" charset="0"/>
              </a:rPr>
              <a:t>information is accurate as of its publication.</a:t>
            </a:r>
            <a:endParaRPr lang="en-US"/>
          </a:p>
        </p:txBody>
      </p:sp>
      <p:sp>
        <p:nvSpPr>
          <p:cNvPr id="4" name="Slide Number Placeholder 3"/>
          <p:cNvSpPr>
            <a:spLocks noGrp="1"/>
          </p:cNvSpPr>
          <p:nvPr>
            <p:ph type="sldNum" sz="quarter" idx="5"/>
          </p:nvPr>
        </p:nvSpPr>
        <p:spPr/>
        <p:txBody>
          <a:bodyPr/>
          <a:lstStyle/>
          <a:p>
            <a:fld id="{FE8C0052-0385-4E1F-A88A-2E86BFB0C9EF}" type="slidenum">
              <a:rPr lang="en-US" smtClean="0"/>
              <a:t>8</a:t>
            </a:fld>
            <a:endParaRPr lang="en-US"/>
          </a:p>
        </p:txBody>
      </p:sp>
    </p:spTree>
    <p:extLst>
      <p:ext uri="{BB962C8B-B14F-4D97-AF65-F5344CB8AC3E}">
        <p14:creationId xmlns:p14="http://schemas.microsoft.com/office/powerpoint/2010/main" val="1704721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include links to active career or training opportunities relevant to your professional career trajectory. This </a:t>
            </a:r>
            <a:r>
              <a:rPr lang="en-US" b="0" i="0">
                <a:solidFill>
                  <a:srgbClr val="242424"/>
                </a:solidFill>
                <a:effectLst/>
                <a:latin typeface="Aptos" panose="020B0004020202020204" pitchFamily="34" charset="0"/>
              </a:rPr>
              <a:t>information is accurate as of its publication.</a:t>
            </a:r>
            <a:endParaRPr lang="en-US"/>
          </a:p>
        </p:txBody>
      </p:sp>
      <p:sp>
        <p:nvSpPr>
          <p:cNvPr id="4" name="Slide Number Placeholder 3"/>
          <p:cNvSpPr>
            <a:spLocks noGrp="1"/>
          </p:cNvSpPr>
          <p:nvPr>
            <p:ph type="sldNum" sz="quarter" idx="5"/>
          </p:nvPr>
        </p:nvSpPr>
        <p:spPr/>
        <p:txBody>
          <a:bodyPr/>
          <a:lstStyle/>
          <a:p>
            <a:fld id="{FE8C0052-0385-4E1F-A88A-2E86BFB0C9EF}" type="slidenum">
              <a:rPr lang="en-US" smtClean="0"/>
              <a:t>10</a:t>
            </a:fld>
            <a:endParaRPr lang="en-US"/>
          </a:p>
        </p:txBody>
      </p:sp>
    </p:spTree>
    <p:extLst>
      <p:ext uri="{BB962C8B-B14F-4D97-AF65-F5344CB8AC3E}">
        <p14:creationId xmlns:p14="http://schemas.microsoft.com/office/powerpoint/2010/main" val="1704721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include links to active career or training opportunities relevant to your professional career trajectory. This </a:t>
            </a:r>
            <a:r>
              <a:rPr lang="en-US" b="0" i="0">
                <a:solidFill>
                  <a:srgbClr val="242424"/>
                </a:solidFill>
                <a:effectLst/>
                <a:latin typeface="Aptos" panose="020B0004020202020204" pitchFamily="34" charset="0"/>
              </a:rPr>
              <a:t>information is accurate as of its publication.</a:t>
            </a:r>
            <a:endParaRPr lang="en-US"/>
          </a:p>
        </p:txBody>
      </p:sp>
      <p:sp>
        <p:nvSpPr>
          <p:cNvPr id="4" name="Slide Number Placeholder 3"/>
          <p:cNvSpPr>
            <a:spLocks noGrp="1"/>
          </p:cNvSpPr>
          <p:nvPr>
            <p:ph type="sldNum" sz="quarter" idx="5"/>
          </p:nvPr>
        </p:nvSpPr>
        <p:spPr/>
        <p:txBody>
          <a:bodyPr/>
          <a:lstStyle/>
          <a:p>
            <a:fld id="{FE8C0052-0385-4E1F-A88A-2E86BFB0C9EF}" type="slidenum">
              <a:rPr lang="en-US" smtClean="0"/>
              <a:t>12</a:t>
            </a:fld>
            <a:endParaRPr lang="en-US"/>
          </a:p>
        </p:txBody>
      </p:sp>
    </p:spTree>
    <p:extLst>
      <p:ext uri="{BB962C8B-B14F-4D97-AF65-F5344CB8AC3E}">
        <p14:creationId xmlns:p14="http://schemas.microsoft.com/office/powerpoint/2010/main" val="1704721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include links to active career or training opportunities relevant to your professional career trajectory. This </a:t>
            </a:r>
            <a:r>
              <a:rPr lang="en-US" b="0" i="0">
                <a:solidFill>
                  <a:srgbClr val="242424"/>
                </a:solidFill>
                <a:effectLst/>
                <a:latin typeface="Aptos" panose="020B0004020202020204" pitchFamily="34" charset="0"/>
              </a:rPr>
              <a:t>information is accurate as of its publication.</a:t>
            </a:r>
            <a:endParaRPr lang="en-US"/>
          </a:p>
        </p:txBody>
      </p:sp>
      <p:sp>
        <p:nvSpPr>
          <p:cNvPr id="4" name="Slide Number Placeholder 3"/>
          <p:cNvSpPr>
            <a:spLocks noGrp="1"/>
          </p:cNvSpPr>
          <p:nvPr>
            <p:ph type="sldNum" sz="quarter" idx="5"/>
          </p:nvPr>
        </p:nvSpPr>
        <p:spPr/>
        <p:txBody>
          <a:bodyPr/>
          <a:lstStyle/>
          <a:p>
            <a:fld id="{FE8C0052-0385-4E1F-A88A-2E86BFB0C9EF}" type="slidenum">
              <a:rPr lang="en-US" smtClean="0"/>
              <a:t>14</a:t>
            </a:fld>
            <a:endParaRPr lang="en-US"/>
          </a:p>
        </p:txBody>
      </p:sp>
    </p:spTree>
    <p:extLst>
      <p:ext uri="{BB962C8B-B14F-4D97-AF65-F5344CB8AC3E}">
        <p14:creationId xmlns:p14="http://schemas.microsoft.com/office/powerpoint/2010/main" val="1704721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38F73-FABB-0A82-18C2-47B0235905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E5C944-0B98-40EE-DC7D-8EC1EF136D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CFE821-5A3F-23AF-1ADF-F2B11ED9BE5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E911D28-189B-201C-873E-013EE42480B6}"/>
              </a:ext>
            </a:extLst>
          </p:cNvPr>
          <p:cNvSpPr>
            <a:spLocks noGrp="1"/>
          </p:cNvSpPr>
          <p:nvPr>
            <p:ph type="sldNum" sz="quarter" idx="5"/>
          </p:nvPr>
        </p:nvSpPr>
        <p:spPr/>
        <p:txBody>
          <a:bodyPr/>
          <a:lstStyle/>
          <a:p>
            <a:fld id="{8F363100-FC19-A249-8E65-94EC721B5364}" type="slidenum">
              <a:rPr lang="en-US" smtClean="0"/>
              <a:t>18</a:t>
            </a:fld>
            <a:endParaRPr lang="en-US"/>
          </a:p>
        </p:txBody>
      </p:sp>
    </p:spTree>
    <p:extLst>
      <p:ext uri="{BB962C8B-B14F-4D97-AF65-F5344CB8AC3E}">
        <p14:creationId xmlns:p14="http://schemas.microsoft.com/office/powerpoint/2010/main" val="714072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363100-FC19-A249-8E65-94EC721B5364}" type="slidenum">
              <a:rPr lang="en-US" smtClean="0"/>
              <a:t>19</a:t>
            </a:fld>
            <a:endParaRPr lang="en-US"/>
          </a:p>
        </p:txBody>
      </p:sp>
    </p:spTree>
    <p:extLst>
      <p:ext uri="{BB962C8B-B14F-4D97-AF65-F5344CB8AC3E}">
        <p14:creationId xmlns:p14="http://schemas.microsoft.com/office/powerpoint/2010/main" val="2357626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363100-FC19-A249-8E65-94EC721B5364}" type="slidenum">
              <a:rPr lang="en-US" smtClean="0"/>
              <a:t>20</a:t>
            </a:fld>
            <a:endParaRPr lang="en-US"/>
          </a:p>
        </p:txBody>
      </p:sp>
    </p:spTree>
    <p:extLst>
      <p:ext uri="{BB962C8B-B14F-4D97-AF65-F5344CB8AC3E}">
        <p14:creationId xmlns:p14="http://schemas.microsoft.com/office/powerpoint/2010/main" val="15441811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274863-7F9D-694B-A57F-A307E72E0DEE}"/>
              </a:ext>
            </a:extLst>
          </p:cNvPr>
          <p:cNvSpPr/>
          <p:nvPr userDrawn="1"/>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838200" y="123875"/>
            <a:ext cx="10515600" cy="1325563"/>
          </a:xfrm>
        </p:spPr>
        <p:txBody>
          <a:bodyPr>
            <a:normAutofit/>
          </a:bodyPr>
          <a:lstStyle>
            <a:lvl1pPr>
              <a:defRPr sz="21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838200" y="1825625"/>
            <a:ext cx="10515600" cy="3914538"/>
          </a:xfrm>
        </p:spPr>
        <p:txBody>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icture containing logo&#10;&#10;Description automatically generated">
            <a:extLst>
              <a:ext uri="{FF2B5EF4-FFF2-40B4-BE49-F238E27FC236}">
                <a16:creationId xmlns:a16="http://schemas.microsoft.com/office/drawing/2014/main" id="{A344B125-BF6E-89D1-68B2-AA3F83BC11F5}"/>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1" y="6146802"/>
            <a:ext cx="1759711" cy="369539"/>
          </a:xfrm>
          <a:prstGeom prst="rect">
            <a:avLst/>
          </a:prstGeom>
        </p:spPr>
      </p:pic>
    </p:spTree>
    <p:extLst>
      <p:ext uri="{BB962C8B-B14F-4D97-AF65-F5344CB8AC3E}">
        <p14:creationId xmlns:p14="http://schemas.microsoft.com/office/powerpoint/2010/main" val="2997665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51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A38DCD-7E6A-0B42-A4C6-E1B258D294F0}"/>
              </a:ext>
            </a:extLst>
          </p:cNvPr>
          <p:cNvSpPr/>
          <p:nvPr/>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838199" y="203131"/>
            <a:ext cx="10337801" cy="1167046"/>
          </a:xfrm>
        </p:spPr>
        <p:txBody>
          <a:bodyPr>
            <a:normAutofit/>
          </a:bodyPr>
          <a:lstStyle>
            <a:lvl1pPr>
              <a:defRPr sz="28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838200" y="1825625"/>
            <a:ext cx="10337800" cy="4059142"/>
          </a:xfrm>
        </p:spPr>
        <p:txBody>
          <a:bodyPr/>
          <a:lstStyle>
            <a:lvl1pPr>
              <a:buClr>
                <a:srgbClr val="4696D2"/>
              </a:buClr>
              <a:defRPr/>
            </a:lvl1pPr>
            <a:lvl2pPr>
              <a:buClr>
                <a:srgbClr val="4696D2"/>
              </a:buClr>
              <a:defRPr/>
            </a:lvl2pPr>
            <a:lvl3pPr>
              <a:buClr>
                <a:srgbClr val="4696D2"/>
              </a:buClr>
              <a:defRPr/>
            </a:lvl3pPr>
            <a:lvl4pPr>
              <a:buClr>
                <a:srgbClr val="4696D2"/>
              </a:buClr>
              <a:defRPr/>
            </a:lvl4pPr>
            <a:lvl5pPr>
              <a:buClr>
                <a:srgbClr val="4696D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logo&#10;&#10;Description automatically generated">
            <a:extLst>
              <a:ext uri="{FF2B5EF4-FFF2-40B4-BE49-F238E27FC236}">
                <a16:creationId xmlns:a16="http://schemas.microsoft.com/office/drawing/2014/main" id="{D8E48EAB-DF11-0945-BC55-A096BD5A8AF3}"/>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spTree>
    <p:extLst>
      <p:ext uri="{BB962C8B-B14F-4D97-AF65-F5344CB8AC3E}">
        <p14:creationId xmlns:p14="http://schemas.microsoft.com/office/powerpoint/2010/main" val="77334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8" userDrawn="1">
          <p15:clr>
            <a:srgbClr val="FBAE40"/>
          </p15:clr>
        </p15:guide>
        <p15:guide id="2" pos="52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AD2B79-698D-E842-9FB4-5B4CE39FB661}"/>
              </a:ext>
            </a:extLst>
          </p:cNvPr>
          <p:cNvSpPr/>
          <p:nvPr userDrawn="1"/>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D4114B-F731-BC4E-B076-71705F65BD44}"/>
              </a:ext>
            </a:extLst>
          </p:cNvPr>
          <p:cNvSpPr>
            <a:spLocks noGrp="1"/>
          </p:cNvSpPr>
          <p:nvPr>
            <p:ph type="title"/>
          </p:nvPr>
        </p:nvSpPr>
        <p:spPr>
          <a:xfrm>
            <a:off x="838200" y="123873"/>
            <a:ext cx="10515600" cy="1325563"/>
          </a:xfrm>
        </p:spPr>
        <p:txBody>
          <a:bodyPr>
            <a:normAutofit/>
          </a:bodyPr>
          <a:lstStyle>
            <a:lvl1pPr>
              <a:defRPr sz="28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597BEB9-9355-EB4E-AF70-C1A2623D3205}"/>
              </a:ext>
            </a:extLst>
          </p:cNvPr>
          <p:cNvSpPr>
            <a:spLocks noGrp="1"/>
          </p:cNvSpPr>
          <p:nvPr>
            <p:ph sz="half" idx="1"/>
          </p:nvPr>
        </p:nvSpPr>
        <p:spPr>
          <a:xfrm>
            <a:off x="838200" y="1825625"/>
            <a:ext cx="5181600" cy="3868039"/>
          </a:xfrm>
        </p:spPr>
        <p:txBody>
          <a:bodyPr>
            <a:noAutofit/>
          </a:bodyPr>
          <a:lstStyle>
            <a:lvl1pPr>
              <a:lnSpc>
                <a:spcPct val="120000"/>
              </a:lnSpc>
              <a:buClr>
                <a:srgbClr val="4696D2"/>
              </a:buClr>
              <a:defRPr>
                <a:solidFill>
                  <a:schemeClr val="tx1">
                    <a:lumMod val="95000"/>
                    <a:lumOff val="5000"/>
                  </a:schemeClr>
                </a:solidFill>
              </a:defRPr>
            </a:lvl1pPr>
            <a:lvl2pPr>
              <a:lnSpc>
                <a:spcPct val="120000"/>
              </a:lnSpc>
              <a:buClr>
                <a:srgbClr val="4696D2"/>
              </a:buClr>
              <a:defRPr>
                <a:solidFill>
                  <a:schemeClr val="tx1">
                    <a:lumMod val="95000"/>
                    <a:lumOff val="5000"/>
                  </a:schemeClr>
                </a:solidFill>
              </a:defRPr>
            </a:lvl2pPr>
            <a:lvl3pPr>
              <a:lnSpc>
                <a:spcPct val="120000"/>
              </a:lnSpc>
              <a:buClr>
                <a:srgbClr val="4696D2"/>
              </a:buClr>
              <a:defRPr>
                <a:solidFill>
                  <a:schemeClr val="tx1">
                    <a:lumMod val="95000"/>
                    <a:lumOff val="5000"/>
                  </a:schemeClr>
                </a:solidFill>
              </a:defRPr>
            </a:lvl3pPr>
            <a:lvl4pPr>
              <a:lnSpc>
                <a:spcPct val="120000"/>
              </a:lnSpc>
              <a:buClr>
                <a:srgbClr val="4696D2"/>
              </a:buClr>
              <a:defRPr>
                <a:solidFill>
                  <a:schemeClr val="tx1">
                    <a:lumMod val="95000"/>
                    <a:lumOff val="5000"/>
                  </a:schemeClr>
                </a:solidFill>
              </a:defRPr>
            </a:lvl4pPr>
            <a:lvl5pPr>
              <a:lnSpc>
                <a:spcPct val="120000"/>
              </a:lnSpc>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C79800-C34A-8244-8541-BC3820205EDE}"/>
              </a:ext>
            </a:extLst>
          </p:cNvPr>
          <p:cNvSpPr>
            <a:spLocks noGrp="1"/>
          </p:cNvSpPr>
          <p:nvPr>
            <p:ph sz="half" idx="2"/>
          </p:nvPr>
        </p:nvSpPr>
        <p:spPr>
          <a:xfrm>
            <a:off x="6172200" y="1825625"/>
            <a:ext cx="5181600" cy="3868039"/>
          </a:xfrm>
        </p:spPr>
        <p:txBody>
          <a:bodyPr>
            <a:noAutofit/>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lnSpc>
                <a:spcPct val="120000"/>
              </a:lnSpc>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logo&#10;&#10;Description automatically generated">
            <a:extLst>
              <a:ext uri="{FF2B5EF4-FFF2-40B4-BE49-F238E27FC236}">
                <a16:creationId xmlns:a16="http://schemas.microsoft.com/office/drawing/2014/main" id="{74FF8162-A65E-0F60-1590-5CD1A5FE307F}"/>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spTree>
    <p:extLst>
      <p:ext uri="{BB962C8B-B14F-4D97-AF65-F5344CB8AC3E}">
        <p14:creationId xmlns:p14="http://schemas.microsoft.com/office/powerpoint/2010/main" val="2998515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082E5E-A7CF-C24C-B23A-2EBEC8CBE44E}"/>
              </a:ext>
            </a:extLst>
          </p:cNvPr>
          <p:cNvSpPr/>
          <p:nvPr userDrawn="1"/>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69C175-2B9E-9242-A955-2C120910C2DF}"/>
              </a:ext>
            </a:extLst>
          </p:cNvPr>
          <p:cNvSpPr>
            <a:spLocks noGrp="1"/>
          </p:cNvSpPr>
          <p:nvPr>
            <p:ph type="title"/>
          </p:nvPr>
        </p:nvSpPr>
        <p:spPr>
          <a:xfrm>
            <a:off x="839788" y="123873"/>
            <a:ext cx="10515600" cy="1325563"/>
          </a:xfrm>
        </p:spPr>
        <p:txBody>
          <a:bodyPr>
            <a:normAutofit/>
          </a:bodyPr>
          <a:lstStyle>
            <a:lvl1pPr>
              <a:defRPr sz="28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6E0972D8-52C0-8E48-8EBF-B677335AE812}"/>
              </a:ext>
            </a:extLst>
          </p:cNvPr>
          <p:cNvSpPr>
            <a:spLocks noGrp="1"/>
          </p:cNvSpPr>
          <p:nvPr>
            <p:ph type="body" idx="1"/>
          </p:nvPr>
        </p:nvSpPr>
        <p:spPr>
          <a:xfrm>
            <a:off x="839788" y="1681163"/>
            <a:ext cx="5157787" cy="823912"/>
          </a:xfrm>
        </p:spPr>
        <p:txBody>
          <a:bodyPr anchor="ctr"/>
          <a:lstStyle>
            <a:lvl1pPr marL="0" indent="0">
              <a:buNone/>
              <a:defRPr sz="2400" b="1">
                <a:solidFill>
                  <a:srgbClr val="4696D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CDAB87-203D-C14A-9EC0-703250E7876C}"/>
              </a:ext>
            </a:extLst>
          </p:cNvPr>
          <p:cNvSpPr>
            <a:spLocks noGrp="1"/>
          </p:cNvSpPr>
          <p:nvPr>
            <p:ph sz="half" idx="2"/>
          </p:nvPr>
        </p:nvSpPr>
        <p:spPr>
          <a:xfrm>
            <a:off x="839788" y="2505075"/>
            <a:ext cx="5157787" cy="32617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2F6788-7030-114C-9747-3BCD5B8799BE}"/>
              </a:ext>
            </a:extLst>
          </p:cNvPr>
          <p:cNvSpPr>
            <a:spLocks noGrp="1"/>
          </p:cNvSpPr>
          <p:nvPr>
            <p:ph type="body" sz="quarter" idx="3"/>
          </p:nvPr>
        </p:nvSpPr>
        <p:spPr>
          <a:xfrm>
            <a:off x="6172200" y="1681163"/>
            <a:ext cx="5183188" cy="823912"/>
          </a:xfrm>
        </p:spPr>
        <p:txBody>
          <a:bodyPr anchor="ctr"/>
          <a:lstStyle>
            <a:lvl1pPr marL="0" indent="0">
              <a:buNone/>
              <a:defRPr sz="2400" b="1">
                <a:solidFill>
                  <a:srgbClr val="4696D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E87F40-6ED1-474D-BBD2-AF5E746CF70E}"/>
              </a:ext>
            </a:extLst>
          </p:cNvPr>
          <p:cNvSpPr>
            <a:spLocks noGrp="1"/>
          </p:cNvSpPr>
          <p:nvPr>
            <p:ph sz="quarter" idx="4"/>
          </p:nvPr>
        </p:nvSpPr>
        <p:spPr>
          <a:xfrm>
            <a:off x="6172200" y="2505075"/>
            <a:ext cx="5183188" cy="32617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logo&#10;&#10;Description automatically generated">
            <a:extLst>
              <a:ext uri="{FF2B5EF4-FFF2-40B4-BE49-F238E27FC236}">
                <a16:creationId xmlns:a16="http://schemas.microsoft.com/office/drawing/2014/main" id="{BD4A4FC4-97D0-1B72-E907-4DBAC931AAC2}"/>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spTree>
    <p:extLst>
      <p:ext uri="{BB962C8B-B14F-4D97-AF65-F5344CB8AC3E}">
        <p14:creationId xmlns:p14="http://schemas.microsoft.com/office/powerpoint/2010/main" val="318420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3FE05F-5DA4-2943-8488-1A9B890F2AD6}"/>
              </a:ext>
            </a:extLst>
          </p:cNvPr>
          <p:cNvSpPr/>
          <p:nvPr/>
        </p:nvSpPr>
        <p:spPr>
          <a:xfrm>
            <a:off x="0" y="0"/>
            <a:ext cx="3327400" cy="6857999"/>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F114B8-FACD-F745-8739-26E8B7C803F9}"/>
              </a:ext>
            </a:extLst>
          </p:cNvPr>
          <p:cNvSpPr>
            <a:spLocks noGrp="1"/>
          </p:cNvSpPr>
          <p:nvPr>
            <p:ph type="title"/>
          </p:nvPr>
        </p:nvSpPr>
        <p:spPr>
          <a:xfrm>
            <a:off x="226203" y="2515394"/>
            <a:ext cx="2874993" cy="1325563"/>
          </a:xfrm>
        </p:spPr>
        <p:txBody>
          <a:bodyPr>
            <a:noAutofit/>
          </a:bodyPr>
          <a:lstStyle>
            <a:lvl1pPr algn="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Content Placeholder 2">
            <a:extLst>
              <a:ext uri="{FF2B5EF4-FFF2-40B4-BE49-F238E27FC236}">
                <a16:creationId xmlns:a16="http://schemas.microsoft.com/office/drawing/2014/main" id="{C2062405-54AB-9A4B-A687-DF0022E5686F}"/>
              </a:ext>
            </a:extLst>
          </p:cNvPr>
          <p:cNvSpPr>
            <a:spLocks noGrp="1"/>
          </p:cNvSpPr>
          <p:nvPr>
            <p:ph idx="1"/>
          </p:nvPr>
        </p:nvSpPr>
        <p:spPr>
          <a:xfrm>
            <a:off x="4274288" y="1255257"/>
            <a:ext cx="7097619" cy="4351338"/>
          </a:xfrm>
        </p:spPr>
        <p:txBody>
          <a:bodyPr numCol="1" anchor="ctr" anchorCtr="0"/>
          <a:lstStyle>
            <a:lvl1pPr>
              <a:lnSpc>
                <a:spcPct val="100000"/>
              </a:lnSpc>
              <a:buClr>
                <a:srgbClr val="4696D2"/>
              </a:buClr>
              <a:defRPr>
                <a:solidFill>
                  <a:schemeClr val="tx1">
                    <a:lumMod val="95000"/>
                    <a:lumOff val="5000"/>
                  </a:schemeClr>
                </a:solidFill>
              </a:defRPr>
            </a:lvl1pPr>
            <a:lvl2pPr>
              <a:lnSpc>
                <a:spcPct val="100000"/>
              </a:lnSpc>
              <a:buClr>
                <a:srgbClr val="4696D2"/>
              </a:buClr>
              <a:defRPr>
                <a:solidFill>
                  <a:schemeClr val="tx1">
                    <a:lumMod val="95000"/>
                    <a:lumOff val="5000"/>
                  </a:schemeClr>
                </a:solidFill>
              </a:defRPr>
            </a:lvl2pPr>
            <a:lvl3pPr>
              <a:lnSpc>
                <a:spcPct val="100000"/>
              </a:lnSpc>
              <a:buClr>
                <a:srgbClr val="4696D2"/>
              </a:buClr>
              <a:defRPr>
                <a:solidFill>
                  <a:schemeClr val="tx1">
                    <a:lumMod val="95000"/>
                    <a:lumOff val="5000"/>
                  </a:schemeClr>
                </a:solidFill>
              </a:defRPr>
            </a:lvl3pPr>
            <a:lvl4pPr>
              <a:lnSpc>
                <a:spcPct val="100000"/>
              </a:lnSpc>
              <a:buClr>
                <a:srgbClr val="4696D2"/>
              </a:buClr>
              <a:defRPr>
                <a:solidFill>
                  <a:schemeClr val="tx1">
                    <a:lumMod val="95000"/>
                    <a:lumOff val="5000"/>
                  </a:schemeClr>
                </a:solidFill>
              </a:defRPr>
            </a:lvl4pPr>
            <a:lvl5pPr>
              <a:lnSpc>
                <a:spcPct val="100000"/>
              </a:lnSpc>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descr="A picture containing logo&#10;&#10;Description automatically generated">
            <a:extLst>
              <a:ext uri="{FF2B5EF4-FFF2-40B4-BE49-F238E27FC236}">
                <a16:creationId xmlns:a16="http://schemas.microsoft.com/office/drawing/2014/main" id="{4F246641-F973-D5F7-CE60-330E877C8AA6}"/>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9612197" y="6146800"/>
            <a:ext cx="1759710" cy="369539"/>
          </a:xfrm>
          <a:prstGeom prst="rect">
            <a:avLst/>
          </a:prstGeom>
        </p:spPr>
      </p:pic>
    </p:spTree>
    <p:extLst>
      <p:ext uri="{BB962C8B-B14F-4D97-AF65-F5344CB8AC3E}">
        <p14:creationId xmlns:p14="http://schemas.microsoft.com/office/powerpoint/2010/main" val="1338903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72EE60-BB10-2F4C-9650-DA00764F5DB6}"/>
              </a:ext>
            </a:extLst>
          </p:cNvPr>
          <p:cNvSpPr/>
          <p:nvPr/>
        </p:nvSpPr>
        <p:spPr>
          <a:xfrm>
            <a:off x="0" y="0"/>
            <a:ext cx="7966895" cy="6877515"/>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F114B8-FACD-F745-8739-26E8B7C803F9}"/>
              </a:ext>
            </a:extLst>
          </p:cNvPr>
          <p:cNvSpPr>
            <a:spLocks noGrp="1"/>
          </p:cNvSpPr>
          <p:nvPr>
            <p:ph type="title"/>
          </p:nvPr>
        </p:nvSpPr>
        <p:spPr>
          <a:xfrm>
            <a:off x="757667" y="1152421"/>
            <a:ext cx="4923765" cy="1325563"/>
          </a:xfrm>
        </p:spPr>
        <p:txBody>
          <a:bodyPr>
            <a:no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Text Placeholder 2">
            <a:extLst>
              <a:ext uri="{FF2B5EF4-FFF2-40B4-BE49-F238E27FC236}">
                <a16:creationId xmlns:a16="http://schemas.microsoft.com/office/drawing/2014/main" id="{9BE13CD8-B227-A641-9B5D-930D0F3F9623}"/>
              </a:ext>
            </a:extLst>
          </p:cNvPr>
          <p:cNvSpPr>
            <a:spLocks noGrp="1"/>
          </p:cNvSpPr>
          <p:nvPr>
            <p:ph idx="1"/>
          </p:nvPr>
        </p:nvSpPr>
        <p:spPr>
          <a:xfrm>
            <a:off x="757667" y="2550275"/>
            <a:ext cx="4923765" cy="3427831"/>
          </a:xfrm>
          <a:prstGeom prst="rect">
            <a:avLst/>
          </a:prstGeom>
        </p:spPr>
        <p:txBody>
          <a:bodyPr vert="horz" lIns="91440" tIns="45720" rIns="91440" bIns="45720" rtlCol="0">
            <a:normAutofit/>
          </a:bodyPr>
          <a:lstStyle>
            <a:lvl1pPr>
              <a:buClr>
                <a:srgbClr val="4696D2"/>
              </a:buClr>
              <a:defRPr>
                <a:solidFill>
                  <a:schemeClr val="bg1"/>
                </a:solidFill>
              </a:defRPr>
            </a:lvl1pPr>
            <a:lvl2pPr>
              <a:buClr>
                <a:srgbClr val="4696D2"/>
              </a:buClr>
              <a:defRPr>
                <a:solidFill>
                  <a:schemeClr val="bg1"/>
                </a:solidFill>
              </a:defRPr>
            </a:lvl2pPr>
            <a:lvl3pPr>
              <a:buClr>
                <a:srgbClr val="4696D2"/>
              </a:buClr>
              <a:defRPr>
                <a:solidFill>
                  <a:schemeClr val="bg1"/>
                </a:solidFill>
              </a:defRPr>
            </a:lvl3pPr>
            <a:lvl4pPr>
              <a:buClr>
                <a:srgbClr val="4696D2"/>
              </a:buClr>
              <a:defRPr>
                <a:solidFill>
                  <a:schemeClr val="bg1"/>
                </a:solidFill>
              </a:defRPr>
            </a:lvl4pPr>
            <a:lvl5pPr>
              <a:buClr>
                <a:srgbClr val="4696D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D81483C9-6F13-0F46-BF9D-65B7980A797D}"/>
              </a:ext>
            </a:extLst>
          </p:cNvPr>
          <p:cNvSpPr/>
          <p:nvPr/>
        </p:nvSpPr>
        <p:spPr>
          <a:xfrm>
            <a:off x="6900076" y="1598753"/>
            <a:ext cx="3648973" cy="3660494"/>
          </a:xfrm>
          <a:prstGeom prst="rect">
            <a:avLst/>
          </a:prstGeom>
          <a:solidFill>
            <a:schemeClr val="bg1">
              <a:lumMod val="9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2">
            <a:extLst>
              <a:ext uri="{FF2B5EF4-FFF2-40B4-BE49-F238E27FC236}">
                <a16:creationId xmlns:a16="http://schemas.microsoft.com/office/drawing/2014/main" id="{5812E02D-8366-3144-9462-D2A34A87C563}"/>
              </a:ext>
            </a:extLst>
          </p:cNvPr>
          <p:cNvSpPr>
            <a:spLocks noGrp="1"/>
          </p:cNvSpPr>
          <p:nvPr>
            <p:ph type="pic" idx="10"/>
          </p:nvPr>
        </p:nvSpPr>
        <p:spPr>
          <a:xfrm>
            <a:off x="6900075" y="1598753"/>
            <a:ext cx="3648974" cy="3660494"/>
          </a:xfrm>
          <a:ln w="635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6" name="Picture 5" descr="A picture containing logo&#10;&#10;Description automatically generated">
            <a:extLst>
              <a:ext uri="{FF2B5EF4-FFF2-40B4-BE49-F238E27FC236}">
                <a16:creationId xmlns:a16="http://schemas.microsoft.com/office/drawing/2014/main" id="{EBF232B7-632F-6C0B-9E51-1B5B8F4EA4AF}"/>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9612197" y="6146800"/>
            <a:ext cx="1759710" cy="369539"/>
          </a:xfrm>
          <a:prstGeom prst="rect">
            <a:avLst/>
          </a:prstGeom>
        </p:spPr>
      </p:pic>
    </p:spTree>
    <p:extLst>
      <p:ext uri="{BB962C8B-B14F-4D97-AF65-F5344CB8AC3E}">
        <p14:creationId xmlns:p14="http://schemas.microsoft.com/office/powerpoint/2010/main" val="2050119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BB9ABB1C-EEB8-C629-2CAF-AE52100094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700" y="-12700"/>
            <a:ext cx="12360886" cy="6959600"/>
          </a:xfrm>
          <a:prstGeom prst="rect">
            <a:avLst/>
          </a:prstGeom>
        </p:spPr>
      </p:pic>
      <p:pic>
        <p:nvPicPr>
          <p:cNvPr id="4" name="Picture 3" descr="A group of people in lab coats looking at a computer&#10;&#10;Description automatically generated">
            <a:extLst>
              <a:ext uri="{FF2B5EF4-FFF2-40B4-BE49-F238E27FC236}">
                <a16:creationId xmlns:a16="http://schemas.microsoft.com/office/drawing/2014/main" id="{EC4D9886-E7EB-B2BC-17B0-8B0A92EA1D21}"/>
              </a:ext>
            </a:extLst>
          </p:cNvPr>
          <p:cNvPicPr>
            <a:picLocks noChangeAspect="1"/>
          </p:cNvPicPr>
          <p:nvPr userDrawn="1"/>
        </p:nvPicPr>
        <p:blipFill>
          <a:blip r:embed="rId3" cstate="print">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12700" y="0"/>
            <a:ext cx="13696904" cy="7223760"/>
          </a:xfrm>
          <a:prstGeom prst="rect">
            <a:avLst/>
          </a:prstGeom>
        </p:spPr>
      </p:pic>
      <p:sp>
        <p:nvSpPr>
          <p:cNvPr id="3" name="Title 1">
            <a:extLst>
              <a:ext uri="{FF2B5EF4-FFF2-40B4-BE49-F238E27FC236}">
                <a16:creationId xmlns:a16="http://schemas.microsoft.com/office/drawing/2014/main" id="{72B81D5F-3C17-B447-944E-C88BCB3E1644}"/>
              </a:ext>
            </a:extLst>
          </p:cNvPr>
          <p:cNvSpPr>
            <a:spLocks noGrp="1"/>
          </p:cNvSpPr>
          <p:nvPr>
            <p:ph type="ctrTitle"/>
          </p:nvPr>
        </p:nvSpPr>
        <p:spPr>
          <a:xfrm>
            <a:off x="1524000" y="2235200"/>
            <a:ext cx="9144000" cy="2387600"/>
          </a:xfrm>
        </p:spPr>
        <p:txBody>
          <a:bodyPr anchor="ctr" anchorCtr="0"/>
          <a:lstStyle>
            <a:lvl1pPr algn="ctr">
              <a:defRPr sz="6000">
                <a:solidFill>
                  <a:schemeClr val="bg1"/>
                </a:solidFill>
              </a:defRPr>
            </a:lvl1pPr>
          </a:lstStyle>
          <a:p>
            <a:r>
              <a:rPr lang="en-US"/>
              <a:t>Click to edit Master title style</a:t>
            </a:r>
          </a:p>
        </p:txBody>
      </p:sp>
      <p:sp>
        <p:nvSpPr>
          <p:cNvPr id="6" name="Rectangle 5">
            <a:extLst>
              <a:ext uri="{FF2B5EF4-FFF2-40B4-BE49-F238E27FC236}">
                <a16:creationId xmlns:a16="http://schemas.microsoft.com/office/drawing/2014/main" id="{E9AB49F9-02A3-7F2E-FC07-330029F60BF6}"/>
              </a:ext>
            </a:extLst>
          </p:cNvPr>
          <p:cNvSpPr/>
          <p:nvPr userDrawn="1"/>
        </p:nvSpPr>
        <p:spPr>
          <a:xfrm>
            <a:off x="-12700" y="1757680"/>
            <a:ext cx="3091180" cy="75692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CFD343B-5EA7-C4F4-5612-A39EF6B9ED2B}"/>
              </a:ext>
            </a:extLst>
          </p:cNvPr>
          <p:cNvSpPr/>
          <p:nvPr userDrawn="1"/>
        </p:nvSpPr>
        <p:spPr>
          <a:xfrm>
            <a:off x="1414780" y="2073910"/>
            <a:ext cx="3200400" cy="161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E3DC91C-7CF2-5BCC-7084-9BD23961BC97}"/>
              </a:ext>
            </a:extLst>
          </p:cNvPr>
          <p:cNvSpPr/>
          <p:nvPr userDrawn="1"/>
        </p:nvSpPr>
        <p:spPr>
          <a:xfrm>
            <a:off x="8831580" y="5623560"/>
            <a:ext cx="3516606" cy="553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051BAD2-04FB-315E-9AEB-74186E834018}"/>
              </a:ext>
            </a:extLst>
          </p:cNvPr>
          <p:cNvSpPr/>
          <p:nvPr userDrawn="1"/>
        </p:nvSpPr>
        <p:spPr>
          <a:xfrm>
            <a:off x="7505722" y="5808980"/>
            <a:ext cx="4940278" cy="164592"/>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9544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452F8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B899E8-7E6C-8042-8453-78254033C51A}"/>
              </a:ext>
            </a:extLst>
          </p:cNvPr>
          <p:cNvSpPr/>
          <p:nvPr/>
        </p:nvSpPr>
        <p:spPr>
          <a:xfrm>
            <a:off x="0" y="0"/>
            <a:ext cx="12192000" cy="6877516"/>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787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4CA1C9-905A-AFF0-B85D-A1108DB1000D}"/>
              </a:ext>
            </a:extLst>
          </p:cNvPr>
          <p:cNvSpPr/>
          <p:nvPr userDrawn="1"/>
        </p:nvSpPr>
        <p:spPr>
          <a:xfrm>
            <a:off x="487680" y="5303520"/>
            <a:ext cx="2084832" cy="1426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1702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Only" preserve="1" userDrawn="1">
  <p:cSld name="2_Title Only">
    <p:spTree>
      <p:nvGrpSpPr>
        <p:cNvPr id="1" name="Shape 64"/>
        <p:cNvGrpSpPr/>
        <p:nvPr/>
      </p:nvGrpSpPr>
      <p:grpSpPr>
        <a:xfrm>
          <a:off x="0" y="0"/>
          <a:ext cx="0" cy="0"/>
          <a:chOff x="0" y="0"/>
          <a:chExt cx="0" cy="0"/>
        </a:xfrm>
      </p:grpSpPr>
    </p:spTree>
    <p:extLst>
      <p:ext uri="{BB962C8B-B14F-4D97-AF65-F5344CB8AC3E}">
        <p14:creationId xmlns:p14="http://schemas.microsoft.com/office/powerpoint/2010/main" val="3118592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Only" preserve="1" userDrawn="1">
  <p:cSld name="2_Title Only">
    <p:spTree>
      <p:nvGrpSpPr>
        <p:cNvPr id="1" name="Shape 64"/>
        <p:cNvGrpSpPr/>
        <p:nvPr/>
      </p:nvGrpSpPr>
      <p:grpSpPr>
        <a:xfrm>
          <a:off x="0" y="0"/>
          <a:ext cx="0" cy="0"/>
          <a:chOff x="0" y="0"/>
          <a:chExt cx="0" cy="0"/>
        </a:xfrm>
      </p:grpSpPr>
    </p:spTree>
    <p:extLst>
      <p:ext uri="{BB962C8B-B14F-4D97-AF65-F5344CB8AC3E}">
        <p14:creationId xmlns:p14="http://schemas.microsoft.com/office/powerpoint/2010/main" val="2819329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488D9B2B-C02A-D727-4325-DBBB6E185D0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32079" y="1270000"/>
            <a:ext cx="12535132" cy="4277360"/>
          </a:xfrm>
          <a:prstGeom prst="rect">
            <a:avLst/>
          </a:prstGeom>
        </p:spPr>
      </p:pic>
      <p:pic>
        <p:nvPicPr>
          <p:cNvPr id="7" name="Picture 6" descr="Women in white lab coats looking at a notebook&#10;&#10;Description automatically generated">
            <a:extLst>
              <a:ext uri="{FF2B5EF4-FFF2-40B4-BE49-F238E27FC236}">
                <a16:creationId xmlns:a16="http://schemas.microsoft.com/office/drawing/2014/main" id="{76346187-C3F2-259D-E243-1CDAC65A371C}"/>
              </a:ext>
            </a:extLst>
          </p:cNvPr>
          <p:cNvPicPr>
            <a:picLocks noChangeAspect="1"/>
          </p:cNvPicPr>
          <p:nvPr userDrawn="1"/>
        </p:nvPicPr>
        <p:blipFill rotWithShape="1">
          <a:blip r:embed="rId3" cstate="print">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132080" y="1270000"/>
            <a:ext cx="12623011" cy="4277360"/>
          </a:xfrm>
          <a:prstGeom prst="rect">
            <a:avLst/>
          </a:prstGeom>
        </p:spPr>
      </p:pic>
      <p:sp>
        <p:nvSpPr>
          <p:cNvPr id="2" name="Title 1">
            <a:extLst>
              <a:ext uri="{FF2B5EF4-FFF2-40B4-BE49-F238E27FC236}">
                <a16:creationId xmlns:a16="http://schemas.microsoft.com/office/drawing/2014/main" id="{B86AF7F7-A548-3F43-9DA9-E2F5D2EEC452}"/>
              </a:ext>
            </a:extLst>
          </p:cNvPr>
          <p:cNvSpPr>
            <a:spLocks noGrp="1"/>
          </p:cNvSpPr>
          <p:nvPr>
            <p:ph type="ctrTitle"/>
          </p:nvPr>
        </p:nvSpPr>
        <p:spPr>
          <a:xfrm>
            <a:off x="775385" y="1950720"/>
            <a:ext cx="9244915" cy="3332481"/>
          </a:xfrm>
        </p:spPr>
        <p:txBody>
          <a:bodyPr anchor="ctr" anchorCtr="0"/>
          <a:lstStyle>
            <a:lvl1pPr marL="0" marR="0" indent="0" algn="l" defTabSz="685800" rtl="0" eaLnBrk="1" fontAlgn="auto" latinLnBrk="0" hangingPunct="1">
              <a:lnSpc>
                <a:spcPct val="90000"/>
              </a:lnSpc>
              <a:spcBef>
                <a:spcPct val="0"/>
              </a:spcBef>
              <a:spcAft>
                <a:spcPts val="0"/>
              </a:spcAft>
              <a:buClrTx/>
              <a:buSzTx/>
              <a:buFontTx/>
              <a:buNone/>
              <a:tabLst/>
              <a:defRPr sz="4500" b="1">
                <a:solidFill>
                  <a:schemeClr val="bg1"/>
                </a:solidFill>
              </a:defRPr>
            </a:lvl1pPr>
          </a:lstStyle>
          <a:p>
            <a:endParaRPr lang="en-US"/>
          </a:p>
        </p:txBody>
      </p:sp>
      <p:sp>
        <p:nvSpPr>
          <p:cNvPr id="3" name="Subtitle 2">
            <a:extLst>
              <a:ext uri="{FF2B5EF4-FFF2-40B4-BE49-F238E27FC236}">
                <a16:creationId xmlns:a16="http://schemas.microsoft.com/office/drawing/2014/main" id="{EBD0C6E0-9F98-1447-9D63-90585C8AE6AA}"/>
              </a:ext>
            </a:extLst>
          </p:cNvPr>
          <p:cNvSpPr>
            <a:spLocks noGrp="1"/>
          </p:cNvSpPr>
          <p:nvPr>
            <p:ph type="subTitle" idx="1"/>
          </p:nvPr>
        </p:nvSpPr>
        <p:spPr>
          <a:xfrm>
            <a:off x="876300" y="5730239"/>
            <a:ext cx="9144000" cy="995680"/>
          </a:xfrm>
        </p:spPr>
        <p:txBody>
          <a:bodyPr anchor="ctr">
            <a:normAutofit/>
          </a:bodyPr>
          <a:lstStyle>
            <a:lvl1pPr marL="0" marR="0" indent="0" algn="l" defTabSz="685800" rtl="0" eaLnBrk="1" fontAlgn="auto" latinLnBrk="0" hangingPunct="1">
              <a:lnSpc>
                <a:spcPct val="90000"/>
              </a:lnSpc>
              <a:spcBef>
                <a:spcPts val="225"/>
              </a:spcBef>
              <a:spcAft>
                <a:spcPts val="450"/>
              </a:spcAft>
              <a:buClr>
                <a:srgbClr val="C58963"/>
              </a:buClr>
              <a:buSzPct val="80000"/>
              <a:buFont typeface="Arial" panose="020B0604020202020204" pitchFamily="34" charset="0"/>
              <a:buNone/>
              <a:tabLst/>
              <a:defRPr sz="1500">
                <a:solidFill>
                  <a:srgbClr val="25408F"/>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endParaRPr lang="en-US"/>
          </a:p>
        </p:txBody>
      </p:sp>
      <p:pic>
        <p:nvPicPr>
          <p:cNvPr id="4" name="Picture 3" descr="A picture containing logo&#10;&#10;Description automatically generated">
            <a:extLst>
              <a:ext uri="{FF2B5EF4-FFF2-40B4-BE49-F238E27FC236}">
                <a16:creationId xmlns:a16="http://schemas.microsoft.com/office/drawing/2014/main" id="{C55E0C60-D741-A55F-750E-AD4121CAD1A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69264" y="364885"/>
            <a:ext cx="2810256" cy="590154"/>
          </a:xfrm>
          <a:prstGeom prst="rect">
            <a:avLst/>
          </a:prstGeom>
        </p:spPr>
      </p:pic>
      <p:sp>
        <p:nvSpPr>
          <p:cNvPr id="8" name="Rectangle 7">
            <a:extLst>
              <a:ext uri="{FF2B5EF4-FFF2-40B4-BE49-F238E27FC236}">
                <a16:creationId xmlns:a16="http://schemas.microsoft.com/office/drawing/2014/main" id="{50275340-F6EE-6406-07E7-D9FA0FFE7A8F}"/>
              </a:ext>
            </a:extLst>
          </p:cNvPr>
          <p:cNvSpPr/>
          <p:nvPr userDrawn="1"/>
        </p:nvSpPr>
        <p:spPr>
          <a:xfrm>
            <a:off x="-132080" y="1257297"/>
            <a:ext cx="3200399" cy="75692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0949117-83BF-4553-DC3E-C8659D4068C5}"/>
              </a:ext>
            </a:extLst>
          </p:cNvPr>
          <p:cNvSpPr/>
          <p:nvPr userDrawn="1"/>
        </p:nvSpPr>
        <p:spPr>
          <a:xfrm>
            <a:off x="1295400" y="1525271"/>
            <a:ext cx="3200400" cy="161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2A51B08-4AD7-26E1-4684-9A213F6B92A8}"/>
              </a:ext>
            </a:extLst>
          </p:cNvPr>
          <p:cNvSpPr/>
          <p:nvPr userDrawn="1"/>
        </p:nvSpPr>
        <p:spPr>
          <a:xfrm>
            <a:off x="8848230" y="5085080"/>
            <a:ext cx="3516607" cy="553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7855616-A5F1-759C-7841-1FC7AA3EF01F}"/>
              </a:ext>
            </a:extLst>
          </p:cNvPr>
          <p:cNvSpPr/>
          <p:nvPr userDrawn="1"/>
        </p:nvSpPr>
        <p:spPr>
          <a:xfrm>
            <a:off x="7506714" y="5264404"/>
            <a:ext cx="4940279" cy="164592"/>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536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73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452F8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B899E8-7E6C-8042-8453-78254033C51A}"/>
              </a:ext>
            </a:extLst>
          </p:cNvPr>
          <p:cNvSpPr/>
          <p:nvPr/>
        </p:nvSpPr>
        <p:spPr>
          <a:xfrm>
            <a:off x="0" y="0"/>
            <a:ext cx="12192000" cy="6877516"/>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926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BB9ABB1C-EEB8-C629-2CAF-AE52100094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700" y="-12700"/>
            <a:ext cx="12360887" cy="6959600"/>
          </a:xfrm>
          <a:prstGeom prst="rect">
            <a:avLst/>
          </a:prstGeom>
        </p:spPr>
      </p:pic>
      <p:pic>
        <p:nvPicPr>
          <p:cNvPr id="4" name="Picture 3" descr="A group of people in lab coats looking at a computer&#10;&#10;Description automatically generated">
            <a:extLst>
              <a:ext uri="{FF2B5EF4-FFF2-40B4-BE49-F238E27FC236}">
                <a16:creationId xmlns:a16="http://schemas.microsoft.com/office/drawing/2014/main" id="{EC4D9886-E7EB-B2BC-17B0-8B0A92EA1D21}"/>
              </a:ext>
            </a:extLst>
          </p:cNvPr>
          <p:cNvPicPr>
            <a:picLocks noChangeAspect="1"/>
          </p:cNvPicPr>
          <p:nvPr userDrawn="1"/>
        </p:nvPicPr>
        <p:blipFill>
          <a:blip r:embed="rId3" cstate="print">
            <a:alphaModFix amt="20000"/>
            <a:extLst>
              <a:ext uri="{28A0092B-C50C-407E-A947-70E740481C1C}">
                <a14:useLocalDpi xmlns:a14="http://schemas.microsoft.com/office/drawing/2010/main"/>
              </a:ext>
            </a:extLst>
          </a:blip>
          <a:stretch>
            <a:fillRect/>
          </a:stretch>
        </p:blipFill>
        <p:spPr>
          <a:xfrm>
            <a:off x="-12700" y="0"/>
            <a:ext cx="13696904" cy="7223760"/>
          </a:xfrm>
          <a:prstGeom prst="rect">
            <a:avLst/>
          </a:prstGeom>
        </p:spPr>
      </p:pic>
      <p:sp>
        <p:nvSpPr>
          <p:cNvPr id="3" name="Title 1">
            <a:extLst>
              <a:ext uri="{FF2B5EF4-FFF2-40B4-BE49-F238E27FC236}">
                <a16:creationId xmlns:a16="http://schemas.microsoft.com/office/drawing/2014/main" id="{72B81D5F-3C17-B447-944E-C88BCB3E1644}"/>
              </a:ext>
            </a:extLst>
          </p:cNvPr>
          <p:cNvSpPr>
            <a:spLocks noGrp="1"/>
          </p:cNvSpPr>
          <p:nvPr>
            <p:ph type="ctrTitle"/>
          </p:nvPr>
        </p:nvSpPr>
        <p:spPr>
          <a:xfrm>
            <a:off x="1524000" y="2235200"/>
            <a:ext cx="9144000" cy="2387600"/>
          </a:xfrm>
        </p:spPr>
        <p:txBody>
          <a:bodyPr anchor="ctr" anchorCtr="0"/>
          <a:lstStyle>
            <a:lvl1pPr algn="ctr">
              <a:defRPr sz="4500">
                <a:solidFill>
                  <a:schemeClr val="bg1"/>
                </a:solidFill>
              </a:defRPr>
            </a:lvl1pPr>
          </a:lstStyle>
          <a:p>
            <a:r>
              <a:rPr lang="en-US"/>
              <a:t>Click to edit Master title style</a:t>
            </a:r>
          </a:p>
        </p:txBody>
      </p:sp>
      <p:sp>
        <p:nvSpPr>
          <p:cNvPr id="6" name="Rectangle 5">
            <a:extLst>
              <a:ext uri="{FF2B5EF4-FFF2-40B4-BE49-F238E27FC236}">
                <a16:creationId xmlns:a16="http://schemas.microsoft.com/office/drawing/2014/main" id="{E9AB49F9-02A3-7F2E-FC07-330029F60BF6}"/>
              </a:ext>
            </a:extLst>
          </p:cNvPr>
          <p:cNvSpPr/>
          <p:nvPr userDrawn="1"/>
        </p:nvSpPr>
        <p:spPr>
          <a:xfrm>
            <a:off x="-12699" y="1757680"/>
            <a:ext cx="3091180" cy="75692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CFD343B-5EA7-C4F4-5612-A39EF6B9ED2B}"/>
              </a:ext>
            </a:extLst>
          </p:cNvPr>
          <p:cNvSpPr/>
          <p:nvPr userDrawn="1"/>
        </p:nvSpPr>
        <p:spPr>
          <a:xfrm>
            <a:off x="1414780" y="2073910"/>
            <a:ext cx="3200400" cy="161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E3DC91C-7CF2-5BCC-7084-9BD23961BC97}"/>
              </a:ext>
            </a:extLst>
          </p:cNvPr>
          <p:cNvSpPr/>
          <p:nvPr userDrawn="1"/>
        </p:nvSpPr>
        <p:spPr>
          <a:xfrm>
            <a:off x="8831581" y="5623560"/>
            <a:ext cx="3516607" cy="553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051BAD2-04FB-315E-9AEB-74186E834018}"/>
              </a:ext>
            </a:extLst>
          </p:cNvPr>
          <p:cNvSpPr/>
          <p:nvPr userDrawn="1"/>
        </p:nvSpPr>
        <p:spPr>
          <a:xfrm>
            <a:off x="7505722" y="5808980"/>
            <a:ext cx="4940279" cy="164592"/>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4151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BB9ABB1C-EEB8-C629-2CAF-AE52100094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700" y="-12700"/>
            <a:ext cx="12360886" cy="6959600"/>
          </a:xfrm>
          <a:prstGeom prst="rect">
            <a:avLst/>
          </a:prstGeom>
        </p:spPr>
      </p:pic>
      <p:sp>
        <p:nvSpPr>
          <p:cNvPr id="3" name="Title 1">
            <a:extLst>
              <a:ext uri="{FF2B5EF4-FFF2-40B4-BE49-F238E27FC236}">
                <a16:creationId xmlns:a16="http://schemas.microsoft.com/office/drawing/2014/main" id="{72B81D5F-3C17-B447-944E-C88BCB3E1644}"/>
              </a:ext>
            </a:extLst>
          </p:cNvPr>
          <p:cNvSpPr>
            <a:spLocks noGrp="1"/>
          </p:cNvSpPr>
          <p:nvPr>
            <p:ph type="ctrTitle" hasCustomPrompt="1"/>
          </p:nvPr>
        </p:nvSpPr>
        <p:spPr>
          <a:xfrm>
            <a:off x="1524000" y="2514600"/>
            <a:ext cx="9144000" cy="1160526"/>
          </a:xfrm>
        </p:spPr>
        <p:txBody>
          <a:bodyPr anchor="ctr" anchorCtr="0">
            <a:normAutofit/>
          </a:bodyPr>
          <a:lstStyle>
            <a:lvl1pPr marL="0" marR="0" indent="0" algn="ctr" defTabSz="914400" rtl="0" eaLnBrk="1" fontAlgn="auto" latinLnBrk="0" hangingPunct="1">
              <a:lnSpc>
                <a:spcPct val="90000"/>
              </a:lnSpc>
              <a:spcBef>
                <a:spcPct val="0"/>
              </a:spcBef>
              <a:spcAft>
                <a:spcPts val="0"/>
              </a:spcAft>
              <a:buClrTx/>
              <a:buSzTx/>
              <a:buFontTx/>
              <a:buNone/>
              <a:tabLst/>
              <a:defRPr sz="4800">
                <a:solidFill>
                  <a:schemeClr val="bg1"/>
                </a:solidFill>
              </a:defRPr>
            </a:lvl1pPr>
          </a:lstStyle>
          <a:p>
            <a:r>
              <a:rPr lang="en-US"/>
              <a:t>The webinar will begin shortly</a:t>
            </a:r>
          </a:p>
        </p:txBody>
      </p:sp>
      <p:sp>
        <p:nvSpPr>
          <p:cNvPr id="6" name="Rectangle 5">
            <a:extLst>
              <a:ext uri="{FF2B5EF4-FFF2-40B4-BE49-F238E27FC236}">
                <a16:creationId xmlns:a16="http://schemas.microsoft.com/office/drawing/2014/main" id="{E9AB49F9-02A3-7F2E-FC07-330029F60BF6}"/>
              </a:ext>
            </a:extLst>
          </p:cNvPr>
          <p:cNvSpPr/>
          <p:nvPr userDrawn="1"/>
        </p:nvSpPr>
        <p:spPr>
          <a:xfrm>
            <a:off x="-12700" y="1757680"/>
            <a:ext cx="3091180" cy="75692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CFD343B-5EA7-C4F4-5612-A39EF6B9ED2B}"/>
              </a:ext>
            </a:extLst>
          </p:cNvPr>
          <p:cNvSpPr/>
          <p:nvPr userDrawn="1"/>
        </p:nvSpPr>
        <p:spPr>
          <a:xfrm>
            <a:off x="1414780" y="2073910"/>
            <a:ext cx="3200400" cy="161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E3DC91C-7CF2-5BCC-7084-9BD23961BC97}"/>
              </a:ext>
            </a:extLst>
          </p:cNvPr>
          <p:cNvSpPr/>
          <p:nvPr userDrawn="1"/>
        </p:nvSpPr>
        <p:spPr>
          <a:xfrm>
            <a:off x="8831580" y="5623560"/>
            <a:ext cx="3516606" cy="553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051BAD2-04FB-315E-9AEB-74186E834018}"/>
              </a:ext>
            </a:extLst>
          </p:cNvPr>
          <p:cNvSpPr/>
          <p:nvPr userDrawn="1"/>
        </p:nvSpPr>
        <p:spPr>
          <a:xfrm>
            <a:off x="7505722" y="5808980"/>
            <a:ext cx="4940278" cy="164592"/>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2">
            <a:extLst>
              <a:ext uri="{FF2B5EF4-FFF2-40B4-BE49-F238E27FC236}">
                <a16:creationId xmlns:a16="http://schemas.microsoft.com/office/drawing/2014/main" id="{0C18EB75-1181-DEC5-D6A2-B4DC72DBA3BC}"/>
              </a:ext>
            </a:extLst>
          </p:cNvPr>
          <p:cNvSpPr>
            <a:spLocks noGrp="1"/>
          </p:cNvSpPr>
          <p:nvPr>
            <p:ph type="subTitle" idx="1" hasCustomPrompt="1"/>
          </p:nvPr>
        </p:nvSpPr>
        <p:spPr>
          <a:xfrm>
            <a:off x="1524000" y="3685794"/>
            <a:ext cx="9144000" cy="1937766"/>
          </a:xfrm>
        </p:spPr>
        <p:txBody>
          <a:bodyPr anchor="ctr">
            <a:normAutofit/>
          </a:bodyPr>
          <a:lstStyle>
            <a:lvl1pPr marL="0" marR="0" indent="0" algn="ctr" defTabSz="914400" rtl="0" eaLnBrk="1" fontAlgn="auto" latinLnBrk="0" hangingPunct="1">
              <a:lnSpc>
                <a:spcPct val="90000"/>
              </a:lnSpc>
              <a:spcBef>
                <a:spcPts val="300"/>
              </a:spcBef>
              <a:spcAft>
                <a:spcPts val="600"/>
              </a:spcAft>
              <a:buClr>
                <a:srgbClr val="C58963"/>
              </a:buClr>
              <a:buSzPct val="80000"/>
              <a:buFont typeface="Arial" panose="020B0604020202020204" pitchFamily="34" charset="0"/>
              <a:buNone/>
              <a:tabLst/>
              <a:defRPr sz="2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Title &amp; Date</a:t>
            </a:r>
          </a:p>
        </p:txBody>
      </p:sp>
      <p:pic>
        <p:nvPicPr>
          <p:cNvPr id="15" name="Picture 14" descr="A black background with white text&#10;&#10;Description automatically generated">
            <a:extLst>
              <a:ext uri="{FF2B5EF4-FFF2-40B4-BE49-F238E27FC236}">
                <a16:creationId xmlns:a16="http://schemas.microsoft.com/office/drawing/2014/main" id="{5DFA26AD-D743-3088-4378-764D2B318AD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24000" y="673806"/>
            <a:ext cx="3091180" cy="739703"/>
          </a:xfrm>
          <a:prstGeom prst="rect">
            <a:avLst/>
          </a:prstGeom>
        </p:spPr>
      </p:pic>
    </p:spTree>
    <p:extLst>
      <p:ext uri="{BB962C8B-B14F-4D97-AF65-F5344CB8AC3E}">
        <p14:creationId xmlns:p14="http://schemas.microsoft.com/office/powerpoint/2010/main" val="1524204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488D9B2B-C02A-D727-4325-DBBB6E185D0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32080" y="1270000"/>
            <a:ext cx="12535132" cy="4277360"/>
          </a:xfrm>
          <a:prstGeom prst="rect">
            <a:avLst/>
          </a:prstGeom>
        </p:spPr>
      </p:pic>
      <p:pic>
        <p:nvPicPr>
          <p:cNvPr id="7" name="Picture 6" descr="Women in white lab coats looking at a notebook&#10;&#10;Description automatically generated">
            <a:extLst>
              <a:ext uri="{FF2B5EF4-FFF2-40B4-BE49-F238E27FC236}">
                <a16:creationId xmlns:a16="http://schemas.microsoft.com/office/drawing/2014/main" id="{76346187-C3F2-259D-E243-1CDAC65A371C}"/>
              </a:ext>
            </a:extLst>
          </p:cNvPr>
          <p:cNvPicPr>
            <a:picLocks noChangeAspect="1"/>
          </p:cNvPicPr>
          <p:nvPr userDrawn="1"/>
        </p:nvPicPr>
        <p:blipFill rotWithShape="1">
          <a:blip r:embed="rId3" cstate="print">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132080" y="1270000"/>
            <a:ext cx="12623010" cy="4277360"/>
          </a:xfrm>
          <a:prstGeom prst="rect">
            <a:avLst/>
          </a:prstGeom>
        </p:spPr>
      </p:pic>
      <p:sp>
        <p:nvSpPr>
          <p:cNvPr id="2" name="Title 1">
            <a:extLst>
              <a:ext uri="{FF2B5EF4-FFF2-40B4-BE49-F238E27FC236}">
                <a16:creationId xmlns:a16="http://schemas.microsoft.com/office/drawing/2014/main" id="{B86AF7F7-A548-3F43-9DA9-E2F5D2EEC452}"/>
              </a:ext>
            </a:extLst>
          </p:cNvPr>
          <p:cNvSpPr>
            <a:spLocks noGrp="1"/>
          </p:cNvSpPr>
          <p:nvPr>
            <p:ph type="ctrTitle"/>
          </p:nvPr>
        </p:nvSpPr>
        <p:spPr>
          <a:xfrm>
            <a:off x="775386" y="1950718"/>
            <a:ext cx="9244914" cy="3332481"/>
          </a:xfrm>
        </p:spPr>
        <p:txBody>
          <a:bodyPr anchor="ctr" anchorCtr="0"/>
          <a:lstStyle>
            <a:lvl1pPr marL="0" marR="0" indent="0" algn="l" defTabSz="914400" rtl="0" eaLnBrk="1" fontAlgn="auto" latinLnBrk="0" hangingPunct="1">
              <a:lnSpc>
                <a:spcPct val="90000"/>
              </a:lnSpc>
              <a:spcBef>
                <a:spcPct val="0"/>
              </a:spcBef>
              <a:spcAft>
                <a:spcPts val="0"/>
              </a:spcAft>
              <a:buClrTx/>
              <a:buSzTx/>
              <a:buFontTx/>
              <a:buNone/>
              <a:tabLst/>
              <a:defRPr sz="6000" b="1">
                <a:solidFill>
                  <a:schemeClr val="bg1"/>
                </a:solidFill>
              </a:defRPr>
            </a:lvl1pPr>
          </a:lstStyle>
          <a:p>
            <a:endParaRPr lang="en-US"/>
          </a:p>
        </p:txBody>
      </p:sp>
      <p:sp>
        <p:nvSpPr>
          <p:cNvPr id="3" name="Subtitle 2">
            <a:extLst>
              <a:ext uri="{FF2B5EF4-FFF2-40B4-BE49-F238E27FC236}">
                <a16:creationId xmlns:a16="http://schemas.microsoft.com/office/drawing/2014/main" id="{EBD0C6E0-9F98-1447-9D63-90585C8AE6AA}"/>
              </a:ext>
            </a:extLst>
          </p:cNvPr>
          <p:cNvSpPr>
            <a:spLocks noGrp="1"/>
          </p:cNvSpPr>
          <p:nvPr>
            <p:ph type="subTitle" idx="1"/>
          </p:nvPr>
        </p:nvSpPr>
        <p:spPr>
          <a:xfrm>
            <a:off x="876300" y="5730239"/>
            <a:ext cx="9144000" cy="995680"/>
          </a:xfrm>
        </p:spPr>
        <p:txBody>
          <a:bodyPr anchor="ctr">
            <a:normAutofit/>
          </a:bodyPr>
          <a:lstStyle>
            <a:lvl1pPr marL="0" marR="0" indent="0" algn="l" defTabSz="914400" rtl="0" eaLnBrk="1" fontAlgn="auto" latinLnBrk="0" hangingPunct="1">
              <a:lnSpc>
                <a:spcPct val="90000"/>
              </a:lnSpc>
              <a:spcBef>
                <a:spcPts val="300"/>
              </a:spcBef>
              <a:spcAft>
                <a:spcPts val="600"/>
              </a:spcAft>
              <a:buClr>
                <a:srgbClr val="C58963"/>
              </a:buClr>
              <a:buSzPct val="80000"/>
              <a:buFont typeface="Arial" panose="020B0604020202020204" pitchFamily="34" charset="0"/>
              <a:buNone/>
              <a:tabLst/>
              <a:defRPr sz="2000">
                <a:solidFill>
                  <a:srgbClr val="25408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pic>
        <p:nvPicPr>
          <p:cNvPr id="4" name="Picture 3" descr="A picture containing logo&#10;&#10;Description automatically generated">
            <a:extLst>
              <a:ext uri="{FF2B5EF4-FFF2-40B4-BE49-F238E27FC236}">
                <a16:creationId xmlns:a16="http://schemas.microsoft.com/office/drawing/2014/main" id="{C55E0C60-D741-A55F-750E-AD4121CAD1A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69264" y="364885"/>
            <a:ext cx="2810256" cy="590154"/>
          </a:xfrm>
          <a:prstGeom prst="rect">
            <a:avLst/>
          </a:prstGeom>
        </p:spPr>
      </p:pic>
      <p:sp>
        <p:nvSpPr>
          <p:cNvPr id="8" name="Rectangle 7">
            <a:extLst>
              <a:ext uri="{FF2B5EF4-FFF2-40B4-BE49-F238E27FC236}">
                <a16:creationId xmlns:a16="http://schemas.microsoft.com/office/drawing/2014/main" id="{50275340-F6EE-6406-07E7-D9FA0FFE7A8F}"/>
              </a:ext>
            </a:extLst>
          </p:cNvPr>
          <p:cNvSpPr/>
          <p:nvPr userDrawn="1"/>
        </p:nvSpPr>
        <p:spPr>
          <a:xfrm>
            <a:off x="-132081" y="1257297"/>
            <a:ext cx="3200399" cy="75692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0949117-83BF-4553-DC3E-C8659D4068C5}"/>
              </a:ext>
            </a:extLst>
          </p:cNvPr>
          <p:cNvSpPr/>
          <p:nvPr userDrawn="1"/>
        </p:nvSpPr>
        <p:spPr>
          <a:xfrm>
            <a:off x="1295400" y="1525271"/>
            <a:ext cx="3200400" cy="161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2A51B08-4AD7-26E1-4684-9A213F6B92A8}"/>
              </a:ext>
            </a:extLst>
          </p:cNvPr>
          <p:cNvSpPr/>
          <p:nvPr userDrawn="1"/>
        </p:nvSpPr>
        <p:spPr>
          <a:xfrm>
            <a:off x="8848230" y="5085080"/>
            <a:ext cx="3516606" cy="553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7855616-A5F1-759C-7841-1FC7AA3EF01F}"/>
              </a:ext>
            </a:extLst>
          </p:cNvPr>
          <p:cNvSpPr/>
          <p:nvPr userDrawn="1"/>
        </p:nvSpPr>
        <p:spPr>
          <a:xfrm>
            <a:off x="7506713" y="5264404"/>
            <a:ext cx="4940278" cy="164592"/>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1807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55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274863-7F9D-694B-A57F-A307E72E0DEE}"/>
              </a:ext>
            </a:extLst>
          </p:cNvPr>
          <p:cNvSpPr/>
          <p:nvPr userDrawn="1"/>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838200" y="123873"/>
            <a:ext cx="10515600" cy="1325563"/>
          </a:xfrm>
        </p:spPr>
        <p:txBody>
          <a:bodyPr>
            <a:normAutofit/>
          </a:bodyPr>
          <a:lstStyle>
            <a:lvl1pPr>
              <a:defRPr sz="28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838200" y="1825625"/>
            <a:ext cx="10515600" cy="3914538"/>
          </a:xfrm>
        </p:spPr>
        <p:txBody>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icture containing logo&#10;&#10;Description automatically generated">
            <a:extLst>
              <a:ext uri="{FF2B5EF4-FFF2-40B4-BE49-F238E27FC236}">
                <a16:creationId xmlns:a16="http://schemas.microsoft.com/office/drawing/2014/main" id="{A344B125-BF6E-89D1-68B2-AA3F83BC11F5}"/>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spTree>
    <p:extLst>
      <p:ext uri="{BB962C8B-B14F-4D97-AF65-F5344CB8AC3E}">
        <p14:creationId xmlns:p14="http://schemas.microsoft.com/office/powerpoint/2010/main" val="256893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A38DCD-7E6A-0B42-A4C6-E1B258D294F0}"/>
              </a:ext>
            </a:extLst>
          </p:cNvPr>
          <p:cNvSpPr/>
          <p:nvPr/>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8963"/>
              </a:solidFill>
            </a:endParaRPr>
          </a:p>
        </p:txBody>
      </p:sp>
      <p:sp>
        <p:nvSpPr>
          <p:cNvPr id="8" name="Rectangle 7">
            <a:extLst>
              <a:ext uri="{FF2B5EF4-FFF2-40B4-BE49-F238E27FC236}">
                <a16:creationId xmlns:a16="http://schemas.microsoft.com/office/drawing/2014/main" id="{C7067AE6-8348-CF48-AC76-55EDEB5981DC}"/>
              </a:ext>
            </a:extLst>
          </p:cNvPr>
          <p:cNvSpPr/>
          <p:nvPr/>
        </p:nvSpPr>
        <p:spPr>
          <a:xfrm>
            <a:off x="7510013" y="1"/>
            <a:ext cx="3648973" cy="6857999"/>
          </a:xfrm>
          <a:prstGeom prst="rect">
            <a:avLst/>
          </a:prstGeom>
          <a:solidFill>
            <a:schemeClr val="bg1">
              <a:lumMod val="95000"/>
            </a:schemeClr>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838200" y="203129"/>
            <a:ext cx="6671813" cy="1167046"/>
          </a:xfrm>
        </p:spPr>
        <p:txBody>
          <a:bodyPr>
            <a:normAutofit/>
          </a:bodyPr>
          <a:lstStyle>
            <a:lvl1pPr>
              <a:defRPr sz="28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838200" y="1825625"/>
            <a:ext cx="5551025" cy="4059140"/>
          </a:xfrm>
        </p:spPr>
        <p:txBody>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2">
            <a:extLst>
              <a:ext uri="{FF2B5EF4-FFF2-40B4-BE49-F238E27FC236}">
                <a16:creationId xmlns:a16="http://schemas.microsoft.com/office/drawing/2014/main" id="{C7B723A6-88CD-F148-AFA9-606C88377390}"/>
              </a:ext>
            </a:extLst>
          </p:cNvPr>
          <p:cNvSpPr>
            <a:spLocks noGrp="1"/>
          </p:cNvSpPr>
          <p:nvPr>
            <p:ph type="pic" idx="10"/>
          </p:nvPr>
        </p:nvSpPr>
        <p:spPr>
          <a:xfrm>
            <a:off x="7510013" y="0"/>
            <a:ext cx="3648974"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5" name="Picture 4" descr="A picture containing logo&#10;&#10;Description automatically generated">
            <a:extLst>
              <a:ext uri="{FF2B5EF4-FFF2-40B4-BE49-F238E27FC236}">
                <a16:creationId xmlns:a16="http://schemas.microsoft.com/office/drawing/2014/main" id="{EF2A41E4-9E95-AFCD-964F-F5AEEC563E66}"/>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spTree>
    <p:extLst>
      <p:ext uri="{BB962C8B-B14F-4D97-AF65-F5344CB8AC3E}">
        <p14:creationId xmlns:p14="http://schemas.microsoft.com/office/powerpoint/2010/main" val="346175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4"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A38DCD-7E6A-0B42-A4C6-E1B258D294F0}"/>
              </a:ext>
            </a:extLst>
          </p:cNvPr>
          <p:cNvSpPr/>
          <p:nvPr/>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8963"/>
              </a:solidFill>
            </a:endParaRPr>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838200" y="203129"/>
            <a:ext cx="6671813" cy="1167046"/>
          </a:xfrm>
        </p:spPr>
        <p:txBody>
          <a:bodyPr>
            <a:normAutofit/>
          </a:bodyPr>
          <a:lstStyle>
            <a:lvl1pPr>
              <a:defRPr sz="28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838200" y="1825625"/>
            <a:ext cx="5551025" cy="4059140"/>
          </a:xfrm>
        </p:spPr>
        <p:txBody>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logo&#10;&#10;Description automatically generated">
            <a:extLst>
              <a:ext uri="{FF2B5EF4-FFF2-40B4-BE49-F238E27FC236}">
                <a16:creationId xmlns:a16="http://schemas.microsoft.com/office/drawing/2014/main" id="{EF2A41E4-9E95-AFCD-964F-F5AEEC563E66}"/>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pic>
        <p:nvPicPr>
          <p:cNvPr id="9" name="Picture 8" descr="A blue and white rectangular object&#10;&#10;Description automatically generated">
            <a:extLst>
              <a:ext uri="{FF2B5EF4-FFF2-40B4-BE49-F238E27FC236}">
                <a16:creationId xmlns:a16="http://schemas.microsoft.com/office/drawing/2014/main" id="{CE80527F-A8EA-7585-7E5A-6027474B8DB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10013" y="2114104"/>
            <a:ext cx="2845440" cy="3770661"/>
          </a:xfrm>
          <a:prstGeom prst="rect">
            <a:avLst/>
          </a:prstGeom>
        </p:spPr>
      </p:pic>
      <p:sp>
        <p:nvSpPr>
          <p:cNvPr id="7" name="Picture Placeholder 2">
            <a:extLst>
              <a:ext uri="{FF2B5EF4-FFF2-40B4-BE49-F238E27FC236}">
                <a16:creationId xmlns:a16="http://schemas.microsoft.com/office/drawing/2014/main" id="{C7B723A6-88CD-F148-AFA9-606C88377390}"/>
              </a:ext>
            </a:extLst>
          </p:cNvPr>
          <p:cNvSpPr>
            <a:spLocks noGrp="1"/>
          </p:cNvSpPr>
          <p:nvPr>
            <p:ph type="pic" idx="10" hasCustomPrompt="1"/>
          </p:nvPr>
        </p:nvSpPr>
        <p:spPr>
          <a:xfrm>
            <a:off x="7581133" y="2284934"/>
            <a:ext cx="2670307" cy="256138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Here to add QR code</a:t>
            </a:r>
          </a:p>
        </p:txBody>
      </p:sp>
      <p:sp>
        <p:nvSpPr>
          <p:cNvPr id="11" name="TextBox 10">
            <a:extLst>
              <a:ext uri="{FF2B5EF4-FFF2-40B4-BE49-F238E27FC236}">
                <a16:creationId xmlns:a16="http://schemas.microsoft.com/office/drawing/2014/main" id="{F128B41B-26F8-EE2E-044C-32F4C26CE46C}"/>
              </a:ext>
            </a:extLst>
          </p:cNvPr>
          <p:cNvSpPr txBox="1"/>
          <p:nvPr userDrawn="1"/>
        </p:nvSpPr>
        <p:spPr>
          <a:xfrm>
            <a:off x="5868286" y="5286494"/>
            <a:ext cx="6096000" cy="369332"/>
          </a:xfrm>
          <a:prstGeom prst="rect">
            <a:avLst/>
          </a:prstGeom>
          <a:noFill/>
        </p:spPr>
        <p:txBody>
          <a:bodyPr wrap="square">
            <a:spAutoFit/>
          </a:bodyPr>
          <a:lstStyle/>
          <a:p>
            <a:pPr algn="ctr"/>
            <a:r>
              <a:rPr lang="en-US" b="1">
                <a:solidFill>
                  <a:schemeClr val="bg1"/>
                </a:solidFill>
                <a:latin typeface="Arial" panose="020B0604020202020204" pitchFamily="34" charset="0"/>
                <a:cs typeface="Arial" panose="020B0604020202020204" pitchFamily="34" charset="0"/>
              </a:rPr>
              <a:t>SCAN ME!</a:t>
            </a:r>
          </a:p>
        </p:txBody>
      </p:sp>
    </p:spTree>
    <p:extLst>
      <p:ext uri="{BB962C8B-B14F-4D97-AF65-F5344CB8AC3E}">
        <p14:creationId xmlns:p14="http://schemas.microsoft.com/office/powerpoint/2010/main" val="70473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4"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2.xml"/><Relationship Id="rId1" Type="http://schemas.openxmlformats.org/officeDocument/2006/relationships/slideLayout" Target="../slideLayouts/slideLayout19.xml"/><Relationship Id="rId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D68E55-F78B-0140-996D-F949A4EBD2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A2802E-69E4-5342-B9B4-A87FD2C137F0}"/>
              </a:ext>
            </a:extLst>
          </p:cNvPr>
          <p:cNvSpPr>
            <a:spLocks noGrp="1"/>
          </p:cNvSpPr>
          <p:nvPr>
            <p:ph type="body" idx="1"/>
          </p:nvPr>
        </p:nvSpPr>
        <p:spPr>
          <a:xfrm>
            <a:off x="838200" y="1825625"/>
            <a:ext cx="10515600" cy="39046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1212883"/>
      </p:ext>
    </p:extLst>
  </p:cSld>
  <p:clrMap bg1="lt1" tx1="dk1" bg2="lt2" tx2="dk2" accent1="accent1" accent2="accent2" accent3="accent3" accent4="accent4" accent5="accent5" accent6="accent6" hlink="hlink" folHlink="folHlink"/>
  <p:sldLayoutIdLst>
    <p:sldLayoutId id="2147484746" r:id="rId1"/>
    <p:sldLayoutId id="2147484745" r:id="rId2"/>
    <p:sldLayoutId id="2147484869" r:id="rId3"/>
    <p:sldLayoutId id="2147484868" r:id="rId4"/>
    <p:sldLayoutId id="2147483692" r:id="rId5"/>
    <p:sldLayoutId id="2147483661" r:id="rId6"/>
    <p:sldLayoutId id="2147483662" r:id="rId7"/>
    <p:sldLayoutId id="2147483663" r:id="rId8"/>
    <p:sldLayoutId id="2147483691" r:id="rId9"/>
    <p:sldLayoutId id="2147483690" r:id="rId10"/>
    <p:sldLayoutId id="2147483664" r:id="rId11"/>
    <p:sldLayoutId id="2147483665" r:id="rId12"/>
    <p:sldLayoutId id="2147483666" r:id="rId13"/>
    <p:sldLayoutId id="2147483667" r:id="rId14"/>
    <p:sldLayoutId id="2147483669" r:id="rId15"/>
    <p:sldLayoutId id="2147483668" r:id="rId16"/>
    <p:sldLayoutId id="2147483670" r:id="rId17"/>
    <p:sldLayoutId id="2147484871"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b="1" i="0" kern="1200">
          <a:solidFill>
            <a:srgbClr val="25408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24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2000" kern="1200">
          <a:solidFill>
            <a:schemeClr val="tx1">
              <a:lumMod val="95000"/>
              <a:lumOff val="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1800" kern="1200">
          <a:solidFill>
            <a:schemeClr val="tx1">
              <a:lumMod val="95000"/>
              <a:lumOff val="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5408F"/>
              </a:buClr>
              <a:buSzPts val="3600"/>
              <a:buFont typeface="Arial"/>
              <a:buNone/>
              <a:defRPr sz="3600" b="1" i="0" u="none" strike="noStrike" cap="none">
                <a:solidFill>
                  <a:srgbClr val="25408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3"/>
          <p:cNvSpPr txBox="1">
            <a:spLocks noGrp="1"/>
          </p:cNvSpPr>
          <p:nvPr>
            <p:ph type="body" idx="1"/>
          </p:nvPr>
        </p:nvSpPr>
        <p:spPr>
          <a:xfrm>
            <a:off x="838200" y="1825625"/>
            <a:ext cx="10515600" cy="3904615"/>
          </a:xfrm>
          <a:prstGeom prst="rect">
            <a:avLst/>
          </a:prstGeom>
          <a:noFill/>
          <a:ln>
            <a:noFill/>
          </a:ln>
        </p:spPr>
        <p:txBody>
          <a:bodyPr spcFirstLastPara="1" wrap="square" lIns="91425" tIns="45700" rIns="91425" bIns="45700" anchor="t" anchorCtr="0">
            <a:normAutofit/>
          </a:bodyPr>
          <a:lstStyle>
            <a:lvl1pPr marL="457200" marR="0" lvl="0" indent="-350520" algn="l" rtl="0">
              <a:lnSpc>
                <a:spcPct val="110000"/>
              </a:lnSpc>
              <a:spcBef>
                <a:spcPts val="600"/>
              </a:spcBef>
              <a:spcAft>
                <a:spcPts val="0"/>
              </a:spcAft>
              <a:buClr>
                <a:srgbClr val="4696D2"/>
              </a:buClr>
              <a:buSzPts val="1920"/>
              <a:buFont typeface="Arial"/>
              <a:buChar char="•"/>
              <a:defRPr sz="2400" b="0" i="0" u="none" strike="noStrike" cap="none">
                <a:solidFill>
                  <a:srgbClr val="0C0C0C"/>
                </a:solidFill>
                <a:latin typeface="Arial"/>
                <a:ea typeface="Arial"/>
                <a:cs typeface="Arial"/>
                <a:sym typeface="Arial"/>
              </a:defRPr>
            </a:lvl1pPr>
            <a:lvl2pPr marL="914400" marR="0" lvl="1" indent="-330200" algn="l" rtl="0">
              <a:lnSpc>
                <a:spcPct val="110000"/>
              </a:lnSpc>
              <a:spcBef>
                <a:spcPts val="600"/>
              </a:spcBef>
              <a:spcAft>
                <a:spcPts val="0"/>
              </a:spcAft>
              <a:buClr>
                <a:srgbClr val="4696D2"/>
              </a:buClr>
              <a:buSzPts val="1600"/>
              <a:buFont typeface="Arial"/>
              <a:buChar char="•"/>
              <a:defRPr sz="2000" b="0" i="0" u="none" strike="noStrike" cap="none">
                <a:solidFill>
                  <a:srgbClr val="0C0C0C"/>
                </a:solidFill>
                <a:latin typeface="Arial"/>
                <a:ea typeface="Arial"/>
                <a:cs typeface="Arial"/>
                <a:sym typeface="Arial"/>
              </a:defRPr>
            </a:lvl2pPr>
            <a:lvl3pPr marL="1371600" marR="0" lvl="2" indent="-320039" algn="l" rtl="0">
              <a:lnSpc>
                <a:spcPct val="110000"/>
              </a:lnSpc>
              <a:spcBef>
                <a:spcPts val="600"/>
              </a:spcBef>
              <a:spcAft>
                <a:spcPts val="0"/>
              </a:spcAft>
              <a:buClr>
                <a:srgbClr val="4696D2"/>
              </a:buClr>
              <a:buSzPts val="1440"/>
              <a:buFont typeface="Arial"/>
              <a:buChar char="•"/>
              <a:defRPr sz="1800" b="0" i="0" u="none" strike="noStrike" cap="none">
                <a:solidFill>
                  <a:srgbClr val="0C0C0C"/>
                </a:solidFill>
                <a:latin typeface="Arial"/>
                <a:ea typeface="Arial"/>
                <a:cs typeface="Arial"/>
                <a:sym typeface="Arial"/>
              </a:defRPr>
            </a:lvl3pPr>
            <a:lvl4pPr marL="1828800" marR="0" lvl="3" indent="-309880" algn="l" rtl="0">
              <a:lnSpc>
                <a:spcPct val="110000"/>
              </a:lnSpc>
              <a:spcBef>
                <a:spcPts val="600"/>
              </a:spcBef>
              <a:spcAft>
                <a:spcPts val="0"/>
              </a:spcAft>
              <a:buClr>
                <a:srgbClr val="4696D2"/>
              </a:buClr>
              <a:buSzPts val="1280"/>
              <a:buFont typeface="Arial"/>
              <a:buChar char="•"/>
              <a:defRPr sz="1600" b="0" i="0" u="none" strike="noStrike" cap="none">
                <a:solidFill>
                  <a:srgbClr val="0C0C0C"/>
                </a:solidFill>
                <a:latin typeface="Arial"/>
                <a:ea typeface="Arial"/>
                <a:cs typeface="Arial"/>
                <a:sym typeface="Arial"/>
              </a:defRPr>
            </a:lvl4pPr>
            <a:lvl5pPr marL="2286000" marR="0" lvl="4" indent="-309879" algn="l" rtl="0">
              <a:lnSpc>
                <a:spcPct val="110000"/>
              </a:lnSpc>
              <a:spcBef>
                <a:spcPts val="600"/>
              </a:spcBef>
              <a:spcAft>
                <a:spcPts val="0"/>
              </a:spcAft>
              <a:buClr>
                <a:srgbClr val="4696D2"/>
              </a:buClr>
              <a:buSzPts val="1280"/>
              <a:buFont typeface="Arial"/>
              <a:buChar char="•"/>
              <a:defRPr sz="1600" b="0" i="0" u="none" strike="noStrike" cap="none">
                <a:solidFill>
                  <a:srgbClr val="0C0C0C"/>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2" name="Google Shape;12;p33"/>
          <p:cNvPicPr preferRelativeResize="0"/>
          <p:nvPr/>
        </p:nvPicPr>
        <p:blipFill rotWithShape="1">
          <a:blip r:embed="rId3">
            <a:alphaModFix amt="50000"/>
          </a:blip>
          <a:srcRect/>
          <a:stretch/>
        </p:blipFill>
        <p:spPr>
          <a:xfrm>
            <a:off x="3057285" y="6010292"/>
            <a:ext cx="579995" cy="579995"/>
          </a:xfrm>
          <a:prstGeom prst="rect">
            <a:avLst/>
          </a:prstGeom>
          <a:noFill/>
          <a:ln>
            <a:noFill/>
          </a:ln>
        </p:spPr>
      </p:pic>
      <p:pic>
        <p:nvPicPr>
          <p:cNvPr id="13" name="Google Shape;13;p33"/>
          <p:cNvPicPr preferRelativeResize="0"/>
          <p:nvPr/>
        </p:nvPicPr>
        <p:blipFill rotWithShape="1">
          <a:blip r:embed="rId4">
            <a:alphaModFix amt="70000"/>
          </a:blip>
          <a:srcRect/>
          <a:stretch/>
        </p:blipFill>
        <p:spPr>
          <a:xfrm>
            <a:off x="838200" y="6010292"/>
            <a:ext cx="1867925" cy="579995"/>
          </a:xfrm>
          <a:prstGeom prst="rect">
            <a:avLst/>
          </a:prstGeom>
          <a:noFill/>
          <a:ln>
            <a:noFill/>
          </a:ln>
        </p:spPr>
      </p:pic>
    </p:spTree>
    <p:extLst>
      <p:ext uri="{BB962C8B-B14F-4D97-AF65-F5344CB8AC3E}">
        <p14:creationId xmlns:p14="http://schemas.microsoft.com/office/powerpoint/2010/main" val="3627873264"/>
      </p:ext>
    </p:extLst>
  </p:cSld>
  <p:clrMap bg1="lt1" tx1="dk1" bg2="dk2" tx2="lt2" accent1="accent1" accent2="accent2" accent3="accent3" accent4="accent4" accent5="accent5" accent6="accent6" hlink="hlink" folHlink="folHlink"/>
  <p:sldLayoutIdLst>
    <p:sldLayoutId id="2147483681"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hyperlink" Target="https://www.pryor.com/training-categories/management-supervision-leadership/" TargetMode="External"/><Relationship Id="rId3" Type="http://schemas.openxmlformats.org/officeDocument/2006/relationships/hyperlink" Target="https://www.ascp.org/membership-resources/get-involved/find-your-local-chapter/ascp-texas-riverwalk-chapter?srsltid=AfmBOoom0On2HsgTO3UQ-V8PpCvq2UkOIly3h-EX8YriDZiK-KBEQ_wJ" TargetMode="External"/><Relationship Id="rId7" Type="http://schemas.openxmlformats.org/officeDocument/2006/relationships/hyperlink" Target="https://www1.villanova.edu/university/professional-studies/sites/pm-lp.html?utm_campaign=project_management&amp;utm_source=google&amp;utm_medium=pmax&amp;utm_term=fy25&amp;gad_source=1&amp;gclid=CjwKCAiAt4C-BhBcEiwA8Kp0Cce9p6KFaX8oWzyl_S7aQB6A6jYVLbS4wa-Dkmbm3_th6-IqalBz9hoCrNAQAvD_BwE" TargetMode="External"/><Relationship Id="rId12"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hyperlink" Target="https://www.ascp.org/education/learning-format/in-person-education/knowledgelab?srsltid=AfmBOoovjAZ6QGSDWrZ7ejX97Wzv5gRc6DIq_jXGrb2mPXh-9-6UKwqv" TargetMode="External"/><Relationship Id="rId11" Type="http://schemas.openxmlformats.org/officeDocument/2006/relationships/image" Target="../media/image15.svg"/><Relationship Id="rId5" Type="http://schemas.openxmlformats.org/officeDocument/2006/relationships/hyperlink" Target="https://www.ascp.org/annualmeeting/2025?srsltid=AfmBOooAg_1wQIq3_Df6kLpvrEWmle-jfQyEsbYjMdGcqQqbaLAFtvEG" TargetMode="External"/><Relationship Id="rId10" Type="http://schemas.openxmlformats.org/officeDocument/2006/relationships/image" Target="../media/image14.png"/><Relationship Id="rId4" Type="http://schemas.openxmlformats.org/officeDocument/2006/relationships/hyperlink" Target="https://www.ascp.org/membership-resources/get-involved/councils-committees/council-of-laboratory-management---administration?srsltid=AfmBOooVOIxLVRX_KpCiiZAJ2i0f1QG1oB09f0kjpLqg9dYKGRtzxPP_" TargetMode="External"/><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2.jpeg"/><Relationship Id="rId5" Type="http://schemas.openxmlformats.org/officeDocument/2006/relationships/image" Target="../media/image15.sv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6.jpe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8" Type="http://schemas.openxmlformats.org/officeDocument/2006/relationships/hyperlink" Target="https://www.asq.org/cert/six-sigma-yellow-belt" TargetMode="External"/><Relationship Id="rId3" Type="http://schemas.openxmlformats.org/officeDocument/2006/relationships/hyperlink" Target="https://www.ascp.org/news/npqr?srsltid=AfmBOoq1VPQU9Yel9sEcP3SZ47TO-w7KCtbqnKCn-4szKJDXAXgvjbfw" TargetMode="External"/><Relationship Id="rId7" Type="http://schemas.openxmlformats.org/officeDocument/2006/relationships/hyperlink" Target="https://www.tableau.com/" TargetMode="External"/><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hyperlink" Target="https://safetyculture.com/topics/gemba-walk/" TargetMode="External"/><Relationship Id="rId5" Type="http://schemas.openxmlformats.org/officeDocument/2006/relationships/hyperlink" Target="https://www.ascp.org/content/board-of-certification/get-credentialed#international_certifications" TargetMode="External"/><Relationship Id="rId10" Type="http://schemas.openxmlformats.org/officeDocument/2006/relationships/image" Target="../media/image24.jpeg"/><Relationship Id="rId4" Type="http://schemas.openxmlformats.org/officeDocument/2006/relationships/hyperlink" Target="https://www.ascp.org/news/effective-test-utilization" TargetMode="External"/><Relationship Id="rId9" Type="http://schemas.openxmlformats.org/officeDocument/2006/relationships/image" Target="../media/image6.pn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sso.ascp.org/Register/PreRegister?returnUrl=/issue/wsfed?wa%3dwsignin1.0%26wtrealm%3dhttp://identityserver.ascp.org"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6.xml"/><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image" Target="../media/image15.sv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hyperlink" Target="https://www.ascp.org/membership-resources/get-involved/ambassadors/career-ambassadors?srsltid=AfmBOorEcbF4iugjEz6KHRI-VrRlQKbw_E-Hn6v_1-sVB6C0whLmhYLI" TargetMode="External"/><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hyperlink" Target="https://www.geisinger.edu/gchs/education/health-professions/school-of-medical-laboratory-science" TargetMode="External"/><Relationship Id="rId4" Type="http://schemas.openxmlformats.org/officeDocument/2006/relationships/hyperlink" Target="https://www.geisinger.edu/gchs/education/health-professions/school-of-phlebotomy" TargetMode="External"/><Relationship Id="rId9"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30628" y="3216029"/>
            <a:ext cx="9237552" cy="1873775"/>
          </a:xfrm>
        </p:spPr>
        <p:txBody>
          <a:bodyPr anchor="ctr">
            <a:noAutofit/>
          </a:bodyPr>
          <a:lstStyle/>
          <a:p>
            <a:pPr>
              <a:lnSpc>
                <a:spcPct val="100000"/>
              </a:lnSpc>
            </a:pPr>
            <a:r>
              <a:rPr lang="en-US" sz="3600">
                <a:latin typeface="Arial"/>
                <a:cs typeface="Arial"/>
              </a:rPr>
              <a:t>At-the-Bench: </a:t>
            </a:r>
            <a:br>
              <a:rPr lang="en-US" sz="3600">
                <a:latin typeface="Arial"/>
                <a:cs typeface="Arial"/>
              </a:rPr>
            </a:br>
            <a:r>
              <a:rPr lang="en-US" sz="3600">
                <a:latin typeface="Arial"/>
                <a:cs typeface="Arial"/>
              </a:rPr>
              <a:t>Clinical Laboratories Feature         </a:t>
            </a:r>
            <a:br>
              <a:rPr lang="en-US" sz="1400"/>
            </a:br>
            <a:r>
              <a:rPr lang="en-US" sz="2400" b="0">
                <a:latin typeface="Arial"/>
                <a:cs typeface="Arial"/>
              </a:rPr>
              <a:t>Terri </a:t>
            </a:r>
            <a:r>
              <a:rPr lang="en-US" sz="2400" b="0" err="1">
                <a:latin typeface="Arial"/>
                <a:cs typeface="Arial"/>
              </a:rPr>
              <a:t>McElhattan</a:t>
            </a:r>
            <a:r>
              <a:rPr lang="en-US" sz="2400" b="0">
                <a:latin typeface="Arial"/>
                <a:cs typeface="Arial"/>
              </a:rPr>
              <a:t>, Alfonso Ortiz, Tom Alexander, Sachin Gupta</a:t>
            </a:r>
            <a:br>
              <a:rPr lang="en-US" sz="2400" b="0">
                <a:latin typeface="Arial"/>
                <a:cs typeface="Arial"/>
              </a:rPr>
            </a:br>
            <a:br>
              <a:rPr lang="en-US" sz="2400" b="0"/>
            </a:br>
            <a:br>
              <a:rPr lang="en-US" sz="2400" b="0">
                <a:latin typeface="Arial"/>
                <a:cs typeface="Arial"/>
              </a:rPr>
            </a:br>
            <a:r>
              <a:rPr lang="en-US" sz="2000" b="0">
                <a:latin typeface="Arial"/>
                <a:cs typeface="Arial"/>
              </a:rPr>
              <a:t>      </a:t>
            </a:r>
          </a:p>
        </p:txBody>
      </p:sp>
      <p:sp>
        <p:nvSpPr>
          <p:cNvPr id="3" name="Content Placeholder 2"/>
          <p:cNvSpPr>
            <a:spLocks noGrp="1"/>
          </p:cNvSpPr>
          <p:nvPr>
            <p:ph type="subTitle" idx="1"/>
          </p:nvPr>
        </p:nvSpPr>
        <p:spPr>
          <a:xfrm>
            <a:off x="2286000" y="5715000"/>
            <a:ext cx="8476966" cy="746760"/>
          </a:xfrm>
        </p:spPr>
        <p:txBody>
          <a:bodyPr>
            <a:noAutofit/>
          </a:bodyPr>
          <a:lstStyle/>
          <a:p>
            <a:r>
              <a:rPr lang="en-US" sz="1800" b="1">
                <a:latin typeface="Arial"/>
                <a:cs typeface="Arial"/>
              </a:rPr>
              <a:t>Building Bridges Across the Laboratory Community – March 12, 2025</a:t>
            </a:r>
          </a:p>
        </p:txBody>
      </p:sp>
    </p:spTree>
    <p:extLst>
      <p:ext uri="{BB962C8B-B14F-4D97-AF65-F5344CB8AC3E}">
        <p14:creationId xmlns:p14="http://schemas.microsoft.com/office/powerpoint/2010/main" val="1806174689"/>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Google Shape;65;p42">
            <a:extLst>
              <a:ext uri="{FF2B5EF4-FFF2-40B4-BE49-F238E27FC236}">
                <a16:creationId xmlns:a16="http://schemas.microsoft.com/office/drawing/2014/main" id="{F9E7C065-710A-8E19-498A-FD1796B63133}"/>
              </a:ext>
              <a:ext uri="{C183D7F6-B498-43B3-948B-1728B52AA6E4}">
                <adec:decorative xmlns:adec="http://schemas.microsoft.com/office/drawing/2017/decorative" val="1"/>
              </a:ext>
            </a:extLst>
          </p:cNvPr>
          <p:cNvSpPr/>
          <p:nvPr/>
        </p:nvSpPr>
        <p:spPr>
          <a:xfrm>
            <a:off x="4261806" y="9117"/>
            <a:ext cx="5183406" cy="1547952"/>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 name="Google Shape;65;p42">
            <a:extLst>
              <a:ext uri="{FF2B5EF4-FFF2-40B4-BE49-F238E27FC236}">
                <a16:creationId xmlns:a16="http://schemas.microsoft.com/office/drawing/2014/main" id="{924E3D56-6E17-21FB-17C3-0038062DE736}"/>
              </a:ext>
              <a:ext uri="{C183D7F6-B498-43B3-948B-1728B52AA6E4}">
                <adec:decorative xmlns:adec="http://schemas.microsoft.com/office/drawing/2017/decorative" val="1"/>
              </a:ext>
            </a:extLst>
          </p:cNvPr>
          <p:cNvSpPr/>
          <p:nvPr/>
        </p:nvSpPr>
        <p:spPr>
          <a:xfrm flipH="1">
            <a:off x="9430600" y="2889056"/>
            <a:ext cx="2761397" cy="3959827"/>
          </a:xfrm>
          <a:prstGeom prst="rect">
            <a:avLst/>
          </a:prstGeom>
          <a:solidFill>
            <a:srgbClr val="00A99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696D2"/>
              </a:solidFill>
              <a:latin typeface="Calibri"/>
              <a:ea typeface="Calibri"/>
              <a:cs typeface="Calibri"/>
              <a:sym typeface="Calibri"/>
            </a:endParaRPr>
          </a:p>
        </p:txBody>
      </p:sp>
      <p:sp>
        <p:nvSpPr>
          <p:cNvPr id="23" name="Google Shape;65;p42">
            <a:extLst>
              <a:ext uri="{FF2B5EF4-FFF2-40B4-BE49-F238E27FC236}">
                <a16:creationId xmlns:a16="http://schemas.microsoft.com/office/drawing/2014/main" id="{6C3C6667-FA09-A81A-504C-D3E42963D97D}"/>
              </a:ext>
              <a:ext uri="{C183D7F6-B498-43B3-948B-1728B52AA6E4}">
                <adec:decorative xmlns:adec="http://schemas.microsoft.com/office/drawing/2017/decorative" val="1"/>
              </a:ext>
            </a:extLst>
          </p:cNvPr>
          <p:cNvSpPr/>
          <p:nvPr/>
        </p:nvSpPr>
        <p:spPr>
          <a:xfrm>
            <a:off x="1" y="1551312"/>
            <a:ext cx="4280312" cy="5297571"/>
          </a:xfrm>
          <a:prstGeom prst="rect">
            <a:avLst/>
          </a:prstGeom>
          <a:solidFill>
            <a:schemeClr val="accent5">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5">
                  <a:lumMod val="20000"/>
                  <a:lumOff val="80000"/>
                </a:schemeClr>
              </a:solidFill>
              <a:latin typeface="Calibri"/>
              <a:ea typeface="Calibri"/>
              <a:cs typeface="Calibri"/>
              <a:sym typeface="Calibri"/>
            </a:endParaRPr>
          </a:p>
        </p:txBody>
      </p:sp>
      <p:sp>
        <p:nvSpPr>
          <p:cNvPr id="36" name="TextBox 35">
            <a:extLst>
              <a:ext uri="{FF2B5EF4-FFF2-40B4-BE49-F238E27FC236}">
                <a16:creationId xmlns:a16="http://schemas.microsoft.com/office/drawing/2014/main" id="{2C785FCD-A4E4-1E57-7A5E-88842C5A8D4A}"/>
              </a:ext>
            </a:extLst>
          </p:cNvPr>
          <p:cNvSpPr txBox="1"/>
          <p:nvPr/>
        </p:nvSpPr>
        <p:spPr>
          <a:xfrm>
            <a:off x="9627324" y="3218829"/>
            <a:ext cx="537572" cy="1569660"/>
          </a:xfrm>
          <a:prstGeom prst="rect">
            <a:avLst/>
          </a:prstGeom>
          <a:noFill/>
          <a:ln>
            <a:noFill/>
          </a:ln>
        </p:spPr>
        <p:txBody>
          <a:bodyPr wrap="square" rtlCol="0">
            <a:spAutoFit/>
          </a:bodyPr>
          <a:lstStyle/>
          <a:p>
            <a:r>
              <a:rPr lang="en-US" sz="9600" i="1">
                <a:solidFill>
                  <a:schemeClr val="bg1"/>
                </a:solidFill>
              </a:rPr>
              <a:t>“</a:t>
            </a:r>
          </a:p>
        </p:txBody>
      </p:sp>
      <p:sp>
        <p:nvSpPr>
          <p:cNvPr id="25" name="Google Shape;65;p42">
            <a:extLst>
              <a:ext uri="{FF2B5EF4-FFF2-40B4-BE49-F238E27FC236}">
                <a16:creationId xmlns:a16="http://schemas.microsoft.com/office/drawing/2014/main" id="{3517E0EB-3312-6EBF-6ABC-74DE1090751F}"/>
              </a:ext>
              <a:ext uri="{C183D7F6-B498-43B3-948B-1728B52AA6E4}">
                <adec:decorative xmlns:adec="http://schemas.microsoft.com/office/drawing/2017/decorative" val="1"/>
              </a:ext>
            </a:extLst>
          </p:cNvPr>
          <p:cNvSpPr/>
          <p:nvPr/>
        </p:nvSpPr>
        <p:spPr>
          <a:xfrm>
            <a:off x="7306" y="9117"/>
            <a:ext cx="4280312" cy="1547952"/>
          </a:xfrm>
          <a:prstGeom prst="rect">
            <a:avLst/>
          </a:prstGeom>
          <a:solidFill>
            <a:srgbClr val="25408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 name="Title 3">
            <a:extLst>
              <a:ext uri="{FF2B5EF4-FFF2-40B4-BE49-F238E27FC236}">
                <a16:creationId xmlns:a16="http://schemas.microsoft.com/office/drawing/2014/main" id="{B6643BE3-D8ED-66D2-1F90-F3B4C13C9894}"/>
              </a:ext>
            </a:extLst>
          </p:cNvPr>
          <p:cNvSpPr txBox="1">
            <a:spLocks noGrp="1"/>
          </p:cNvSpPr>
          <p:nvPr>
            <p:ph type="title" idx="4294967295"/>
          </p:nvPr>
        </p:nvSpPr>
        <p:spPr>
          <a:xfrm>
            <a:off x="444090" y="348284"/>
            <a:ext cx="3677536"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Arial"/>
                <a:ea typeface="+mn-ea"/>
                <a:cs typeface="Arial"/>
              </a:rPr>
              <a:t>Alfonso Ortiz</a:t>
            </a:r>
            <a:endParaRPr kumimoji="0" lang="en-US" sz="3200" b="0" i="0" u="none" strike="noStrike" kern="1200" cap="none" spc="0" normalizeH="0" baseline="0" noProof="0" dirty="0">
              <a:ln>
                <a:noFill/>
              </a:ln>
              <a:solidFill>
                <a:schemeClr val="bg1"/>
              </a:solidFill>
              <a:effectLst/>
              <a:uLnTx/>
              <a:uFillTx/>
              <a:latin typeface="Arial"/>
              <a:ea typeface="+mn-ea"/>
              <a:cs typeface="Arial"/>
            </a:endParaRPr>
          </a:p>
        </p:txBody>
      </p:sp>
      <p:sp>
        <p:nvSpPr>
          <p:cNvPr id="5" name="TextBox 4">
            <a:extLst>
              <a:ext uri="{FF2B5EF4-FFF2-40B4-BE49-F238E27FC236}">
                <a16:creationId xmlns:a16="http://schemas.microsoft.com/office/drawing/2014/main" id="{A40E8A6D-5074-06B1-FC3E-DE40C404F449}"/>
              </a:ext>
            </a:extLst>
          </p:cNvPr>
          <p:cNvSpPr txBox="1"/>
          <p:nvPr/>
        </p:nvSpPr>
        <p:spPr>
          <a:xfrm>
            <a:off x="4558411" y="322146"/>
            <a:ext cx="4549714" cy="938719"/>
          </a:xfrm>
          <a:prstGeom prst="rect">
            <a:avLst/>
          </a:prstGeom>
          <a:noFill/>
          <a:ln>
            <a:noFill/>
          </a:ln>
        </p:spPr>
        <p:txBody>
          <a:bodyPr wrap="square" lIns="91440" tIns="45720" rIns="91440" bIns="45720" rtlCol="0" anchor="t">
            <a:spAutoFit/>
          </a:bodyPr>
          <a:lstStyle/>
          <a:p>
            <a:r>
              <a:rPr lang="en-US" sz="1100" b="0" i="0">
                <a:solidFill>
                  <a:schemeClr val="bg1"/>
                </a:solidFill>
                <a:effectLst/>
                <a:latin typeface="Aptos"/>
              </a:rPr>
              <a:t>In </a:t>
            </a:r>
            <a:r>
              <a:rPr lang="en-US" sz="1100">
                <a:solidFill>
                  <a:schemeClr val="bg1"/>
                </a:solidFill>
                <a:latin typeface="Aptos"/>
              </a:rPr>
              <a:t>the  </a:t>
            </a:r>
            <a:r>
              <a:rPr lang="en-US" sz="1100" b="0" i="0">
                <a:solidFill>
                  <a:schemeClr val="bg1"/>
                </a:solidFill>
                <a:effectLst/>
                <a:latin typeface="Aptos"/>
              </a:rPr>
              <a:t>2025 </a:t>
            </a:r>
            <a:r>
              <a:rPr lang="en-US" sz="1100" i="1">
                <a:solidFill>
                  <a:schemeClr val="bg1"/>
                </a:solidFill>
                <a:latin typeface="Aptos"/>
              </a:rPr>
              <a:t>ASCP Building Bridges Across the Laboratory Community</a:t>
            </a:r>
            <a:r>
              <a:rPr lang="en-US" sz="1100">
                <a:solidFill>
                  <a:schemeClr val="bg1"/>
                </a:solidFill>
                <a:latin typeface="Aptos"/>
              </a:rPr>
              <a:t> </a:t>
            </a:r>
            <a:r>
              <a:rPr lang="en-US" sz="1100" b="0" i="0">
                <a:solidFill>
                  <a:schemeClr val="bg1"/>
                </a:solidFill>
                <a:effectLst/>
                <a:latin typeface="Aptos"/>
              </a:rPr>
              <a:t>series, we</a:t>
            </a:r>
            <a:r>
              <a:rPr lang="en-US" sz="1100">
                <a:solidFill>
                  <a:schemeClr val="bg1"/>
                </a:solidFill>
                <a:latin typeface="Aptos"/>
              </a:rPr>
              <a:t> </a:t>
            </a:r>
            <a:r>
              <a:rPr lang="en-US" sz="1100" b="0" i="0">
                <a:solidFill>
                  <a:schemeClr val="bg1"/>
                </a:solidFill>
                <a:effectLst/>
                <a:latin typeface="Aptos"/>
              </a:rPr>
              <a:t>focus on highlighting the diverse array of laboratory career pathways and how exposure to formative experiences, often through collaborations, partnerships, and unique training opportunities, can shape these laboratory career trajectories. </a:t>
            </a:r>
            <a:endParaRPr lang="en-US" sz="1100">
              <a:solidFill>
                <a:schemeClr val="bg1"/>
              </a:solidFill>
              <a:latin typeface="Aptos"/>
            </a:endParaRPr>
          </a:p>
        </p:txBody>
      </p:sp>
      <p:sp>
        <p:nvSpPr>
          <p:cNvPr id="3" name="TextBox 2">
            <a:extLst>
              <a:ext uri="{FF2B5EF4-FFF2-40B4-BE49-F238E27FC236}">
                <a16:creationId xmlns:a16="http://schemas.microsoft.com/office/drawing/2014/main" id="{F0EDDE6D-81BD-6743-12B6-A22704B49D00}"/>
              </a:ext>
            </a:extLst>
          </p:cNvPr>
          <p:cNvSpPr txBox="1"/>
          <p:nvPr/>
        </p:nvSpPr>
        <p:spPr>
          <a:xfrm>
            <a:off x="9859952" y="4079981"/>
            <a:ext cx="1950847" cy="1323439"/>
          </a:xfrm>
          <a:prstGeom prst="rect">
            <a:avLst/>
          </a:prstGeom>
          <a:noFill/>
          <a:ln>
            <a:noFill/>
          </a:ln>
        </p:spPr>
        <p:txBody>
          <a:bodyPr wrap="square" rtlCol="0">
            <a:spAutoFit/>
          </a:bodyPr>
          <a:lstStyle/>
          <a:p>
            <a:r>
              <a:rPr lang="en-US" sz="1600" i="1">
                <a:solidFill>
                  <a:schemeClr val="bg1"/>
                </a:solidFill>
                <a:latin typeface="Arial"/>
                <a:cs typeface="Arial"/>
              </a:rPr>
              <a:t>Continuous learning and adaptability are key to success in the lab industry.</a:t>
            </a:r>
          </a:p>
        </p:txBody>
      </p:sp>
      <p:sp>
        <p:nvSpPr>
          <p:cNvPr id="10" name="TextBox 9">
            <a:extLst>
              <a:ext uri="{FF2B5EF4-FFF2-40B4-BE49-F238E27FC236}">
                <a16:creationId xmlns:a16="http://schemas.microsoft.com/office/drawing/2014/main" id="{F931428C-64DD-E657-8543-9476B40CAB09}"/>
              </a:ext>
            </a:extLst>
          </p:cNvPr>
          <p:cNvSpPr txBox="1"/>
          <p:nvPr/>
        </p:nvSpPr>
        <p:spPr>
          <a:xfrm>
            <a:off x="132983" y="5510196"/>
            <a:ext cx="3715106" cy="1200329"/>
          </a:xfrm>
          <a:prstGeom prst="rect">
            <a:avLst/>
          </a:prstGeom>
          <a:noFill/>
          <a:ln>
            <a:noFill/>
          </a:ln>
        </p:spPr>
        <p:txBody>
          <a:bodyPr wrap="square" rtlCol="0">
            <a:spAutoFit/>
          </a:bodyPr>
          <a:lstStyle/>
          <a:p>
            <a:r>
              <a:rPr lang="en-US" sz="1200" b="1">
                <a:solidFill>
                  <a:srgbClr val="00A996"/>
                </a:solidFill>
                <a:latin typeface="Arial"/>
                <a:cs typeface="Arial"/>
              </a:rPr>
              <a:t>CURRENT RESPONSIBILITIES</a:t>
            </a:r>
          </a:p>
          <a:p>
            <a:pPr marL="171450" indent="-171450">
              <a:buFont typeface="Arial" panose="020B0604020202020204" pitchFamily="34" charset="0"/>
              <a:buChar char="•"/>
            </a:pPr>
            <a:r>
              <a:rPr lang="en-US" sz="1200">
                <a:latin typeface="Arial"/>
                <a:cs typeface="Arial"/>
              </a:rPr>
              <a:t>Oversee pathology service projects to improve workflow</a:t>
            </a:r>
          </a:p>
          <a:p>
            <a:pPr marL="171450" indent="-171450">
              <a:buFont typeface="Arial" panose="020B0604020202020204" pitchFamily="34" charset="0"/>
              <a:buChar char="•"/>
            </a:pPr>
            <a:r>
              <a:rPr lang="en-US" sz="1200">
                <a:latin typeface="Arial"/>
                <a:cs typeface="Arial"/>
              </a:rPr>
              <a:t>Implement new lab technologies and laboratory information system (LIS) integrations</a:t>
            </a:r>
          </a:p>
          <a:p>
            <a:pPr marL="171450" indent="-171450">
              <a:buFont typeface="Arial" panose="020B0604020202020204" pitchFamily="34" charset="0"/>
              <a:buChar char="•"/>
            </a:pPr>
            <a:r>
              <a:rPr lang="en-US" sz="1200">
                <a:latin typeface="Arial"/>
                <a:cs typeface="Arial"/>
              </a:rPr>
              <a:t>Ensure compliance with regulatory standards</a:t>
            </a:r>
          </a:p>
        </p:txBody>
      </p:sp>
      <p:sp>
        <p:nvSpPr>
          <p:cNvPr id="24" name="TextBox 23">
            <a:extLst>
              <a:ext uri="{FF2B5EF4-FFF2-40B4-BE49-F238E27FC236}">
                <a16:creationId xmlns:a16="http://schemas.microsoft.com/office/drawing/2014/main" id="{0C83EFAD-B2D5-4FA5-A219-CDA5C3862EBB}"/>
              </a:ext>
            </a:extLst>
          </p:cNvPr>
          <p:cNvSpPr txBox="1"/>
          <p:nvPr/>
        </p:nvSpPr>
        <p:spPr>
          <a:xfrm>
            <a:off x="130389" y="1649996"/>
            <a:ext cx="4303143" cy="1123384"/>
          </a:xfrm>
          <a:prstGeom prst="rect">
            <a:avLst/>
          </a:prstGeom>
          <a:noFill/>
          <a:ln>
            <a:noFill/>
          </a:ln>
        </p:spPr>
        <p:txBody>
          <a:bodyPr wrap="square" lIns="91440" tIns="45720" rIns="91440" bIns="45720" rtlCol="0" anchor="t">
            <a:spAutoFit/>
          </a:bodyPr>
          <a:lstStyle/>
          <a:p>
            <a:r>
              <a:rPr lang="en-US" sz="1200" b="1">
                <a:solidFill>
                  <a:srgbClr val="00A996"/>
                </a:solidFill>
                <a:latin typeface="Arial"/>
                <a:cs typeface="Arial"/>
              </a:rPr>
              <a:t>EDUCATION</a:t>
            </a:r>
          </a:p>
          <a:p>
            <a:r>
              <a:rPr lang="en-US" sz="1100">
                <a:latin typeface="Arial"/>
                <a:cs typeface="Arial"/>
              </a:rPr>
              <a:t>Certificate in Applied Project Management, Villanova University</a:t>
            </a:r>
          </a:p>
          <a:p>
            <a:r>
              <a:rPr lang="en-US" sz="1100">
                <a:latin typeface="Arial"/>
                <a:cs typeface="Arial"/>
              </a:rPr>
              <a:t>Bachelor of Science, Clinical Laboratory Science, University of Texas Health Science Center at San Antonio</a:t>
            </a:r>
          </a:p>
          <a:p>
            <a:r>
              <a:rPr lang="en-US" sz="1100">
                <a:latin typeface="Arial"/>
                <a:cs typeface="Arial"/>
              </a:rPr>
              <a:t>Associate of Science, Medical Laboratory Technology, Laredo Community College</a:t>
            </a:r>
          </a:p>
        </p:txBody>
      </p:sp>
      <p:sp>
        <p:nvSpPr>
          <p:cNvPr id="21" name="TextBox 20">
            <a:extLst>
              <a:ext uri="{FF2B5EF4-FFF2-40B4-BE49-F238E27FC236}">
                <a16:creationId xmlns:a16="http://schemas.microsoft.com/office/drawing/2014/main" id="{61555369-85C1-9D62-BCEA-99D762074209}"/>
              </a:ext>
            </a:extLst>
          </p:cNvPr>
          <p:cNvSpPr txBox="1"/>
          <p:nvPr/>
        </p:nvSpPr>
        <p:spPr>
          <a:xfrm>
            <a:off x="444090" y="866076"/>
            <a:ext cx="3677536" cy="707886"/>
          </a:xfrm>
          <a:prstGeom prst="rect">
            <a:avLst/>
          </a:prstGeom>
          <a:noFill/>
          <a:ln>
            <a:noFill/>
          </a:ln>
        </p:spPr>
        <p:txBody>
          <a:bodyPr wrap="square" rtlCol="0">
            <a:spAutoFit/>
          </a:bodyPr>
          <a:lstStyle/>
          <a:p>
            <a:r>
              <a:rPr lang="en-US" sz="2000">
                <a:solidFill>
                  <a:schemeClr val="bg1"/>
                </a:solidFill>
                <a:latin typeface="Arial"/>
                <a:cs typeface="Arial"/>
              </a:rPr>
              <a:t>MLS(ASCP)</a:t>
            </a:r>
            <a:r>
              <a:rPr lang="en-US" sz="2000" baseline="30000">
                <a:solidFill>
                  <a:schemeClr val="bg1"/>
                </a:solidFill>
                <a:latin typeface="Arial"/>
                <a:cs typeface="Arial"/>
              </a:rPr>
              <a:t>CM</a:t>
            </a:r>
          </a:p>
          <a:p>
            <a:endParaRPr lang="en-US" sz="2000">
              <a:solidFill>
                <a:schemeClr val="bg1"/>
              </a:solidFill>
              <a:latin typeface="Arial"/>
              <a:cs typeface="Arial"/>
            </a:endParaRPr>
          </a:p>
        </p:txBody>
      </p:sp>
      <p:sp>
        <p:nvSpPr>
          <p:cNvPr id="22" name="Rectangle 21">
            <a:extLst>
              <a:ext uri="{FF2B5EF4-FFF2-40B4-BE49-F238E27FC236}">
                <a16:creationId xmlns:a16="http://schemas.microsoft.com/office/drawing/2014/main" id="{ACBE11BE-E6B9-1745-F8BB-90128AA28ED1}"/>
              </a:ext>
            </a:extLst>
          </p:cNvPr>
          <p:cNvSpPr/>
          <p:nvPr/>
        </p:nvSpPr>
        <p:spPr>
          <a:xfrm>
            <a:off x="9768" y="2781594"/>
            <a:ext cx="4280313" cy="262426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00" b="1">
                <a:solidFill>
                  <a:schemeClr val="tx1"/>
                </a:solidFill>
                <a:latin typeface="Arial"/>
                <a:cs typeface="Arial"/>
              </a:rPr>
              <a:t>Oct 2024 - Present</a:t>
            </a:r>
            <a:r>
              <a:rPr lang="en-US" sz="900">
                <a:solidFill>
                  <a:schemeClr val="tx1"/>
                </a:solidFill>
                <a:latin typeface="Arial"/>
                <a:cs typeface="Arial"/>
              </a:rPr>
              <a:t> 	Assistant Director, Pathology Services University Hospital</a:t>
            </a:r>
          </a:p>
          <a:p>
            <a:r>
              <a:rPr lang="en-US" sz="900" b="1">
                <a:solidFill>
                  <a:schemeClr val="tx1"/>
                </a:solidFill>
                <a:latin typeface="Arial"/>
                <a:cs typeface="Arial"/>
              </a:rPr>
              <a:t>Feb 2020 - Oct 2024	</a:t>
            </a:r>
            <a:r>
              <a:rPr lang="en-US" sz="900">
                <a:solidFill>
                  <a:schemeClr val="tx1"/>
                </a:solidFill>
                <a:latin typeface="Arial"/>
                <a:cs typeface="Arial"/>
              </a:rPr>
              <a:t>Senior Lab Project Manager             University Hospital</a:t>
            </a:r>
          </a:p>
          <a:p>
            <a:r>
              <a:rPr lang="en-US" sz="900" b="1">
                <a:solidFill>
                  <a:schemeClr val="tx1"/>
                </a:solidFill>
                <a:latin typeface="Arial"/>
                <a:cs typeface="Arial"/>
              </a:rPr>
              <a:t>Oct 2018 – Feb 2020	</a:t>
            </a:r>
            <a:r>
              <a:rPr lang="en-US" sz="900">
                <a:solidFill>
                  <a:schemeClr val="tx1"/>
                </a:solidFill>
                <a:latin typeface="Arial"/>
                <a:cs typeface="Arial"/>
              </a:rPr>
              <a:t>Project Lab Manager, Pathology Services University Hospital</a:t>
            </a:r>
          </a:p>
          <a:p>
            <a:r>
              <a:rPr lang="en-US" sz="900" b="1">
                <a:solidFill>
                  <a:schemeClr val="tx1"/>
                </a:solidFill>
                <a:latin typeface="Arial"/>
                <a:cs typeface="Arial"/>
              </a:rPr>
              <a:t>Jul 2017 – Oct 2018 	</a:t>
            </a:r>
            <a:r>
              <a:rPr lang="en-US" sz="900">
                <a:solidFill>
                  <a:schemeClr val="tx1"/>
                </a:solidFill>
                <a:latin typeface="Arial"/>
                <a:cs typeface="Arial"/>
              </a:rPr>
              <a:t>Lab Manager, Hematology/Coagulation University Hospital</a:t>
            </a:r>
          </a:p>
          <a:p>
            <a:r>
              <a:rPr lang="en-US" sz="900" b="1">
                <a:solidFill>
                  <a:schemeClr val="tx1"/>
                </a:solidFill>
                <a:latin typeface="Arial"/>
                <a:cs typeface="Arial"/>
              </a:rPr>
              <a:t>Jan 2015 – Jul 2017 	</a:t>
            </a:r>
            <a:r>
              <a:rPr lang="en-US" sz="900">
                <a:solidFill>
                  <a:schemeClr val="tx1"/>
                </a:solidFill>
                <a:latin typeface="Arial"/>
                <a:cs typeface="Arial"/>
              </a:rPr>
              <a:t>Lab Supervisor, Hematology/Coagulation University Hospital</a:t>
            </a:r>
          </a:p>
          <a:p>
            <a:r>
              <a:rPr lang="en-US" sz="900" b="1">
                <a:solidFill>
                  <a:schemeClr val="tx1"/>
                </a:solidFill>
                <a:latin typeface="Arial"/>
                <a:cs typeface="Arial"/>
              </a:rPr>
              <a:t>Feb 2011 – Jan 2015 	</a:t>
            </a:r>
            <a:r>
              <a:rPr lang="en-US" sz="900">
                <a:solidFill>
                  <a:schemeClr val="tx1"/>
                </a:solidFill>
                <a:latin typeface="Arial"/>
                <a:cs typeface="Arial"/>
              </a:rPr>
              <a:t>Sr. Medical Laboratory Scientist     University Hospital</a:t>
            </a:r>
          </a:p>
          <a:p>
            <a:r>
              <a:rPr lang="en-US" sz="900" b="1">
                <a:solidFill>
                  <a:schemeClr val="tx1"/>
                </a:solidFill>
                <a:latin typeface="Arial"/>
                <a:cs typeface="Arial"/>
              </a:rPr>
              <a:t>May 2007 –Feb 2011	</a:t>
            </a:r>
            <a:r>
              <a:rPr lang="en-US" sz="900">
                <a:solidFill>
                  <a:schemeClr val="tx1"/>
                </a:solidFill>
                <a:latin typeface="Arial"/>
                <a:cs typeface="Arial"/>
              </a:rPr>
              <a:t>Medical Laboratory Scientist           University Hospital</a:t>
            </a:r>
          </a:p>
          <a:p>
            <a:r>
              <a:rPr lang="en-US" sz="900" b="1">
                <a:solidFill>
                  <a:schemeClr val="tx1"/>
                </a:solidFill>
                <a:latin typeface="Arial"/>
                <a:cs typeface="Arial"/>
              </a:rPr>
              <a:t>Jun 2005 – Dec 2005	</a:t>
            </a:r>
            <a:r>
              <a:rPr lang="en-US" sz="900">
                <a:solidFill>
                  <a:schemeClr val="tx1"/>
                </a:solidFill>
                <a:latin typeface="Arial"/>
                <a:cs typeface="Arial"/>
              </a:rPr>
              <a:t>Medical Laboratory Technician, General Laredo Medical Center</a:t>
            </a:r>
          </a:p>
        </p:txBody>
      </p:sp>
      <p:sp>
        <p:nvSpPr>
          <p:cNvPr id="11" name="TextBox 10">
            <a:extLst>
              <a:ext uri="{FF2B5EF4-FFF2-40B4-BE49-F238E27FC236}">
                <a16:creationId xmlns:a16="http://schemas.microsoft.com/office/drawing/2014/main" id="{8307412B-0E1A-F635-AA6B-C145333C6563}"/>
              </a:ext>
            </a:extLst>
          </p:cNvPr>
          <p:cNvSpPr txBox="1"/>
          <p:nvPr/>
        </p:nvSpPr>
        <p:spPr>
          <a:xfrm>
            <a:off x="4501313" y="3201297"/>
            <a:ext cx="1601992" cy="830997"/>
          </a:xfrm>
          <a:prstGeom prst="rect">
            <a:avLst/>
          </a:prstGeom>
          <a:noFill/>
          <a:ln>
            <a:noFill/>
          </a:ln>
        </p:spPr>
        <p:txBody>
          <a:bodyPr wrap="square" rtlCol="0">
            <a:spAutoFit/>
          </a:bodyPr>
          <a:lstStyle/>
          <a:p>
            <a:r>
              <a:rPr lang="en-US" sz="1200" b="1" i="0">
                <a:solidFill>
                  <a:srgbClr val="242424"/>
                </a:solidFill>
                <a:effectLst/>
                <a:latin typeface="Arial"/>
                <a:cs typeface="Arial"/>
              </a:rPr>
              <a:t>How I “Build Bridges” within the Lab Community or Profession</a:t>
            </a:r>
          </a:p>
        </p:txBody>
      </p:sp>
      <p:sp>
        <p:nvSpPr>
          <p:cNvPr id="15" name="TextBox 14">
            <a:extLst>
              <a:ext uri="{FF2B5EF4-FFF2-40B4-BE49-F238E27FC236}">
                <a16:creationId xmlns:a16="http://schemas.microsoft.com/office/drawing/2014/main" id="{119191A6-672A-95C5-1B61-B0620D46CF10}"/>
              </a:ext>
            </a:extLst>
          </p:cNvPr>
          <p:cNvSpPr txBox="1"/>
          <p:nvPr/>
        </p:nvSpPr>
        <p:spPr>
          <a:xfrm>
            <a:off x="4558823" y="1892948"/>
            <a:ext cx="1544482" cy="646331"/>
          </a:xfrm>
          <a:prstGeom prst="rect">
            <a:avLst/>
          </a:prstGeom>
          <a:noFill/>
          <a:ln>
            <a:noFill/>
          </a:ln>
        </p:spPr>
        <p:txBody>
          <a:bodyPr wrap="square" rtlCol="0">
            <a:spAutoFit/>
          </a:bodyPr>
          <a:lstStyle/>
          <a:p>
            <a:r>
              <a:rPr lang="en-US" sz="1200" b="1" i="0">
                <a:solidFill>
                  <a:srgbClr val="242424"/>
                </a:solidFill>
                <a:effectLst/>
                <a:latin typeface="Arial"/>
                <a:cs typeface="Arial"/>
              </a:rPr>
              <a:t>Formative Experiences in My Lab</a:t>
            </a:r>
            <a:r>
              <a:rPr lang="en-US" sz="1200" b="1">
                <a:solidFill>
                  <a:srgbClr val="242424"/>
                </a:solidFill>
                <a:latin typeface="Arial"/>
                <a:cs typeface="Arial"/>
              </a:rPr>
              <a:t>oratory</a:t>
            </a:r>
            <a:r>
              <a:rPr lang="en-US" sz="1200" b="1" i="0">
                <a:solidFill>
                  <a:srgbClr val="242424"/>
                </a:solidFill>
                <a:effectLst/>
                <a:latin typeface="Arial"/>
                <a:cs typeface="Arial"/>
              </a:rPr>
              <a:t> Career</a:t>
            </a:r>
          </a:p>
        </p:txBody>
      </p:sp>
      <p:sp>
        <p:nvSpPr>
          <p:cNvPr id="18" name="TextBox 17">
            <a:extLst>
              <a:ext uri="{FF2B5EF4-FFF2-40B4-BE49-F238E27FC236}">
                <a16:creationId xmlns:a16="http://schemas.microsoft.com/office/drawing/2014/main" id="{C18F2644-A09A-3405-B591-799551515F8D}"/>
              </a:ext>
            </a:extLst>
          </p:cNvPr>
          <p:cNvSpPr txBox="1"/>
          <p:nvPr/>
        </p:nvSpPr>
        <p:spPr>
          <a:xfrm>
            <a:off x="4559927" y="4584410"/>
            <a:ext cx="1315679" cy="461665"/>
          </a:xfrm>
          <a:prstGeom prst="rect">
            <a:avLst/>
          </a:prstGeom>
          <a:noFill/>
          <a:ln>
            <a:noFill/>
          </a:ln>
        </p:spPr>
        <p:txBody>
          <a:bodyPr wrap="square" rtlCol="0">
            <a:spAutoFit/>
          </a:bodyPr>
          <a:lstStyle/>
          <a:p>
            <a:r>
              <a:rPr lang="en-US" sz="1200" b="1" i="0">
                <a:solidFill>
                  <a:srgbClr val="242424"/>
                </a:solidFill>
                <a:effectLst/>
                <a:latin typeface="Arial"/>
                <a:cs typeface="Arial"/>
              </a:rPr>
              <a:t>Opportunities of Interest*</a:t>
            </a:r>
          </a:p>
        </p:txBody>
      </p:sp>
      <p:sp>
        <p:nvSpPr>
          <p:cNvPr id="2" name="TextBox 1">
            <a:extLst>
              <a:ext uri="{FF2B5EF4-FFF2-40B4-BE49-F238E27FC236}">
                <a16:creationId xmlns:a16="http://schemas.microsoft.com/office/drawing/2014/main" id="{0F8F7772-B6AE-FA61-5ECE-DE2D8FBFE858}"/>
              </a:ext>
            </a:extLst>
          </p:cNvPr>
          <p:cNvSpPr txBox="1"/>
          <p:nvPr/>
        </p:nvSpPr>
        <p:spPr>
          <a:xfrm>
            <a:off x="4472559" y="5595982"/>
            <a:ext cx="1630746" cy="1015663"/>
          </a:xfrm>
          <a:prstGeom prst="rect">
            <a:avLst/>
          </a:prstGeom>
          <a:noFill/>
          <a:ln>
            <a:noFill/>
          </a:ln>
        </p:spPr>
        <p:txBody>
          <a:bodyPr wrap="square" lIns="91440" tIns="45720" rIns="91440" bIns="45720" rtlCol="0" anchor="t">
            <a:spAutoFit/>
          </a:bodyPr>
          <a:lstStyle/>
          <a:p>
            <a:r>
              <a:rPr lang="en-US" sz="1200" b="1">
                <a:latin typeface="Arial"/>
                <a:cs typeface="Arial"/>
              </a:rPr>
              <a:t>The 3 Most Valuable Skills (Technical and/or Soft Skills) You Use on a Daily Basis</a:t>
            </a:r>
          </a:p>
        </p:txBody>
      </p:sp>
      <p:sp>
        <p:nvSpPr>
          <p:cNvPr id="27" name="TextBox 26">
            <a:extLst>
              <a:ext uri="{FF2B5EF4-FFF2-40B4-BE49-F238E27FC236}">
                <a16:creationId xmlns:a16="http://schemas.microsoft.com/office/drawing/2014/main" id="{E9CCAE20-A880-0DB3-6703-FE656B39FDA3}"/>
              </a:ext>
            </a:extLst>
          </p:cNvPr>
          <p:cNvSpPr txBox="1"/>
          <p:nvPr/>
        </p:nvSpPr>
        <p:spPr>
          <a:xfrm>
            <a:off x="6388816" y="1642100"/>
            <a:ext cx="3025165" cy="1015663"/>
          </a:xfrm>
          <a:prstGeom prst="rect">
            <a:avLst/>
          </a:prstGeom>
          <a:noFill/>
          <a:ln>
            <a:noFill/>
          </a:ln>
        </p:spPr>
        <p:txBody>
          <a:bodyPr wrap="square" lIns="91440" tIns="45720" rIns="91440" bIns="45720" rtlCol="0" anchor="t">
            <a:spAutoFit/>
          </a:bodyPr>
          <a:lstStyle/>
          <a:p>
            <a:pPr marL="285750" indent="-285750">
              <a:buFont typeface="Arial" panose="020B0604020202020204" pitchFamily="34" charset="0"/>
              <a:buChar char="•"/>
            </a:pPr>
            <a:r>
              <a:rPr lang="en-US" sz="1200">
                <a:latin typeface="Arial"/>
                <a:cs typeface="Arial"/>
              </a:rPr>
              <a:t>First instrument validation experience with ACL TOP CTS in 2009</a:t>
            </a:r>
          </a:p>
          <a:p>
            <a:pPr marL="285750" indent="-285750">
              <a:buFont typeface="Arial" panose="020B0604020202020204" pitchFamily="34" charset="0"/>
              <a:buChar char="•"/>
            </a:pPr>
            <a:r>
              <a:rPr lang="en-US" sz="1200">
                <a:latin typeface="Arial"/>
                <a:cs typeface="Arial"/>
              </a:rPr>
              <a:t>First LIS and middleware implementation in 2015</a:t>
            </a:r>
          </a:p>
          <a:p>
            <a:pPr marL="285750" indent="-285750">
              <a:buFont typeface="Arial" panose="020B0604020202020204" pitchFamily="34" charset="0"/>
              <a:buChar char="•"/>
            </a:pPr>
            <a:r>
              <a:rPr lang="en-US" sz="1200">
                <a:latin typeface="Arial"/>
                <a:cs typeface="Arial"/>
              </a:rPr>
              <a:t>EPIC HIS Implementation in 2020</a:t>
            </a:r>
          </a:p>
        </p:txBody>
      </p:sp>
      <p:sp>
        <p:nvSpPr>
          <p:cNvPr id="28" name="TextBox 27">
            <a:extLst>
              <a:ext uri="{FF2B5EF4-FFF2-40B4-BE49-F238E27FC236}">
                <a16:creationId xmlns:a16="http://schemas.microsoft.com/office/drawing/2014/main" id="{F5D7E556-80AC-54E5-B500-08FEFF78BADD}"/>
              </a:ext>
            </a:extLst>
          </p:cNvPr>
          <p:cNvSpPr txBox="1"/>
          <p:nvPr/>
        </p:nvSpPr>
        <p:spPr>
          <a:xfrm>
            <a:off x="6386254" y="3012683"/>
            <a:ext cx="2761397" cy="1107996"/>
          </a:xfrm>
          <a:prstGeom prst="rect">
            <a:avLst/>
          </a:prstGeom>
          <a:noFill/>
          <a:ln>
            <a:noFill/>
          </a:ln>
        </p:spPr>
        <p:txBody>
          <a:bodyPr wrap="square" lIns="91440" tIns="45720" rIns="91440" bIns="45720" rtlCol="0" anchor="t">
            <a:spAutoFit/>
          </a:bodyPr>
          <a:lstStyle/>
          <a:p>
            <a:pPr marL="285750" indent="-285750">
              <a:buFont typeface="Arial" panose="020B0604020202020204" pitchFamily="34" charset="0"/>
              <a:buChar char="•"/>
            </a:pPr>
            <a:r>
              <a:rPr lang="en-US" sz="1100">
                <a:latin typeface="Arial"/>
                <a:cs typeface="Arial"/>
                <a:hlinkClick r:id="rId3"/>
              </a:rPr>
              <a:t>ASCP Texas Riverwalk Chapter</a:t>
            </a:r>
            <a:endParaRPr lang="en-US" sz="1100">
              <a:latin typeface="Arial"/>
              <a:cs typeface="Arial"/>
            </a:endParaRPr>
          </a:p>
          <a:p>
            <a:pPr marL="285750" indent="-285750">
              <a:buFont typeface="Arial" panose="020B0604020202020204" pitchFamily="34" charset="0"/>
              <a:buChar char="•"/>
            </a:pPr>
            <a:r>
              <a:rPr lang="en-US" sz="1100">
                <a:latin typeface="Arial"/>
                <a:cs typeface="Arial"/>
              </a:rPr>
              <a:t>ASCP </a:t>
            </a:r>
            <a:r>
              <a:rPr lang="en-US" sz="1100">
                <a:latin typeface="Arial"/>
                <a:cs typeface="Arial"/>
                <a:hlinkClick r:id="rId4"/>
              </a:rPr>
              <a:t>Council of Laboratory Management &amp; Administration </a:t>
            </a:r>
            <a:endParaRPr lang="en-US" sz="1100">
              <a:latin typeface="Arial"/>
              <a:cs typeface="Arial"/>
            </a:endParaRPr>
          </a:p>
          <a:p>
            <a:pPr marL="285750" indent="-285750">
              <a:buFont typeface="Arial" panose="020B0604020202020204" pitchFamily="34" charset="0"/>
              <a:buChar char="•"/>
            </a:pPr>
            <a:r>
              <a:rPr lang="en-US" sz="1100">
                <a:latin typeface="Arial"/>
                <a:cs typeface="Arial"/>
              </a:rPr>
              <a:t>Networking through outreach activities (</a:t>
            </a:r>
            <a:r>
              <a:rPr lang="en-US" sz="1100">
                <a:latin typeface="Arial"/>
                <a:cs typeface="Arial"/>
                <a:hlinkClick r:id="rId5"/>
              </a:rPr>
              <a:t>ASCP Annual Meeting</a:t>
            </a:r>
            <a:r>
              <a:rPr lang="en-US" sz="1100">
                <a:latin typeface="Arial"/>
                <a:cs typeface="Arial"/>
              </a:rPr>
              <a:t>, ASCP </a:t>
            </a:r>
            <a:r>
              <a:rPr lang="en-US" sz="1100">
                <a:latin typeface="Arial"/>
                <a:cs typeface="Arial"/>
                <a:hlinkClick r:id="rId6"/>
              </a:rPr>
              <a:t>KnowledgeLab</a:t>
            </a:r>
            <a:r>
              <a:rPr lang="en-US" sz="1100">
                <a:latin typeface="Arial"/>
                <a:cs typeface="Arial"/>
              </a:rPr>
              <a:t>)</a:t>
            </a:r>
          </a:p>
        </p:txBody>
      </p:sp>
      <p:sp>
        <p:nvSpPr>
          <p:cNvPr id="29" name="TextBox 28">
            <a:extLst>
              <a:ext uri="{FF2B5EF4-FFF2-40B4-BE49-F238E27FC236}">
                <a16:creationId xmlns:a16="http://schemas.microsoft.com/office/drawing/2014/main" id="{57CEF1C7-8475-A848-5B0C-E776EF60C916}"/>
              </a:ext>
            </a:extLst>
          </p:cNvPr>
          <p:cNvSpPr txBox="1"/>
          <p:nvPr/>
        </p:nvSpPr>
        <p:spPr>
          <a:xfrm>
            <a:off x="6371559" y="4249114"/>
            <a:ext cx="2884336" cy="1169551"/>
          </a:xfrm>
          <a:prstGeom prst="rect">
            <a:avLst/>
          </a:prstGeom>
          <a:noFill/>
          <a:ln>
            <a:noFill/>
          </a:ln>
        </p:spPr>
        <p:txBody>
          <a:bodyPr wrap="square" lIns="91440" tIns="45720" rIns="91440" bIns="45720" rtlCol="0" anchor="t">
            <a:spAutoFit/>
          </a:bodyPr>
          <a:lstStyle/>
          <a:p>
            <a:pPr marL="285750" indent="-285750">
              <a:buFont typeface="Arial" panose="020B0604020202020204" pitchFamily="34" charset="0"/>
              <a:buChar char="•"/>
            </a:pPr>
            <a:r>
              <a:rPr lang="en-US" sz="1000">
                <a:latin typeface="Arial"/>
                <a:cs typeface="Arial"/>
              </a:rPr>
              <a:t>Project management - </a:t>
            </a:r>
            <a:r>
              <a:rPr lang="en-US" sz="1000">
                <a:latin typeface="Arial"/>
                <a:cs typeface="Arial"/>
                <a:hlinkClick r:id="rId7"/>
              </a:rPr>
              <a:t>Project Management Certificate | Villanova University</a:t>
            </a:r>
            <a:endParaRPr lang="en-US" sz="1000">
              <a:latin typeface="Arial"/>
              <a:cs typeface="Arial"/>
            </a:endParaRPr>
          </a:p>
          <a:p>
            <a:pPr marL="285750" indent="-285750">
              <a:buFont typeface="Arial" panose="020B0604020202020204" pitchFamily="34" charset="0"/>
              <a:buChar char="•"/>
            </a:pPr>
            <a:r>
              <a:rPr lang="en-US" sz="1000">
                <a:latin typeface="Arial"/>
                <a:cs typeface="Arial"/>
              </a:rPr>
              <a:t>University Health - Management Development Academy</a:t>
            </a:r>
          </a:p>
          <a:p>
            <a:pPr marL="285750" indent="-285750">
              <a:buFont typeface="Arial" panose="020B0604020202020204" pitchFamily="34" charset="0"/>
              <a:buChar char="•"/>
            </a:pPr>
            <a:r>
              <a:rPr lang="en-US" sz="1000">
                <a:latin typeface="Arial"/>
                <a:cs typeface="Arial"/>
              </a:rPr>
              <a:t>Pryor Learning - </a:t>
            </a:r>
            <a:r>
              <a:rPr lang="en-US" sz="1000">
                <a:latin typeface="Arial"/>
                <a:cs typeface="Arial"/>
                <a:hlinkClick r:id="rId8"/>
              </a:rPr>
              <a:t>Management Seminars and Supervisor Leadership Training</a:t>
            </a:r>
            <a:endParaRPr lang="en-US" sz="1000">
              <a:latin typeface="Arial"/>
              <a:cs typeface="Arial"/>
            </a:endParaRPr>
          </a:p>
        </p:txBody>
      </p:sp>
      <p:sp>
        <p:nvSpPr>
          <p:cNvPr id="30" name="TextBox 29">
            <a:extLst>
              <a:ext uri="{FF2B5EF4-FFF2-40B4-BE49-F238E27FC236}">
                <a16:creationId xmlns:a16="http://schemas.microsoft.com/office/drawing/2014/main" id="{236EC1AD-432D-436B-DD49-647A8D275F2C}"/>
              </a:ext>
            </a:extLst>
          </p:cNvPr>
          <p:cNvSpPr txBox="1"/>
          <p:nvPr/>
        </p:nvSpPr>
        <p:spPr>
          <a:xfrm>
            <a:off x="6093536" y="5597169"/>
            <a:ext cx="3337064" cy="784830"/>
          </a:xfrm>
          <a:prstGeom prst="rect">
            <a:avLst/>
          </a:prstGeom>
          <a:noFill/>
          <a:ln>
            <a:noFill/>
          </a:ln>
        </p:spPr>
        <p:txBody>
          <a:bodyPr wrap="square" lIns="91440" tIns="45720" rIns="91440" bIns="45720" rtlCol="0" anchor="t">
            <a:spAutoFit/>
          </a:bodyPr>
          <a:lstStyle/>
          <a:p>
            <a:r>
              <a:rPr lang="en-US" sz="900" b="1">
                <a:latin typeface="Arial"/>
                <a:cs typeface="Arial"/>
              </a:rPr>
              <a:t>Technical Skills:		Soft Skills:</a:t>
            </a:r>
          </a:p>
          <a:p>
            <a:r>
              <a:rPr lang="en-US" sz="900">
                <a:latin typeface="Arial"/>
                <a:cs typeface="Arial"/>
              </a:rPr>
              <a:t>LIS Implementation	Leadership</a:t>
            </a:r>
          </a:p>
          <a:p>
            <a:r>
              <a:rPr lang="en-US" sz="900">
                <a:latin typeface="Arial"/>
                <a:cs typeface="Arial"/>
              </a:rPr>
              <a:t>Project Management	Process Improvement</a:t>
            </a:r>
          </a:p>
          <a:p>
            <a:r>
              <a:rPr lang="en-US" sz="900">
                <a:latin typeface="Arial"/>
                <a:cs typeface="Arial"/>
              </a:rPr>
              <a:t>Laboratory Workflow       	Collaboration</a:t>
            </a:r>
            <a:br>
              <a:rPr lang="en-US" sz="900">
                <a:latin typeface="Arial"/>
                <a:cs typeface="Arial"/>
              </a:rPr>
            </a:br>
            <a:r>
              <a:rPr lang="en-US" sz="900">
                <a:latin typeface="Arial"/>
                <a:cs typeface="Arial"/>
              </a:rPr>
              <a:t>Optimization	</a:t>
            </a:r>
          </a:p>
        </p:txBody>
      </p:sp>
      <p:cxnSp>
        <p:nvCxnSpPr>
          <p:cNvPr id="32" name="Straight Connector 31">
            <a:extLst>
              <a:ext uri="{FF2B5EF4-FFF2-40B4-BE49-F238E27FC236}">
                <a16:creationId xmlns:a16="http://schemas.microsoft.com/office/drawing/2014/main" id="{CBBA56B1-2EF6-35A2-BB11-34B75274D326}"/>
              </a:ext>
              <a:ext uri="{C183D7F6-B498-43B3-948B-1728B52AA6E4}">
                <adec:decorative xmlns:adec="http://schemas.microsoft.com/office/drawing/2017/decorative" val="1"/>
              </a:ext>
            </a:extLst>
          </p:cNvPr>
          <p:cNvCxnSpPr>
            <a:cxnSpLocks/>
          </p:cNvCxnSpPr>
          <p:nvPr/>
        </p:nvCxnSpPr>
        <p:spPr>
          <a:xfrm>
            <a:off x="4501312" y="2889056"/>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4D9EB7E-7892-7E2C-3FCF-280E277BF878}"/>
              </a:ext>
              <a:ext uri="{C183D7F6-B498-43B3-948B-1728B52AA6E4}">
                <adec:decorative xmlns:adec="http://schemas.microsoft.com/office/drawing/2017/decorative" val="1"/>
              </a:ext>
            </a:extLst>
          </p:cNvPr>
          <p:cNvCxnSpPr>
            <a:cxnSpLocks/>
          </p:cNvCxnSpPr>
          <p:nvPr/>
        </p:nvCxnSpPr>
        <p:spPr>
          <a:xfrm>
            <a:off x="4501312" y="4185593"/>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94BE535-F8FD-517E-7932-875E823AAE59}"/>
              </a:ext>
              <a:ext uri="{C183D7F6-B498-43B3-948B-1728B52AA6E4}">
                <adec:decorative xmlns:adec="http://schemas.microsoft.com/office/drawing/2017/decorative" val="1"/>
              </a:ext>
            </a:extLst>
          </p:cNvPr>
          <p:cNvCxnSpPr>
            <a:cxnSpLocks/>
          </p:cNvCxnSpPr>
          <p:nvPr/>
        </p:nvCxnSpPr>
        <p:spPr>
          <a:xfrm>
            <a:off x="4501312" y="5462883"/>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pic>
        <p:nvPicPr>
          <p:cNvPr id="42" name="Google Shape;33;p35" descr="ascp logo">
            <a:extLst>
              <a:ext uri="{FF2B5EF4-FFF2-40B4-BE49-F238E27FC236}">
                <a16:creationId xmlns:a16="http://schemas.microsoft.com/office/drawing/2014/main" id="{E4A24087-7F07-4F4A-57B7-CEBAF21EFC08}"/>
              </a:ext>
            </a:extLst>
          </p:cNvPr>
          <p:cNvPicPr preferRelativeResize="0"/>
          <p:nvPr/>
        </p:nvPicPr>
        <p:blipFill rotWithShape="1">
          <a:blip r:embed="rId9">
            <a:alphaModFix/>
          </a:blip>
          <a:srcRect/>
          <a:stretch/>
        </p:blipFill>
        <p:spPr>
          <a:xfrm>
            <a:off x="9816750" y="6082301"/>
            <a:ext cx="2014988" cy="482176"/>
          </a:xfrm>
          <a:prstGeom prst="rect">
            <a:avLst/>
          </a:prstGeom>
          <a:noFill/>
          <a:ln>
            <a:noFill/>
          </a:ln>
        </p:spPr>
      </p:pic>
      <p:pic>
        <p:nvPicPr>
          <p:cNvPr id="34" name="Graphic 33" descr="Camera outline">
            <a:extLst>
              <a:ext uri="{FF2B5EF4-FFF2-40B4-BE49-F238E27FC236}">
                <a16:creationId xmlns:a16="http://schemas.microsoft.com/office/drawing/2014/main" id="{C4E14AD2-63BF-930E-BDEB-A6164403AC2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020961" y="-17152"/>
            <a:ext cx="1726949" cy="1726949"/>
          </a:xfrm>
          <a:prstGeom prst="rect">
            <a:avLst/>
          </a:prstGeom>
        </p:spPr>
      </p:pic>
      <p:sp>
        <p:nvSpPr>
          <p:cNvPr id="37" name="TextBox 36">
            <a:extLst>
              <a:ext uri="{FF2B5EF4-FFF2-40B4-BE49-F238E27FC236}">
                <a16:creationId xmlns:a16="http://schemas.microsoft.com/office/drawing/2014/main" id="{87358912-F873-1D7B-0C43-D6DD14D5AAC2}"/>
              </a:ext>
            </a:extLst>
          </p:cNvPr>
          <p:cNvSpPr txBox="1"/>
          <p:nvPr/>
        </p:nvSpPr>
        <p:spPr>
          <a:xfrm>
            <a:off x="9803804" y="1647619"/>
            <a:ext cx="2014988" cy="923330"/>
          </a:xfrm>
          <a:prstGeom prst="rect">
            <a:avLst/>
          </a:prstGeom>
          <a:noFill/>
        </p:spPr>
        <p:txBody>
          <a:bodyPr wrap="square" rtlCol="0">
            <a:spAutoFit/>
          </a:bodyPr>
          <a:lstStyle/>
          <a:p>
            <a:pPr algn="ctr"/>
            <a:r>
              <a:rPr lang="en-US" sz="1800" i="1">
                <a:solidFill>
                  <a:schemeClr val="accent1"/>
                </a:solidFill>
              </a:rPr>
              <a:t>Insert</a:t>
            </a:r>
          </a:p>
          <a:p>
            <a:pPr algn="ctr"/>
            <a:r>
              <a:rPr lang="en-US" sz="1800" i="1">
                <a:solidFill>
                  <a:schemeClr val="accent1"/>
                </a:solidFill>
              </a:rPr>
              <a:t>photo </a:t>
            </a:r>
          </a:p>
          <a:p>
            <a:pPr algn="ctr"/>
            <a:r>
              <a:rPr lang="en-US" sz="1800" i="1">
                <a:solidFill>
                  <a:schemeClr val="accent1"/>
                </a:solidFill>
              </a:rPr>
              <a:t>here</a:t>
            </a:r>
          </a:p>
        </p:txBody>
      </p:sp>
      <p:pic>
        <p:nvPicPr>
          <p:cNvPr id="40" name="Content Placeholder 3" descr="headshot of a male"/>
          <p:cNvPicPr>
            <a:picLocks noChangeAspect="1"/>
          </p:cNvPicPr>
          <p:nvPr/>
        </p:nvPicPr>
        <p:blipFill>
          <a:blip r:embed="rId12"/>
          <a:stretch>
            <a:fillRect/>
          </a:stretch>
        </p:blipFill>
        <p:spPr>
          <a:xfrm>
            <a:off x="9898077" y="123845"/>
            <a:ext cx="1899244" cy="2641478"/>
          </a:xfrm>
          <a:prstGeom prst="rect">
            <a:avLst/>
          </a:prstGeom>
        </p:spPr>
      </p:pic>
    </p:spTree>
    <p:extLst>
      <p:ext uri="{BB962C8B-B14F-4D97-AF65-F5344CB8AC3E}">
        <p14:creationId xmlns:p14="http://schemas.microsoft.com/office/powerpoint/2010/main" val="1859136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ew women in lab coats looking at a computer&#10;&#10;">
            <a:extLst>
              <a:ext uri="{FF2B5EF4-FFF2-40B4-BE49-F238E27FC236}">
                <a16:creationId xmlns:a16="http://schemas.microsoft.com/office/drawing/2014/main" id="{CA7E4437-09AC-7A8B-5BEC-A77479EA7056}"/>
              </a:ext>
            </a:extLst>
          </p:cNvPr>
          <p:cNvPicPr>
            <a:picLocks noChangeAspect="1"/>
          </p:cNvPicPr>
          <p:nvPr/>
        </p:nvPicPr>
        <p:blipFill rotWithShape="1">
          <a:blip r:embed="rId2" cstate="print">
            <a:duotone>
              <a:prstClr val="black"/>
              <a:schemeClr val="tx2">
                <a:tint val="45000"/>
                <a:satMod val="400000"/>
              </a:schemeClr>
            </a:duotone>
            <a:alphaModFix amt="20000"/>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6" name="Title 5">
            <a:extLst>
              <a:ext uri="{FF2B5EF4-FFF2-40B4-BE49-F238E27FC236}">
                <a16:creationId xmlns:a16="http://schemas.microsoft.com/office/drawing/2014/main" id="{E06712D1-ECB8-9972-2BDF-5D67E4732A04}"/>
              </a:ext>
            </a:extLst>
          </p:cNvPr>
          <p:cNvSpPr txBox="1">
            <a:spLocks noGrp="1"/>
          </p:cNvSpPr>
          <p:nvPr>
            <p:ph type="title" idx="4294967295"/>
          </p:nvPr>
        </p:nvSpPr>
        <p:spPr>
          <a:xfrm>
            <a:off x="1936121" y="3844016"/>
            <a:ext cx="8146422" cy="24929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Arial"/>
                <a:ea typeface="+mn-ea"/>
                <a:cs typeface="Arial"/>
              </a:rPr>
              <a:t>Tom Alexander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Arial"/>
                <a:ea typeface="Times New Roman" panose="02020603050405020304" pitchFamily="18" charset="0"/>
                <a:cs typeface="Times New Roman"/>
              </a:rPr>
              <a:t>PhD, D(ABMLI)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rial"/>
                <a:ea typeface="+mn-ea"/>
                <a:cs typeface="Arial"/>
              </a:rPr>
              <a:t>Independent Consultant and Laboratory Director</a:t>
            </a:r>
            <a:br>
              <a:rPr kumimoji="0" lang="en-US" sz="2400" b="0" i="0" u="none" strike="noStrike" kern="1200" cap="none" spc="0" normalizeH="0" baseline="0" noProof="0" dirty="0">
                <a:ln>
                  <a:noFill/>
                </a:ln>
                <a:solidFill>
                  <a:schemeClr val="tx1"/>
                </a:solidFill>
                <a:effectLst/>
                <a:uLnTx/>
                <a:uFillTx/>
                <a:latin typeface="Arial"/>
                <a:ea typeface="+mn-ea"/>
                <a:cs typeface="Arial"/>
              </a:rPr>
            </a:br>
            <a:r>
              <a:rPr kumimoji="0" lang="en-US" sz="2400" b="0" i="0" u="none" strike="noStrike" kern="1200" cap="none" spc="0" normalizeH="0" baseline="0" noProof="0" dirty="0">
                <a:ln>
                  <a:noFill/>
                </a:ln>
                <a:solidFill>
                  <a:schemeClr val="bg1"/>
                </a:solidFill>
                <a:effectLst/>
                <a:uLnTx/>
                <a:uFillTx/>
                <a:latin typeface="Arial"/>
                <a:ea typeface="+mn-ea"/>
                <a:cs typeface="Arial"/>
              </a:rPr>
              <a:t>Thomas S. Alexander, PhD., D(ABMLI), LLC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rial"/>
                <a:ea typeface="+mn-ea"/>
                <a:cs typeface="Arial"/>
              </a:rPr>
              <a:t>Email: </a:t>
            </a:r>
            <a:r>
              <a:rPr kumimoji="0" lang="en-US" sz="2400" b="0" i="0" u="none" strike="noStrike" kern="1200" cap="none" spc="0" normalizeH="0" baseline="0" noProof="0" dirty="0">
                <a:ln>
                  <a:noFill/>
                </a:ln>
                <a:solidFill>
                  <a:schemeClr val="bg1"/>
                </a:solidFill>
                <a:effectLst/>
                <a:uLnTx/>
                <a:uFillTx/>
                <a:latin typeface="Arial"/>
                <a:ea typeface="+mn-lt"/>
                <a:cs typeface="+mn-lt"/>
              </a:rPr>
              <a:t>talexander13176@gmail.com</a:t>
            </a:r>
            <a:endParaRPr kumimoji="0" lang="en-US" sz="2400" b="0" i="0" u="none" strike="noStrike" kern="1200" cap="none" spc="0" normalizeH="0" baseline="0" noProof="0" dirty="0">
              <a:ln>
                <a:noFill/>
              </a:ln>
              <a:solidFill>
                <a:schemeClr val="bg1"/>
              </a:solidFill>
              <a:effectLst/>
              <a:uLnTx/>
              <a:uFillTx/>
              <a:latin typeface="Arial"/>
              <a:ea typeface="+mn-ea"/>
              <a:cs typeface="Arial"/>
            </a:endParaRPr>
          </a:p>
        </p:txBody>
      </p:sp>
      <p:pic>
        <p:nvPicPr>
          <p:cNvPr id="4" name="Picture 3" descr="A person wearing glasses and a brown sweater">
            <a:extLst>
              <a:ext uri="{FF2B5EF4-FFF2-40B4-BE49-F238E27FC236}">
                <a16:creationId xmlns:a16="http://schemas.microsoft.com/office/drawing/2014/main" id="{0A7549CB-06C8-CD4C-31DB-EDC2A6DA81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7750" y="435955"/>
            <a:ext cx="2341371" cy="3409078"/>
          </a:xfrm>
          <a:prstGeom prst="rect">
            <a:avLst/>
          </a:prstGeom>
        </p:spPr>
      </p:pic>
    </p:spTree>
    <p:extLst>
      <p:ext uri="{BB962C8B-B14F-4D97-AF65-F5344CB8AC3E}">
        <p14:creationId xmlns:p14="http://schemas.microsoft.com/office/powerpoint/2010/main" val="552083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Google Shape;65;p42">
            <a:extLst>
              <a:ext uri="{FF2B5EF4-FFF2-40B4-BE49-F238E27FC236}">
                <a16:creationId xmlns:a16="http://schemas.microsoft.com/office/drawing/2014/main" id="{F9E7C065-710A-8E19-498A-FD1796B63133}"/>
              </a:ext>
              <a:ext uri="{C183D7F6-B498-43B3-948B-1728B52AA6E4}">
                <adec:decorative xmlns:adec="http://schemas.microsoft.com/office/drawing/2017/decorative" val="1"/>
              </a:ext>
            </a:extLst>
          </p:cNvPr>
          <p:cNvSpPr/>
          <p:nvPr/>
        </p:nvSpPr>
        <p:spPr>
          <a:xfrm>
            <a:off x="4261806" y="9117"/>
            <a:ext cx="5183406" cy="1547952"/>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 name="Google Shape;65;p42">
            <a:extLst>
              <a:ext uri="{FF2B5EF4-FFF2-40B4-BE49-F238E27FC236}">
                <a16:creationId xmlns:a16="http://schemas.microsoft.com/office/drawing/2014/main" id="{924E3D56-6E17-21FB-17C3-0038062DE736}"/>
              </a:ext>
              <a:ext uri="{C183D7F6-B498-43B3-948B-1728B52AA6E4}">
                <adec:decorative xmlns:adec="http://schemas.microsoft.com/office/drawing/2017/decorative" val="1"/>
              </a:ext>
            </a:extLst>
          </p:cNvPr>
          <p:cNvSpPr/>
          <p:nvPr/>
        </p:nvSpPr>
        <p:spPr>
          <a:xfrm flipH="1">
            <a:off x="9430600" y="2889056"/>
            <a:ext cx="2761397" cy="3959827"/>
          </a:xfrm>
          <a:prstGeom prst="rect">
            <a:avLst/>
          </a:prstGeom>
          <a:solidFill>
            <a:srgbClr val="00A99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696D2"/>
              </a:solidFill>
              <a:latin typeface="Calibri"/>
              <a:ea typeface="Calibri"/>
              <a:cs typeface="Calibri"/>
              <a:sym typeface="Calibri"/>
            </a:endParaRPr>
          </a:p>
        </p:txBody>
      </p:sp>
      <p:sp>
        <p:nvSpPr>
          <p:cNvPr id="23" name="Google Shape;65;p42">
            <a:extLst>
              <a:ext uri="{FF2B5EF4-FFF2-40B4-BE49-F238E27FC236}">
                <a16:creationId xmlns:a16="http://schemas.microsoft.com/office/drawing/2014/main" id="{6C3C6667-FA09-A81A-504C-D3E42963D97D}"/>
              </a:ext>
              <a:ext uri="{C183D7F6-B498-43B3-948B-1728B52AA6E4}">
                <adec:decorative xmlns:adec="http://schemas.microsoft.com/office/drawing/2017/decorative" val="1"/>
              </a:ext>
            </a:extLst>
          </p:cNvPr>
          <p:cNvSpPr/>
          <p:nvPr/>
        </p:nvSpPr>
        <p:spPr>
          <a:xfrm>
            <a:off x="0" y="1508139"/>
            <a:ext cx="4280312" cy="5297571"/>
          </a:xfrm>
          <a:prstGeom prst="rect">
            <a:avLst/>
          </a:prstGeom>
          <a:solidFill>
            <a:schemeClr val="accent5">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5">
                  <a:lumMod val="20000"/>
                  <a:lumOff val="80000"/>
                </a:schemeClr>
              </a:solidFill>
              <a:latin typeface="Calibri"/>
              <a:ea typeface="Calibri"/>
              <a:cs typeface="Calibri"/>
              <a:sym typeface="Calibri"/>
            </a:endParaRPr>
          </a:p>
        </p:txBody>
      </p:sp>
      <p:sp>
        <p:nvSpPr>
          <p:cNvPr id="36" name="TextBox 35">
            <a:extLst>
              <a:ext uri="{FF2B5EF4-FFF2-40B4-BE49-F238E27FC236}">
                <a16:creationId xmlns:a16="http://schemas.microsoft.com/office/drawing/2014/main" id="{2C785FCD-A4E4-1E57-7A5E-88842C5A8D4A}"/>
              </a:ext>
            </a:extLst>
          </p:cNvPr>
          <p:cNvSpPr txBox="1"/>
          <p:nvPr/>
        </p:nvSpPr>
        <p:spPr>
          <a:xfrm>
            <a:off x="9627324" y="3218829"/>
            <a:ext cx="537572" cy="1569660"/>
          </a:xfrm>
          <a:prstGeom prst="rect">
            <a:avLst/>
          </a:prstGeom>
          <a:noFill/>
          <a:ln>
            <a:noFill/>
          </a:ln>
        </p:spPr>
        <p:txBody>
          <a:bodyPr wrap="square" rtlCol="0">
            <a:spAutoFit/>
          </a:bodyPr>
          <a:lstStyle/>
          <a:p>
            <a:r>
              <a:rPr lang="en-US" sz="9600" i="1">
                <a:solidFill>
                  <a:schemeClr val="bg1"/>
                </a:solidFill>
                <a:latin typeface="Arial" panose="020B0604020202020204" pitchFamily="34" charset="0"/>
                <a:cs typeface="Arial" panose="020B0604020202020204" pitchFamily="34" charset="0"/>
              </a:rPr>
              <a:t>“</a:t>
            </a:r>
          </a:p>
        </p:txBody>
      </p:sp>
      <p:sp>
        <p:nvSpPr>
          <p:cNvPr id="25" name="Google Shape;65;p42">
            <a:extLst>
              <a:ext uri="{FF2B5EF4-FFF2-40B4-BE49-F238E27FC236}">
                <a16:creationId xmlns:a16="http://schemas.microsoft.com/office/drawing/2014/main" id="{3517E0EB-3312-6EBF-6ABC-74DE1090751F}"/>
              </a:ext>
              <a:ext uri="{C183D7F6-B498-43B3-948B-1728B52AA6E4}">
                <adec:decorative xmlns:adec="http://schemas.microsoft.com/office/drawing/2017/decorative" val="1"/>
              </a:ext>
            </a:extLst>
          </p:cNvPr>
          <p:cNvSpPr/>
          <p:nvPr/>
        </p:nvSpPr>
        <p:spPr>
          <a:xfrm>
            <a:off x="7306" y="9117"/>
            <a:ext cx="4280312" cy="1547952"/>
          </a:xfrm>
          <a:prstGeom prst="rect">
            <a:avLst/>
          </a:prstGeom>
          <a:solidFill>
            <a:srgbClr val="25408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 name="Title 3">
            <a:extLst>
              <a:ext uri="{FF2B5EF4-FFF2-40B4-BE49-F238E27FC236}">
                <a16:creationId xmlns:a16="http://schemas.microsoft.com/office/drawing/2014/main" id="{B6643BE3-D8ED-66D2-1F90-F3B4C13C9894}"/>
              </a:ext>
            </a:extLst>
          </p:cNvPr>
          <p:cNvSpPr txBox="1">
            <a:spLocks noGrp="1"/>
          </p:cNvSpPr>
          <p:nvPr>
            <p:ph type="title" idx="4294967295"/>
          </p:nvPr>
        </p:nvSpPr>
        <p:spPr>
          <a:xfrm>
            <a:off x="156637" y="348284"/>
            <a:ext cx="3964989"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Thomas S. Alexander</a:t>
            </a:r>
            <a:endParaRPr kumimoji="0" lang="en-US" sz="2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A40E8A6D-5074-06B1-FC3E-DE40C404F449}"/>
              </a:ext>
            </a:extLst>
          </p:cNvPr>
          <p:cNvSpPr txBox="1"/>
          <p:nvPr/>
        </p:nvSpPr>
        <p:spPr>
          <a:xfrm>
            <a:off x="4558411" y="322146"/>
            <a:ext cx="4549714" cy="938719"/>
          </a:xfrm>
          <a:prstGeom prst="rect">
            <a:avLst/>
          </a:prstGeom>
          <a:noFill/>
          <a:ln>
            <a:noFill/>
          </a:ln>
        </p:spPr>
        <p:txBody>
          <a:bodyPr wrap="square" lIns="91440" tIns="45720" rIns="91440" bIns="45720" rtlCol="0" anchor="t">
            <a:spAutoFit/>
          </a:bodyPr>
          <a:lstStyle/>
          <a:p>
            <a:r>
              <a:rPr lang="en-US" sz="1100" b="0" i="0">
                <a:solidFill>
                  <a:schemeClr val="bg1"/>
                </a:solidFill>
                <a:effectLst/>
                <a:latin typeface="Aptos"/>
              </a:rPr>
              <a:t>In </a:t>
            </a:r>
            <a:r>
              <a:rPr lang="en-US" sz="1100">
                <a:solidFill>
                  <a:schemeClr val="bg1"/>
                </a:solidFill>
                <a:latin typeface="Aptos"/>
              </a:rPr>
              <a:t>the  </a:t>
            </a:r>
            <a:r>
              <a:rPr lang="en-US" sz="1100" b="0" i="0">
                <a:solidFill>
                  <a:schemeClr val="bg1"/>
                </a:solidFill>
                <a:effectLst/>
                <a:latin typeface="Aptos"/>
              </a:rPr>
              <a:t>2025 </a:t>
            </a:r>
            <a:r>
              <a:rPr lang="en-US" sz="1100" i="1">
                <a:solidFill>
                  <a:schemeClr val="bg1"/>
                </a:solidFill>
                <a:latin typeface="Aptos"/>
              </a:rPr>
              <a:t>ASCP Building Bridges Across the Laboratory Community</a:t>
            </a:r>
            <a:r>
              <a:rPr lang="en-US" sz="1100">
                <a:solidFill>
                  <a:schemeClr val="bg1"/>
                </a:solidFill>
                <a:latin typeface="Aptos"/>
              </a:rPr>
              <a:t> </a:t>
            </a:r>
            <a:r>
              <a:rPr lang="en-US" sz="1100" b="0" i="0">
                <a:solidFill>
                  <a:schemeClr val="bg1"/>
                </a:solidFill>
                <a:effectLst/>
                <a:latin typeface="Aptos"/>
              </a:rPr>
              <a:t>series, we</a:t>
            </a:r>
            <a:r>
              <a:rPr lang="en-US" sz="1100">
                <a:solidFill>
                  <a:schemeClr val="bg1"/>
                </a:solidFill>
                <a:latin typeface="Aptos"/>
              </a:rPr>
              <a:t> </a:t>
            </a:r>
            <a:r>
              <a:rPr lang="en-US" sz="1100" b="0" i="0">
                <a:solidFill>
                  <a:schemeClr val="bg1"/>
                </a:solidFill>
                <a:effectLst/>
                <a:latin typeface="Aptos"/>
              </a:rPr>
              <a:t>focus on highlighting the diverse array of laboratory career pathways and how exposure to formative experiences, often through collaborations, partnerships, and unique training opportunities, can shape these laboratory career trajectories. </a:t>
            </a:r>
            <a:endParaRPr lang="en-US" sz="1100">
              <a:solidFill>
                <a:schemeClr val="bg1"/>
              </a:solidFill>
              <a:latin typeface="Aptos"/>
            </a:endParaRPr>
          </a:p>
        </p:txBody>
      </p:sp>
      <p:sp>
        <p:nvSpPr>
          <p:cNvPr id="3" name="TextBox 2">
            <a:extLst>
              <a:ext uri="{FF2B5EF4-FFF2-40B4-BE49-F238E27FC236}">
                <a16:creationId xmlns:a16="http://schemas.microsoft.com/office/drawing/2014/main" id="{F0EDDE6D-81BD-6743-12B6-A22704B49D00}"/>
              </a:ext>
            </a:extLst>
          </p:cNvPr>
          <p:cNvSpPr txBox="1"/>
          <p:nvPr/>
        </p:nvSpPr>
        <p:spPr>
          <a:xfrm>
            <a:off x="9859952" y="4079981"/>
            <a:ext cx="1950847" cy="1569660"/>
          </a:xfrm>
          <a:prstGeom prst="rect">
            <a:avLst/>
          </a:prstGeom>
          <a:noFill/>
          <a:ln>
            <a:noFill/>
          </a:ln>
        </p:spPr>
        <p:txBody>
          <a:bodyPr wrap="square" rtlCol="0">
            <a:spAutoFit/>
          </a:bodyPr>
          <a:lstStyle/>
          <a:p>
            <a:r>
              <a:rPr lang="en-US" sz="1600" i="1">
                <a:solidFill>
                  <a:schemeClr val="bg1"/>
                </a:solidFill>
                <a:latin typeface="Arial" panose="020B0604020202020204" pitchFamily="34" charset="0"/>
                <a:cs typeface="Arial" panose="020B0604020202020204" pitchFamily="34" charset="0"/>
              </a:rPr>
              <a:t>Career advice:</a:t>
            </a:r>
          </a:p>
          <a:p>
            <a:endParaRPr lang="en-US" sz="1600" i="1">
              <a:solidFill>
                <a:schemeClr val="bg1"/>
              </a:solidFill>
              <a:latin typeface="Arial" panose="020B0604020202020204" pitchFamily="34" charset="0"/>
              <a:cs typeface="Arial" panose="020B0604020202020204" pitchFamily="34" charset="0"/>
            </a:endParaRPr>
          </a:p>
          <a:p>
            <a:r>
              <a:rPr lang="en-US" sz="1600" i="1">
                <a:solidFill>
                  <a:schemeClr val="bg1"/>
                </a:solidFill>
                <a:latin typeface="Arial" panose="020B0604020202020204" pitchFamily="34" charset="0"/>
                <a:cs typeface="Arial" panose="020B0604020202020204" pitchFamily="34" charset="0"/>
              </a:rPr>
              <a:t>Treat every specimen as if it belonged to a loved one.</a:t>
            </a:r>
          </a:p>
        </p:txBody>
      </p:sp>
      <p:sp>
        <p:nvSpPr>
          <p:cNvPr id="10" name="TextBox 9">
            <a:extLst>
              <a:ext uri="{FF2B5EF4-FFF2-40B4-BE49-F238E27FC236}">
                <a16:creationId xmlns:a16="http://schemas.microsoft.com/office/drawing/2014/main" id="{F931428C-64DD-E657-8543-9476B40CAB09}"/>
              </a:ext>
            </a:extLst>
          </p:cNvPr>
          <p:cNvSpPr txBox="1"/>
          <p:nvPr/>
        </p:nvSpPr>
        <p:spPr>
          <a:xfrm>
            <a:off x="172457" y="5411316"/>
            <a:ext cx="4284841" cy="1200329"/>
          </a:xfrm>
          <a:prstGeom prst="rect">
            <a:avLst/>
          </a:prstGeom>
          <a:noFill/>
          <a:ln>
            <a:noFill/>
          </a:ln>
        </p:spPr>
        <p:txBody>
          <a:bodyPr wrap="square" rtlCol="0">
            <a:spAutoFit/>
          </a:bodyPr>
          <a:lstStyle/>
          <a:p>
            <a:r>
              <a:rPr lang="en-US" sz="1200" b="1">
                <a:solidFill>
                  <a:srgbClr val="00A996"/>
                </a:solidFill>
                <a:latin typeface="Arial" panose="020B0604020202020204" pitchFamily="34" charset="0"/>
                <a:cs typeface="Arial" panose="020B0604020202020204" pitchFamily="34" charset="0"/>
              </a:rPr>
              <a:t>CURRENT RESPONSIBILITIES</a:t>
            </a:r>
          </a:p>
          <a:p>
            <a:pPr marL="285750" indent="-285750">
              <a:buClr>
                <a:srgbClr val="4696D2"/>
              </a:buClr>
              <a:buFont typeface="Arial" panose="020B0604020202020204" pitchFamily="34" charset="0"/>
              <a:buChar char="•"/>
            </a:pPr>
            <a:r>
              <a:rPr lang="en-US" sz="1200" b="0" i="0">
                <a:latin typeface="Arial" panose="020B0604020202020204" pitchFamily="34" charset="0"/>
                <a:cs typeface="Arial" panose="020B0604020202020204" pitchFamily="34" charset="0"/>
              </a:rPr>
              <a:t>Obtain CLIA Certification and Agency Accreditation for startup labs</a:t>
            </a:r>
            <a:endParaRPr lang="en-US" sz="1200">
              <a:solidFill>
                <a:schemeClr val="tx1"/>
              </a:solidFill>
              <a:latin typeface="Arial" panose="020B0604020202020204" pitchFamily="34" charset="0"/>
              <a:cs typeface="Arial" panose="020B0604020202020204" pitchFamily="34" charset="0"/>
            </a:endParaRPr>
          </a:p>
          <a:p>
            <a:pPr marL="285750" indent="-285750">
              <a:buClr>
                <a:srgbClr val="4696D2"/>
              </a:buClr>
              <a:buFont typeface="Arial" panose="020B0604020202020204" pitchFamily="34" charset="0"/>
              <a:buChar char="•"/>
            </a:pPr>
            <a:r>
              <a:rPr lang="en-US" sz="1200">
                <a:solidFill>
                  <a:schemeClr val="tx1"/>
                </a:solidFill>
                <a:latin typeface="Arial" panose="020B0604020202020204" pitchFamily="34" charset="0"/>
                <a:cs typeface="Arial" panose="020B0604020202020204" pitchFamily="34" charset="0"/>
              </a:rPr>
              <a:t>Prepare validation plans for new assays</a:t>
            </a:r>
          </a:p>
          <a:p>
            <a:pPr marL="285750" indent="-285750">
              <a:buClr>
                <a:srgbClr val="4696D2"/>
              </a:buClr>
              <a:buFont typeface="Arial" panose="020B0604020202020204" pitchFamily="34" charset="0"/>
              <a:buChar char="•"/>
            </a:pPr>
            <a:r>
              <a:rPr lang="en-US" sz="1200">
                <a:solidFill>
                  <a:schemeClr val="tx1"/>
                </a:solidFill>
                <a:latin typeface="Arial" panose="020B0604020202020204" pitchFamily="34" charset="0"/>
                <a:cs typeface="Arial" panose="020B0604020202020204" pitchFamily="34" charset="0"/>
              </a:rPr>
              <a:t>Provide interpretative reports and comments to physicians and patients</a:t>
            </a:r>
          </a:p>
        </p:txBody>
      </p:sp>
      <p:sp>
        <p:nvSpPr>
          <p:cNvPr id="24" name="TextBox 23">
            <a:extLst>
              <a:ext uri="{FF2B5EF4-FFF2-40B4-BE49-F238E27FC236}">
                <a16:creationId xmlns:a16="http://schemas.microsoft.com/office/drawing/2014/main" id="{0C83EFAD-B2D5-4FA5-A219-CDA5C3862EBB}"/>
              </a:ext>
            </a:extLst>
          </p:cNvPr>
          <p:cNvSpPr txBox="1"/>
          <p:nvPr/>
        </p:nvSpPr>
        <p:spPr>
          <a:xfrm>
            <a:off x="134727" y="1614057"/>
            <a:ext cx="4303142" cy="1200329"/>
          </a:xfrm>
          <a:prstGeom prst="rect">
            <a:avLst/>
          </a:prstGeom>
          <a:noFill/>
          <a:ln>
            <a:noFill/>
          </a:ln>
        </p:spPr>
        <p:txBody>
          <a:bodyPr wrap="square" rtlCol="0">
            <a:spAutoFit/>
          </a:bodyPr>
          <a:lstStyle/>
          <a:p>
            <a:r>
              <a:rPr lang="en-US" sz="1200" b="1">
                <a:solidFill>
                  <a:srgbClr val="00A996"/>
                </a:solidFill>
                <a:latin typeface="Arial" panose="020B0604020202020204" pitchFamily="34" charset="0"/>
                <a:cs typeface="Arial" panose="020B0604020202020204" pitchFamily="34" charset="0"/>
              </a:rPr>
              <a:t>EDUCATION</a:t>
            </a:r>
          </a:p>
          <a:p>
            <a:r>
              <a:rPr lang="en-US" sz="1200">
                <a:solidFill>
                  <a:schemeClr val="tx1"/>
                </a:solidFill>
                <a:latin typeface="Arial" panose="020B0604020202020204" pitchFamily="34" charset="0"/>
                <a:cs typeface="Arial" panose="020B0604020202020204" pitchFamily="34" charset="0"/>
              </a:rPr>
              <a:t>Diplomate, American Board of Medical Laboratory Immunology</a:t>
            </a:r>
          </a:p>
          <a:p>
            <a:r>
              <a:rPr lang="en-US" sz="1200">
                <a:solidFill>
                  <a:schemeClr val="tx1"/>
                </a:solidFill>
                <a:latin typeface="Arial" panose="020B0604020202020204" pitchFamily="34" charset="0"/>
                <a:cs typeface="Arial" panose="020B0604020202020204" pitchFamily="34" charset="0"/>
              </a:rPr>
              <a:t>PhD., Cell Biology/Immunology, Kent State Univ</a:t>
            </a:r>
          </a:p>
          <a:p>
            <a:r>
              <a:rPr lang="en-US" sz="1200">
                <a:solidFill>
                  <a:schemeClr val="tx1"/>
                </a:solidFill>
                <a:latin typeface="Arial" panose="020B0604020202020204" pitchFamily="34" charset="0"/>
                <a:cs typeface="Arial" panose="020B0604020202020204" pitchFamily="34" charset="0"/>
              </a:rPr>
              <a:t>MS, Microbiology/Immunology, Colorado State Univ</a:t>
            </a:r>
          </a:p>
          <a:p>
            <a:r>
              <a:rPr lang="en-US" sz="1200">
                <a:solidFill>
                  <a:schemeClr val="tx1"/>
                </a:solidFill>
                <a:latin typeface="Arial" panose="020B0604020202020204" pitchFamily="34" charset="0"/>
                <a:cs typeface="Arial" panose="020B0604020202020204" pitchFamily="34" charset="0"/>
              </a:rPr>
              <a:t>BA Biology, Northwestern, Univ</a:t>
            </a:r>
          </a:p>
        </p:txBody>
      </p:sp>
      <p:sp>
        <p:nvSpPr>
          <p:cNvPr id="21" name="TextBox 20">
            <a:extLst>
              <a:ext uri="{FF2B5EF4-FFF2-40B4-BE49-F238E27FC236}">
                <a16:creationId xmlns:a16="http://schemas.microsoft.com/office/drawing/2014/main" id="{61555369-85C1-9D62-BCEA-99D762074209}"/>
              </a:ext>
            </a:extLst>
          </p:cNvPr>
          <p:cNvSpPr txBox="1"/>
          <p:nvPr/>
        </p:nvSpPr>
        <p:spPr>
          <a:xfrm>
            <a:off x="444090" y="866076"/>
            <a:ext cx="3677536" cy="400110"/>
          </a:xfrm>
          <a:prstGeom prst="rect">
            <a:avLst/>
          </a:prstGeom>
          <a:noFill/>
          <a:ln>
            <a:noFill/>
          </a:ln>
        </p:spPr>
        <p:txBody>
          <a:bodyPr wrap="square" rtlCol="0">
            <a:spAutoFit/>
          </a:bodyPr>
          <a:lstStyle/>
          <a:p>
            <a:r>
              <a:rPr lang="en-US" sz="2000">
                <a:solidFill>
                  <a:schemeClr val="bg1"/>
                </a:solidFill>
                <a:latin typeface="Arial" panose="020B0604020202020204" pitchFamily="34" charset="0"/>
                <a:cs typeface="Arial" panose="020B0604020202020204" pitchFamily="34" charset="0"/>
              </a:rPr>
              <a:t>PhD, D(ABMLI)</a:t>
            </a:r>
          </a:p>
        </p:txBody>
      </p:sp>
      <p:grpSp>
        <p:nvGrpSpPr>
          <p:cNvPr id="26" name="Group 25">
            <a:extLst>
              <a:ext uri="{FF2B5EF4-FFF2-40B4-BE49-F238E27FC236}">
                <a16:creationId xmlns:a16="http://schemas.microsoft.com/office/drawing/2014/main" id="{6C0C79BE-01EE-BEAF-B593-0CB649D3DF78}"/>
              </a:ext>
              <a:ext uri="{C183D7F6-B498-43B3-948B-1728B52AA6E4}">
                <adec:decorative xmlns:adec="http://schemas.microsoft.com/office/drawing/2017/decorative" val="1"/>
              </a:ext>
            </a:extLst>
          </p:cNvPr>
          <p:cNvGrpSpPr/>
          <p:nvPr/>
        </p:nvGrpSpPr>
        <p:grpSpPr>
          <a:xfrm>
            <a:off x="-25608" y="2889056"/>
            <a:ext cx="4305921" cy="2370260"/>
            <a:chOff x="420576" y="2510601"/>
            <a:chExt cx="4305921" cy="2370260"/>
          </a:xfrm>
        </p:grpSpPr>
        <p:sp>
          <p:nvSpPr>
            <p:cNvPr id="22" name="Rectangle 21">
              <a:extLst>
                <a:ext uri="{FF2B5EF4-FFF2-40B4-BE49-F238E27FC236}">
                  <a16:creationId xmlns:a16="http://schemas.microsoft.com/office/drawing/2014/main" id="{ACBE11BE-E6B9-1745-F8BB-90128AA28ED1}"/>
                </a:ext>
              </a:extLst>
            </p:cNvPr>
            <p:cNvSpPr/>
            <p:nvPr/>
          </p:nvSpPr>
          <p:spPr>
            <a:xfrm>
              <a:off x="423355" y="2510601"/>
              <a:ext cx="4303142" cy="237026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E607525-B8AD-902B-A45B-DEC5D81B0E84}"/>
                </a:ext>
              </a:extLst>
            </p:cNvPr>
            <p:cNvSpPr txBox="1"/>
            <p:nvPr/>
          </p:nvSpPr>
          <p:spPr>
            <a:xfrm>
              <a:off x="1466009" y="2599621"/>
              <a:ext cx="3101801" cy="461665"/>
            </a:xfrm>
            <a:prstGeom prst="rect">
              <a:avLst/>
            </a:prstGeom>
            <a:noFill/>
            <a:ln>
              <a:noFill/>
            </a:ln>
          </p:spPr>
          <p:txBody>
            <a:bodyPr wrap="square" rtlCol="0">
              <a:spAutoFit/>
            </a:bodyPr>
            <a:lstStyle/>
            <a:p>
              <a:r>
                <a:rPr lang="en-US" sz="1200" b="1">
                  <a:solidFill>
                    <a:schemeClr val="bg1"/>
                  </a:solidFill>
                  <a:latin typeface="Arial" panose="020B0604020202020204" pitchFamily="34" charset="0"/>
                  <a:cs typeface="Arial" panose="020B0604020202020204" pitchFamily="34" charset="0"/>
                </a:rPr>
                <a:t>Independent consultant and  lab director, various companies</a:t>
              </a:r>
              <a:endParaRPr lang="en-US" sz="120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F9B1A0C-0D9C-3E50-4C31-49A6FCBB7CEA}"/>
                </a:ext>
              </a:extLst>
            </p:cNvPr>
            <p:cNvSpPr txBox="1"/>
            <p:nvPr/>
          </p:nvSpPr>
          <p:spPr>
            <a:xfrm>
              <a:off x="1447707" y="3701526"/>
              <a:ext cx="3101801" cy="461665"/>
            </a:xfrm>
            <a:prstGeom prst="rect">
              <a:avLst/>
            </a:prstGeom>
            <a:noFill/>
            <a:ln>
              <a:noFill/>
            </a:ln>
          </p:spPr>
          <p:txBody>
            <a:bodyPr wrap="square" rtlCol="0">
              <a:spAutoFit/>
            </a:bodyPr>
            <a:lstStyle/>
            <a:p>
              <a:r>
                <a:rPr lang="en-US" sz="1200" b="1">
                  <a:solidFill>
                    <a:schemeClr val="bg1"/>
                  </a:solidFill>
                  <a:latin typeface="Arial" panose="020B0604020202020204" pitchFamily="34" charset="0"/>
                  <a:cs typeface="Arial" panose="020B0604020202020204" pitchFamily="34" charset="0"/>
                </a:rPr>
                <a:t>Research Associate, Immunology Cleveland Clinic and Summa Health</a:t>
              </a:r>
              <a:endParaRPr lang="en-US" sz="1200">
                <a:solidFill>
                  <a:schemeClr val="bg1"/>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9416B8D7-EC75-A6F2-FFFA-F2B7B6E477A8}"/>
                </a:ext>
              </a:extLst>
            </p:cNvPr>
            <p:cNvSpPr txBox="1"/>
            <p:nvPr/>
          </p:nvSpPr>
          <p:spPr>
            <a:xfrm>
              <a:off x="1466009" y="4226423"/>
              <a:ext cx="3101801" cy="461665"/>
            </a:xfrm>
            <a:prstGeom prst="rect">
              <a:avLst/>
            </a:prstGeom>
            <a:noFill/>
            <a:ln>
              <a:noFill/>
            </a:ln>
          </p:spPr>
          <p:txBody>
            <a:bodyPr wrap="square" rtlCol="0">
              <a:spAutoFit/>
            </a:bodyPr>
            <a:lstStyle/>
            <a:p>
              <a:r>
                <a:rPr lang="en-US" sz="1200" b="1">
                  <a:solidFill>
                    <a:schemeClr val="bg1"/>
                  </a:solidFill>
                  <a:latin typeface="Arial" panose="020B0604020202020204" pitchFamily="34" charset="0"/>
                  <a:cs typeface="Arial" panose="020B0604020202020204" pitchFamily="34" charset="0"/>
                </a:rPr>
                <a:t>Research Assistant, Immunology, Harvard School of Public Health </a:t>
              </a:r>
              <a:endParaRPr lang="en-US" sz="120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6D373975-B778-9CB9-0ACF-6C3036FD16EE}"/>
                </a:ext>
              </a:extLst>
            </p:cNvPr>
            <p:cNvSpPr txBox="1"/>
            <p:nvPr/>
          </p:nvSpPr>
          <p:spPr>
            <a:xfrm>
              <a:off x="420576" y="2615868"/>
              <a:ext cx="1125266" cy="276999"/>
            </a:xfrm>
            <a:prstGeom prst="rect">
              <a:avLst/>
            </a:prstGeom>
            <a:noFill/>
            <a:ln>
              <a:noFill/>
            </a:ln>
          </p:spPr>
          <p:txBody>
            <a:bodyPr wrap="square" rtlCol="0">
              <a:spAutoFit/>
            </a:bodyPr>
            <a:lstStyle/>
            <a:p>
              <a:r>
                <a:rPr lang="en-US" sz="1200" b="1">
                  <a:solidFill>
                    <a:schemeClr val="bg1"/>
                  </a:solidFill>
                  <a:latin typeface="Arial" panose="020B0604020202020204" pitchFamily="34" charset="0"/>
                  <a:cs typeface="Arial" panose="020B0604020202020204" pitchFamily="34" charset="0"/>
                </a:rPr>
                <a:t>2019-present</a:t>
              </a:r>
            </a:p>
          </p:txBody>
        </p:sp>
        <p:sp>
          <p:nvSpPr>
            <p:cNvPr id="19" name="TextBox 18">
              <a:extLst>
                <a:ext uri="{FF2B5EF4-FFF2-40B4-BE49-F238E27FC236}">
                  <a16:creationId xmlns:a16="http://schemas.microsoft.com/office/drawing/2014/main" id="{72F49081-6909-17C2-E0E5-8C8D80506EB5}"/>
                </a:ext>
              </a:extLst>
            </p:cNvPr>
            <p:cNvSpPr txBox="1"/>
            <p:nvPr/>
          </p:nvSpPr>
          <p:spPr>
            <a:xfrm>
              <a:off x="602821" y="3778470"/>
              <a:ext cx="943021" cy="276999"/>
            </a:xfrm>
            <a:prstGeom prst="rect">
              <a:avLst/>
            </a:prstGeom>
            <a:noFill/>
            <a:ln>
              <a:noFill/>
            </a:ln>
          </p:spPr>
          <p:txBody>
            <a:bodyPr wrap="square" rtlCol="0">
              <a:spAutoFit/>
            </a:bodyPr>
            <a:lstStyle/>
            <a:p>
              <a:r>
                <a:rPr lang="en-US" sz="1200" b="1">
                  <a:solidFill>
                    <a:schemeClr val="bg1"/>
                  </a:solidFill>
                  <a:latin typeface="Arial" panose="020B0604020202020204" pitchFamily="34" charset="0"/>
                  <a:cs typeface="Arial" panose="020B0604020202020204" pitchFamily="34" charset="0"/>
                </a:rPr>
                <a:t>1978-1982</a:t>
              </a:r>
            </a:p>
          </p:txBody>
        </p:sp>
        <p:sp>
          <p:nvSpPr>
            <p:cNvPr id="20" name="TextBox 19">
              <a:extLst>
                <a:ext uri="{FF2B5EF4-FFF2-40B4-BE49-F238E27FC236}">
                  <a16:creationId xmlns:a16="http://schemas.microsoft.com/office/drawing/2014/main" id="{B1056D62-1579-EA2C-1503-02B33F664ABA}"/>
                </a:ext>
              </a:extLst>
            </p:cNvPr>
            <p:cNvSpPr txBox="1"/>
            <p:nvPr/>
          </p:nvSpPr>
          <p:spPr>
            <a:xfrm>
              <a:off x="602821" y="4249975"/>
              <a:ext cx="961323" cy="276999"/>
            </a:xfrm>
            <a:prstGeom prst="rect">
              <a:avLst/>
            </a:prstGeom>
            <a:noFill/>
            <a:ln>
              <a:noFill/>
            </a:ln>
          </p:spPr>
          <p:txBody>
            <a:bodyPr wrap="square" rtlCol="0">
              <a:spAutoFit/>
            </a:bodyPr>
            <a:lstStyle/>
            <a:p>
              <a:r>
                <a:rPr lang="en-US" sz="1200" b="1">
                  <a:solidFill>
                    <a:schemeClr val="bg1"/>
                  </a:solidFill>
                  <a:latin typeface="Arial" panose="020B0604020202020204" pitchFamily="34" charset="0"/>
                  <a:cs typeface="Arial" panose="020B0604020202020204" pitchFamily="34" charset="0"/>
                </a:rPr>
                <a:t>1975-1978</a:t>
              </a:r>
            </a:p>
          </p:txBody>
        </p:sp>
        <p:sp>
          <p:nvSpPr>
            <p:cNvPr id="6" name="TextBox 5">
              <a:extLst>
                <a:ext uri="{FF2B5EF4-FFF2-40B4-BE49-F238E27FC236}">
                  <a16:creationId xmlns:a16="http://schemas.microsoft.com/office/drawing/2014/main" id="{5C0B6D20-F74A-82BF-5B91-EC18B778C01A}"/>
                </a:ext>
              </a:extLst>
            </p:cNvPr>
            <p:cNvSpPr txBox="1"/>
            <p:nvPr/>
          </p:nvSpPr>
          <p:spPr>
            <a:xfrm>
              <a:off x="1466009" y="3162420"/>
              <a:ext cx="3101801" cy="461665"/>
            </a:xfrm>
            <a:prstGeom prst="rect">
              <a:avLst/>
            </a:prstGeom>
            <a:noFill/>
            <a:ln>
              <a:noFill/>
            </a:ln>
          </p:spPr>
          <p:txBody>
            <a:bodyPr wrap="square" rtlCol="0">
              <a:spAutoFit/>
            </a:bodyPr>
            <a:lstStyle/>
            <a:p>
              <a:r>
                <a:rPr lang="en-US" sz="1200" b="1">
                  <a:solidFill>
                    <a:schemeClr val="bg1"/>
                  </a:solidFill>
                  <a:latin typeface="Arial" panose="020B0604020202020204" pitchFamily="34" charset="0"/>
                  <a:cs typeface="Arial" panose="020B0604020202020204" pitchFamily="34" charset="0"/>
                </a:rPr>
                <a:t>Immunologist, Pathology, Summa Health, Akron, OH</a:t>
              </a:r>
              <a:endParaRPr lang="en-US" sz="120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3A2279F-0F7F-3520-487F-D5EA2828B537}"/>
                </a:ext>
              </a:extLst>
            </p:cNvPr>
            <p:cNvSpPr txBox="1"/>
            <p:nvPr/>
          </p:nvSpPr>
          <p:spPr>
            <a:xfrm>
              <a:off x="580911" y="3239364"/>
              <a:ext cx="983233" cy="276999"/>
            </a:xfrm>
            <a:prstGeom prst="rect">
              <a:avLst/>
            </a:prstGeom>
            <a:noFill/>
            <a:ln>
              <a:noFill/>
            </a:ln>
          </p:spPr>
          <p:txBody>
            <a:bodyPr wrap="square" rtlCol="0">
              <a:spAutoFit/>
            </a:bodyPr>
            <a:lstStyle/>
            <a:p>
              <a:r>
                <a:rPr lang="en-US" sz="1200" b="1">
                  <a:solidFill>
                    <a:schemeClr val="bg1"/>
                  </a:solidFill>
                  <a:latin typeface="Arial" panose="020B0604020202020204" pitchFamily="34" charset="0"/>
                  <a:cs typeface="Arial" panose="020B0604020202020204" pitchFamily="34" charset="0"/>
                </a:rPr>
                <a:t>1982-2019</a:t>
              </a:r>
            </a:p>
          </p:txBody>
        </p:sp>
      </p:grpSp>
      <p:sp>
        <p:nvSpPr>
          <p:cNvPr id="11" name="TextBox 10">
            <a:extLst>
              <a:ext uri="{FF2B5EF4-FFF2-40B4-BE49-F238E27FC236}">
                <a16:creationId xmlns:a16="http://schemas.microsoft.com/office/drawing/2014/main" id="{8307412B-0E1A-F635-AA6B-C145333C6563}"/>
              </a:ext>
            </a:extLst>
          </p:cNvPr>
          <p:cNvSpPr txBox="1"/>
          <p:nvPr/>
        </p:nvSpPr>
        <p:spPr>
          <a:xfrm>
            <a:off x="4501313" y="3152451"/>
            <a:ext cx="1601992" cy="646331"/>
          </a:xfrm>
          <a:prstGeom prst="rect">
            <a:avLst/>
          </a:prstGeom>
          <a:noFill/>
          <a:ln>
            <a:noFill/>
          </a:ln>
        </p:spPr>
        <p:txBody>
          <a:bodyPr wrap="square" rtlCol="0">
            <a:spAutoFit/>
          </a:bodyPr>
          <a:lstStyle/>
          <a:p>
            <a:r>
              <a:rPr lang="en-US" sz="1200" b="1" i="0">
                <a:solidFill>
                  <a:srgbClr val="242424"/>
                </a:solidFill>
                <a:effectLst/>
                <a:latin typeface="Arial" panose="020B0604020202020204" pitchFamily="34" charset="0"/>
                <a:cs typeface="Arial" panose="020B0604020202020204" pitchFamily="34" charset="0"/>
              </a:rPr>
              <a:t>Formative Experiences in My Lab</a:t>
            </a:r>
            <a:r>
              <a:rPr lang="en-US" sz="1200" b="1">
                <a:solidFill>
                  <a:srgbClr val="242424"/>
                </a:solidFill>
                <a:latin typeface="Arial" panose="020B0604020202020204" pitchFamily="34" charset="0"/>
                <a:cs typeface="Arial" panose="020B0604020202020204" pitchFamily="34" charset="0"/>
              </a:rPr>
              <a:t>oratory</a:t>
            </a:r>
            <a:r>
              <a:rPr lang="en-US" sz="1200" b="1" i="0">
                <a:solidFill>
                  <a:srgbClr val="242424"/>
                </a:solidFill>
                <a:effectLst/>
                <a:latin typeface="Arial" panose="020B0604020202020204" pitchFamily="34" charset="0"/>
                <a:cs typeface="Arial" panose="020B0604020202020204" pitchFamily="34" charset="0"/>
              </a:rPr>
              <a:t> Career</a:t>
            </a:r>
          </a:p>
        </p:txBody>
      </p:sp>
      <p:sp>
        <p:nvSpPr>
          <p:cNvPr id="15" name="TextBox 14">
            <a:extLst>
              <a:ext uri="{FF2B5EF4-FFF2-40B4-BE49-F238E27FC236}">
                <a16:creationId xmlns:a16="http://schemas.microsoft.com/office/drawing/2014/main" id="{119191A6-672A-95C5-1B61-B0620D46CF10}"/>
              </a:ext>
            </a:extLst>
          </p:cNvPr>
          <p:cNvSpPr txBox="1"/>
          <p:nvPr/>
        </p:nvSpPr>
        <p:spPr>
          <a:xfrm>
            <a:off x="4558823" y="1951564"/>
            <a:ext cx="1544482" cy="646331"/>
          </a:xfrm>
          <a:prstGeom prst="rect">
            <a:avLst/>
          </a:prstGeom>
          <a:noFill/>
          <a:ln>
            <a:noFill/>
          </a:ln>
        </p:spPr>
        <p:txBody>
          <a:bodyPr wrap="square" rtlCol="0">
            <a:spAutoFit/>
          </a:bodyPr>
          <a:lstStyle/>
          <a:p>
            <a:r>
              <a:rPr lang="en-US" sz="1200" b="1" i="0">
                <a:solidFill>
                  <a:srgbClr val="242424"/>
                </a:solidFill>
                <a:effectLst/>
                <a:latin typeface="Arial" panose="020B0604020202020204" pitchFamily="34" charset="0"/>
                <a:cs typeface="Arial" panose="020B0604020202020204" pitchFamily="34" charset="0"/>
              </a:rPr>
              <a:t>Formative Experiences in My Lab</a:t>
            </a:r>
            <a:r>
              <a:rPr lang="en-US" sz="1200" b="1">
                <a:solidFill>
                  <a:srgbClr val="242424"/>
                </a:solidFill>
                <a:latin typeface="Arial" panose="020B0604020202020204" pitchFamily="34" charset="0"/>
                <a:cs typeface="Arial" panose="020B0604020202020204" pitchFamily="34" charset="0"/>
              </a:rPr>
              <a:t>oratory</a:t>
            </a:r>
            <a:r>
              <a:rPr lang="en-US" sz="1200" b="1" i="0">
                <a:solidFill>
                  <a:srgbClr val="242424"/>
                </a:solidFill>
                <a:effectLst/>
                <a:latin typeface="Arial" panose="020B0604020202020204" pitchFamily="34" charset="0"/>
                <a:cs typeface="Arial" panose="020B0604020202020204" pitchFamily="34" charset="0"/>
              </a:rPr>
              <a:t> Career</a:t>
            </a:r>
          </a:p>
        </p:txBody>
      </p:sp>
      <p:sp>
        <p:nvSpPr>
          <p:cNvPr id="18" name="TextBox 17">
            <a:extLst>
              <a:ext uri="{FF2B5EF4-FFF2-40B4-BE49-F238E27FC236}">
                <a16:creationId xmlns:a16="http://schemas.microsoft.com/office/drawing/2014/main" id="{C18F2644-A09A-3405-B591-799551515F8D}"/>
              </a:ext>
            </a:extLst>
          </p:cNvPr>
          <p:cNvSpPr txBox="1"/>
          <p:nvPr/>
        </p:nvSpPr>
        <p:spPr>
          <a:xfrm>
            <a:off x="4466465" y="4565883"/>
            <a:ext cx="1315679" cy="461665"/>
          </a:xfrm>
          <a:prstGeom prst="rect">
            <a:avLst/>
          </a:prstGeom>
          <a:noFill/>
          <a:ln>
            <a:noFill/>
          </a:ln>
        </p:spPr>
        <p:txBody>
          <a:bodyPr wrap="square" rtlCol="0">
            <a:spAutoFit/>
          </a:bodyPr>
          <a:lstStyle/>
          <a:p>
            <a:r>
              <a:rPr lang="en-US" sz="1200" b="1" i="0">
                <a:solidFill>
                  <a:srgbClr val="242424"/>
                </a:solidFill>
                <a:effectLst/>
                <a:latin typeface="Arial" panose="020B0604020202020204" pitchFamily="34" charset="0"/>
                <a:cs typeface="Arial" panose="020B0604020202020204" pitchFamily="34" charset="0"/>
              </a:rPr>
              <a:t>Opportunities of Interest</a:t>
            </a:r>
          </a:p>
        </p:txBody>
      </p:sp>
      <p:sp>
        <p:nvSpPr>
          <p:cNvPr id="2" name="TextBox 1">
            <a:extLst>
              <a:ext uri="{FF2B5EF4-FFF2-40B4-BE49-F238E27FC236}">
                <a16:creationId xmlns:a16="http://schemas.microsoft.com/office/drawing/2014/main" id="{0F8F7772-B6AE-FA61-5ECE-DE2D8FBFE858}"/>
              </a:ext>
            </a:extLst>
          </p:cNvPr>
          <p:cNvSpPr txBox="1"/>
          <p:nvPr/>
        </p:nvSpPr>
        <p:spPr>
          <a:xfrm>
            <a:off x="4472559" y="5519993"/>
            <a:ext cx="1630746" cy="1015663"/>
          </a:xfrm>
          <a:prstGeom prst="rect">
            <a:avLst/>
          </a:prstGeom>
          <a:noFill/>
          <a:ln>
            <a:noFill/>
          </a:ln>
        </p:spPr>
        <p:txBody>
          <a:bodyPr wrap="square" lIns="91440" tIns="45720" rIns="91440" bIns="45720" rtlCol="0" anchor="t">
            <a:spAutoFit/>
          </a:bodyPr>
          <a:lstStyle/>
          <a:p>
            <a:r>
              <a:rPr lang="en-US" sz="1200" b="1">
                <a:latin typeface="Arial" panose="020B0604020202020204" pitchFamily="34" charset="0"/>
                <a:cs typeface="Arial" panose="020B0604020202020204" pitchFamily="34" charset="0"/>
              </a:rPr>
              <a:t>The 3 Most Valuable Skills (Technical and/or Soft Skills) You Use on a Daily Basis</a:t>
            </a:r>
          </a:p>
        </p:txBody>
      </p:sp>
      <p:sp>
        <p:nvSpPr>
          <p:cNvPr id="27" name="TextBox 26">
            <a:extLst>
              <a:ext uri="{FF2B5EF4-FFF2-40B4-BE49-F238E27FC236}">
                <a16:creationId xmlns:a16="http://schemas.microsoft.com/office/drawing/2014/main" id="{E9CCAE20-A880-0DB3-6703-FE656B39FDA3}"/>
              </a:ext>
            </a:extLst>
          </p:cNvPr>
          <p:cNvSpPr txBox="1"/>
          <p:nvPr/>
        </p:nvSpPr>
        <p:spPr>
          <a:xfrm>
            <a:off x="6369276" y="1914498"/>
            <a:ext cx="2761397" cy="923330"/>
          </a:xfrm>
          <a:prstGeom prst="rect">
            <a:avLst/>
          </a:prstGeom>
          <a:noFill/>
          <a:ln>
            <a:noFill/>
          </a:ln>
        </p:spPr>
        <p:txBody>
          <a:bodyPr wrap="square" rtlCol="0">
            <a:spAutoFit/>
          </a:bodyPr>
          <a:lstStyle/>
          <a:p>
            <a:pPr marL="171450" indent="-171450">
              <a:lnSpc>
                <a:spcPct val="90000"/>
              </a:lnSpc>
              <a:buFont typeface="Arial" panose="020B0604020202020204" pitchFamily="34" charset="0"/>
              <a:buChar char="•"/>
            </a:pPr>
            <a:r>
              <a:rPr lang="en-US" sz="1200">
                <a:solidFill>
                  <a:schemeClr val="tx1"/>
                </a:solidFill>
                <a:latin typeface="Arial" panose="020B0604020202020204" pitchFamily="34" charset="0"/>
                <a:cs typeface="Arial" panose="020B0604020202020204" pitchFamily="34" charset="0"/>
              </a:rPr>
              <a:t>Developing clinical assays in a research lab (pre CLIA 88!)</a:t>
            </a:r>
          </a:p>
          <a:p>
            <a:pPr marL="171450" indent="-171450">
              <a:lnSpc>
                <a:spcPct val="90000"/>
              </a:lnSpc>
              <a:buFont typeface="Arial" panose="020B0604020202020204" pitchFamily="34" charset="0"/>
              <a:buChar char="•"/>
            </a:pPr>
            <a:r>
              <a:rPr lang="en-US" sz="1200">
                <a:latin typeface="Arial" panose="020B0604020202020204" pitchFamily="34" charset="0"/>
                <a:cs typeface="Arial" panose="020B0604020202020204" pitchFamily="34" charset="0"/>
              </a:rPr>
              <a:t>The onset of AIDS</a:t>
            </a:r>
          </a:p>
          <a:p>
            <a:pPr marL="171450" indent="-171450">
              <a:lnSpc>
                <a:spcPct val="90000"/>
              </a:lnSpc>
              <a:buFont typeface="Arial" panose="020B0604020202020204" pitchFamily="34" charset="0"/>
              <a:buChar char="•"/>
            </a:pPr>
            <a:r>
              <a:rPr lang="en-US" sz="1200">
                <a:latin typeface="Arial" panose="020B0604020202020204" pitchFamily="34" charset="0"/>
                <a:cs typeface="Arial" panose="020B0604020202020204" pitchFamily="34" charset="0"/>
              </a:rPr>
              <a:t>Being invited to join the ASCP Immunology exam committee</a:t>
            </a:r>
          </a:p>
        </p:txBody>
      </p:sp>
      <p:sp>
        <p:nvSpPr>
          <p:cNvPr id="28" name="TextBox 27">
            <a:extLst>
              <a:ext uri="{FF2B5EF4-FFF2-40B4-BE49-F238E27FC236}">
                <a16:creationId xmlns:a16="http://schemas.microsoft.com/office/drawing/2014/main" id="{F5D7E556-80AC-54E5-B500-08FEFF78BADD}"/>
              </a:ext>
            </a:extLst>
          </p:cNvPr>
          <p:cNvSpPr txBox="1"/>
          <p:nvPr/>
        </p:nvSpPr>
        <p:spPr>
          <a:xfrm>
            <a:off x="6333531" y="2996222"/>
            <a:ext cx="2761397" cy="1200329"/>
          </a:xfrm>
          <a:prstGeom prst="rect">
            <a:avLst/>
          </a:prstGeom>
          <a:noFill/>
          <a:ln>
            <a:noFill/>
          </a:ln>
        </p:spPr>
        <p:txBody>
          <a:bodyPr wrap="square" rtlCol="0">
            <a:spAutoFit/>
          </a:bodyPr>
          <a:lstStyle/>
          <a:p>
            <a:pPr marL="171450" indent="-171450">
              <a:buClr>
                <a:srgbClr val="4696D2"/>
              </a:buClr>
              <a:buFont typeface="Arial" panose="020B0604020202020204" pitchFamily="34" charset="0"/>
              <a:buChar char="•"/>
            </a:pPr>
            <a:r>
              <a:rPr lang="en-US" sz="1200">
                <a:latin typeface="Arial" panose="020B0604020202020204" pitchFamily="34" charset="0"/>
                <a:cs typeface="Arial" panose="020B0604020202020204" pitchFamily="34" charset="0"/>
              </a:rPr>
              <a:t>Moving from mouse to human immunology research</a:t>
            </a:r>
          </a:p>
          <a:p>
            <a:pPr marL="171450" indent="-171450">
              <a:buClr>
                <a:srgbClr val="4696D2"/>
              </a:buClr>
              <a:buFont typeface="Arial" panose="020B0604020202020204" pitchFamily="34" charset="0"/>
              <a:buChar char="•"/>
            </a:pPr>
            <a:r>
              <a:rPr lang="en-US" sz="1200">
                <a:latin typeface="Arial" panose="020B0604020202020204" pitchFamily="34" charset="0"/>
                <a:cs typeface="Arial" panose="020B0604020202020204" pitchFamily="34" charset="0"/>
              </a:rPr>
              <a:t>Learning clinical testing from the lab staff</a:t>
            </a:r>
          </a:p>
          <a:p>
            <a:pPr marL="171450" indent="-171450">
              <a:buClr>
                <a:srgbClr val="4696D2"/>
              </a:buClr>
              <a:buFont typeface="Arial" panose="020B0604020202020204" pitchFamily="34" charset="0"/>
              <a:buChar char="•"/>
            </a:pPr>
            <a:r>
              <a:rPr lang="en-US" sz="1200">
                <a:latin typeface="Arial" panose="020B0604020202020204" pitchFamily="34" charset="0"/>
                <a:cs typeface="Arial" panose="020B0604020202020204" pitchFamily="34" charset="0"/>
              </a:rPr>
              <a:t>Developing MLS immunology curriculum</a:t>
            </a:r>
          </a:p>
        </p:txBody>
      </p:sp>
      <p:sp>
        <p:nvSpPr>
          <p:cNvPr id="29" name="TextBox 28">
            <a:extLst>
              <a:ext uri="{FF2B5EF4-FFF2-40B4-BE49-F238E27FC236}">
                <a16:creationId xmlns:a16="http://schemas.microsoft.com/office/drawing/2014/main" id="{57CEF1C7-8475-A848-5B0C-E776EF60C916}"/>
              </a:ext>
            </a:extLst>
          </p:cNvPr>
          <p:cNvSpPr txBox="1"/>
          <p:nvPr/>
        </p:nvSpPr>
        <p:spPr>
          <a:xfrm>
            <a:off x="6307807" y="4247779"/>
            <a:ext cx="2884336" cy="1274195"/>
          </a:xfrm>
          <a:prstGeom prst="rect">
            <a:avLst/>
          </a:prstGeom>
          <a:noFill/>
          <a:ln>
            <a:noFill/>
          </a:ln>
        </p:spPr>
        <p:txBody>
          <a:bodyPr wrap="square" rtlCol="0">
            <a:spAutoFit/>
          </a:bodyPr>
          <a:lstStyle/>
          <a:p>
            <a:pPr marL="171450" indent="-171450">
              <a:lnSpc>
                <a:spcPct val="90000"/>
              </a:lnSpc>
              <a:buFont typeface="Arial" panose="020B0604020202020204" pitchFamily="34" charset="0"/>
              <a:buChar char="•"/>
            </a:pPr>
            <a:r>
              <a:rPr lang="en-US" sz="1200">
                <a:latin typeface="Arial" panose="020B0604020202020204" pitchFamily="34" charset="0"/>
                <a:cs typeface="Arial" panose="020B0604020202020204" pitchFamily="34" charset="0"/>
              </a:rPr>
              <a:t>Teaching in the Osler Pathology board review course</a:t>
            </a:r>
          </a:p>
          <a:p>
            <a:pPr marL="171450" indent="-171450">
              <a:lnSpc>
                <a:spcPct val="90000"/>
              </a:lnSpc>
              <a:buFont typeface="Arial" panose="020B0604020202020204" pitchFamily="34" charset="0"/>
              <a:buChar char="•"/>
            </a:pPr>
            <a:r>
              <a:rPr lang="en-US" sz="1200">
                <a:latin typeface="Arial" panose="020B0604020202020204" pitchFamily="34" charset="0"/>
                <a:cs typeface="Arial" panose="020B0604020202020204" pitchFamily="34" charset="0"/>
              </a:rPr>
              <a:t>Working in Lesotho as part of the PEPFAR program</a:t>
            </a:r>
          </a:p>
          <a:p>
            <a:pPr marL="171450" indent="-171450">
              <a:lnSpc>
                <a:spcPct val="90000"/>
              </a:lnSpc>
              <a:buFont typeface="Arial" panose="020B0604020202020204" pitchFamily="34" charset="0"/>
              <a:buChar char="•"/>
            </a:pPr>
            <a:r>
              <a:rPr lang="en-US" sz="1200">
                <a:latin typeface="Arial" panose="020B0604020202020204" pitchFamily="34" charset="0"/>
                <a:cs typeface="Arial" panose="020B0604020202020204" pitchFamily="34" charset="0"/>
              </a:rPr>
              <a:t>Expanding the Summa immunology test menu</a:t>
            </a:r>
          </a:p>
          <a:p>
            <a:pPr marL="285750" indent="-285750">
              <a:buClr>
                <a:srgbClr val="4696D2"/>
              </a:buClr>
              <a:buFont typeface="Arial" panose="020B0604020202020204" pitchFamily="34" charset="0"/>
              <a:buChar char="•"/>
            </a:pPr>
            <a:endParaRPr lang="en-US" sz="120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236EC1AD-432D-436B-DD49-647A8D275F2C}"/>
              </a:ext>
            </a:extLst>
          </p:cNvPr>
          <p:cNvSpPr txBox="1"/>
          <p:nvPr/>
        </p:nvSpPr>
        <p:spPr>
          <a:xfrm>
            <a:off x="6335933" y="5498711"/>
            <a:ext cx="2722629" cy="830997"/>
          </a:xfrm>
          <a:prstGeom prst="rect">
            <a:avLst/>
          </a:prstGeom>
          <a:noFill/>
          <a:ln>
            <a:noFill/>
          </a:ln>
        </p:spPr>
        <p:txBody>
          <a:bodyPr wrap="square" lIns="91440" tIns="45720" rIns="91440" bIns="45720" rtlCol="0" anchor="t">
            <a:spAutoFit/>
          </a:bodyPr>
          <a:lstStyle/>
          <a:p>
            <a:pPr marL="285750" indent="-285750">
              <a:buClr>
                <a:srgbClr val="4696D2"/>
              </a:buClr>
              <a:buFont typeface="Arial" panose="020B0604020202020204" pitchFamily="34" charset="0"/>
              <a:buChar char="•"/>
            </a:pPr>
            <a:r>
              <a:rPr lang="en-US" sz="1200">
                <a:latin typeface="Arial" panose="020B0604020202020204" pitchFamily="34" charset="0"/>
                <a:cs typeface="Arial" panose="020B0604020202020204" pitchFamily="34" charset="0"/>
              </a:rPr>
              <a:t>Communication </a:t>
            </a:r>
          </a:p>
          <a:p>
            <a:pPr marL="285750" indent="-285750">
              <a:buClr>
                <a:srgbClr val="4696D2"/>
              </a:buClr>
              <a:buFont typeface="Arial" panose="020B0604020202020204" pitchFamily="34" charset="0"/>
              <a:buChar char="•"/>
            </a:pPr>
            <a:r>
              <a:rPr lang="en-US" sz="1200">
                <a:latin typeface="Arial" panose="020B0604020202020204" pitchFamily="34" charset="0"/>
                <a:cs typeface="Arial" panose="020B0604020202020204" pitchFamily="34" charset="0"/>
              </a:rPr>
              <a:t>Problem solving</a:t>
            </a:r>
          </a:p>
          <a:p>
            <a:pPr marL="285750" indent="-285750">
              <a:buClr>
                <a:srgbClr val="4696D2"/>
              </a:buClr>
              <a:buFont typeface="Arial" panose="020B0604020202020204" pitchFamily="34" charset="0"/>
              <a:buChar char="•"/>
            </a:pPr>
            <a:r>
              <a:rPr lang="en-US" sz="1200">
                <a:latin typeface="Arial" panose="020B0604020202020204" pitchFamily="34" charset="0"/>
                <a:cs typeface="Arial" panose="020B0604020202020204" pitchFamily="34" charset="0"/>
              </a:rPr>
              <a:t>Making a complex subject clear to non-specialists</a:t>
            </a:r>
          </a:p>
        </p:txBody>
      </p:sp>
      <p:cxnSp>
        <p:nvCxnSpPr>
          <p:cNvPr id="32" name="Straight Connector 31">
            <a:extLst>
              <a:ext uri="{FF2B5EF4-FFF2-40B4-BE49-F238E27FC236}">
                <a16:creationId xmlns:a16="http://schemas.microsoft.com/office/drawing/2014/main" id="{CBBA56B1-2EF6-35A2-BB11-34B75274D326}"/>
              </a:ext>
              <a:ext uri="{C183D7F6-B498-43B3-948B-1728B52AA6E4}">
                <adec:decorative xmlns:adec="http://schemas.microsoft.com/office/drawing/2017/decorative" val="1"/>
              </a:ext>
            </a:extLst>
          </p:cNvPr>
          <p:cNvCxnSpPr>
            <a:cxnSpLocks/>
          </p:cNvCxnSpPr>
          <p:nvPr/>
        </p:nvCxnSpPr>
        <p:spPr>
          <a:xfrm>
            <a:off x="4501312" y="2889056"/>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4D9EB7E-7892-7E2C-3FCF-280E277BF878}"/>
              </a:ext>
              <a:ext uri="{C183D7F6-B498-43B3-948B-1728B52AA6E4}">
                <adec:decorative xmlns:adec="http://schemas.microsoft.com/office/drawing/2017/decorative" val="1"/>
              </a:ext>
            </a:extLst>
          </p:cNvPr>
          <p:cNvCxnSpPr>
            <a:cxnSpLocks/>
          </p:cNvCxnSpPr>
          <p:nvPr/>
        </p:nvCxnSpPr>
        <p:spPr>
          <a:xfrm>
            <a:off x="4501312" y="4185593"/>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94BE535-F8FD-517E-7932-875E823AAE59}"/>
              </a:ext>
              <a:ext uri="{C183D7F6-B498-43B3-948B-1728B52AA6E4}">
                <adec:decorative xmlns:adec="http://schemas.microsoft.com/office/drawing/2017/decorative" val="1"/>
              </a:ext>
            </a:extLst>
          </p:cNvPr>
          <p:cNvCxnSpPr>
            <a:cxnSpLocks/>
          </p:cNvCxnSpPr>
          <p:nvPr/>
        </p:nvCxnSpPr>
        <p:spPr>
          <a:xfrm>
            <a:off x="4501312" y="5345652"/>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pic>
        <p:nvPicPr>
          <p:cNvPr id="42" name="Google Shape;33;p35" descr="ascp logo">
            <a:extLst>
              <a:ext uri="{FF2B5EF4-FFF2-40B4-BE49-F238E27FC236}">
                <a16:creationId xmlns:a16="http://schemas.microsoft.com/office/drawing/2014/main" id="{E4A24087-7F07-4F4A-57B7-CEBAF21EFC08}"/>
              </a:ext>
            </a:extLst>
          </p:cNvPr>
          <p:cNvPicPr preferRelativeResize="0"/>
          <p:nvPr/>
        </p:nvPicPr>
        <p:blipFill rotWithShape="1">
          <a:blip r:embed="rId3">
            <a:alphaModFix/>
          </a:blip>
          <a:srcRect/>
          <a:stretch/>
        </p:blipFill>
        <p:spPr>
          <a:xfrm>
            <a:off x="9816750" y="6082301"/>
            <a:ext cx="2014988" cy="482176"/>
          </a:xfrm>
          <a:prstGeom prst="rect">
            <a:avLst/>
          </a:prstGeom>
          <a:noFill/>
          <a:ln>
            <a:noFill/>
          </a:ln>
        </p:spPr>
      </p:pic>
      <p:pic>
        <p:nvPicPr>
          <p:cNvPr id="34" name="Graphic 33" descr="Camera outline">
            <a:extLst>
              <a:ext uri="{FF2B5EF4-FFF2-40B4-BE49-F238E27FC236}">
                <a16:creationId xmlns:a16="http://schemas.microsoft.com/office/drawing/2014/main" id="{C4E14AD2-63BF-930E-BDEB-A6164403AC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20961" y="-17152"/>
            <a:ext cx="1726949" cy="1726949"/>
          </a:xfrm>
          <a:prstGeom prst="rect">
            <a:avLst/>
          </a:prstGeom>
        </p:spPr>
      </p:pic>
      <p:sp>
        <p:nvSpPr>
          <p:cNvPr id="37" name="TextBox 36">
            <a:extLst>
              <a:ext uri="{FF2B5EF4-FFF2-40B4-BE49-F238E27FC236}">
                <a16:creationId xmlns:a16="http://schemas.microsoft.com/office/drawing/2014/main" id="{87358912-F873-1D7B-0C43-D6DD14D5AAC2}"/>
              </a:ext>
            </a:extLst>
          </p:cNvPr>
          <p:cNvSpPr txBox="1"/>
          <p:nvPr/>
        </p:nvSpPr>
        <p:spPr>
          <a:xfrm>
            <a:off x="9795811" y="1678708"/>
            <a:ext cx="2014988" cy="923330"/>
          </a:xfrm>
          <a:prstGeom prst="rect">
            <a:avLst/>
          </a:prstGeom>
          <a:noFill/>
        </p:spPr>
        <p:txBody>
          <a:bodyPr wrap="square" rtlCol="0">
            <a:spAutoFit/>
          </a:bodyPr>
          <a:lstStyle/>
          <a:p>
            <a:pPr algn="ctr"/>
            <a:r>
              <a:rPr lang="en-US" sz="1800" i="1">
                <a:solidFill>
                  <a:schemeClr val="accent1"/>
                </a:solidFill>
              </a:rPr>
              <a:t>Insert</a:t>
            </a:r>
          </a:p>
          <a:p>
            <a:pPr algn="ctr"/>
            <a:r>
              <a:rPr lang="en-US" sz="1800" i="1">
                <a:solidFill>
                  <a:schemeClr val="accent1"/>
                </a:solidFill>
              </a:rPr>
              <a:t>photo </a:t>
            </a:r>
          </a:p>
          <a:p>
            <a:pPr algn="ctr"/>
            <a:r>
              <a:rPr lang="en-US" sz="1800" i="1">
                <a:solidFill>
                  <a:schemeClr val="accent1"/>
                </a:solidFill>
              </a:rPr>
              <a:t>here</a:t>
            </a:r>
          </a:p>
        </p:txBody>
      </p:sp>
      <p:pic>
        <p:nvPicPr>
          <p:cNvPr id="16" name="Picture 15" descr="A person wearing glasses and a brown sweater&#10;">
            <a:extLst>
              <a:ext uri="{FF2B5EF4-FFF2-40B4-BE49-F238E27FC236}">
                <a16:creationId xmlns:a16="http://schemas.microsoft.com/office/drawing/2014/main" id="{459F05C1-14EF-144F-BDCC-BF8CF56D79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3366" y="123340"/>
            <a:ext cx="1745448" cy="2549386"/>
          </a:xfrm>
          <a:prstGeom prst="rect">
            <a:avLst/>
          </a:prstGeom>
        </p:spPr>
      </p:pic>
    </p:spTree>
    <p:extLst>
      <p:ext uri="{BB962C8B-B14F-4D97-AF65-F5344CB8AC3E}">
        <p14:creationId xmlns:p14="http://schemas.microsoft.com/office/powerpoint/2010/main" val="1043551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lab coats&#10;">
            <a:extLst>
              <a:ext uri="{FF2B5EF4-FFF2-40B4-BE49-F238E27FC236}">
                <a16:creationId xmlns:a16="http://schemas.microsoft.com/office/drawing/2014/main" id="{8F3BA41D-F038-AD23-4E4E-0312CEF84D76}"/>
              </a:ext>
            </a:extLst>
          </p:cNvPr>
          <p:cNvPicPr>
            <a:picLocks noChangeAspect="1"/>
          </p:cNvPicPr>
          <p:nvPr/>
        </p:nvPicPr>
        <p:blipFill rotWithShape="1">
          <a:blip r:embed="rId2" cstate="print">
            <a:duotone>
              <a:prstClr val="black"/>
              <a:schemeClr val="tx2">
                <a:tint val="45000"/>
                <a:satMod val="400000"/>
              </a:schemeClr>
            </a:duotone>
            <a:alphaModFix amt="20000"/>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4" name="Title 3">
            <a:extLst>
              <a:ext uri="{FF2B5EF4-FFF2-40B4-BE49-F238E27FC236}">
                <a16:creationId xmlns:a16="http://schemas.microsoft.com/office/drawing/2014/main" id="{38CC7CAA-BEC4-82B8-B81B-E292A2D7CC01}"/>
              </a:ext>
            </a:extLst>
          </p:cNvPr>
          <p:cNvSpPr txBox="1">
            <a:spLocks noGrp="1"/>
          </p:cNvSpPr>
          <p:nvPr>
            <p:ph type="title" idx="4294967295"/>
          </p:nvPr>
        </p:nvSpPr>
        <p:spPr>
          <a:xfrm>
            <a:off x="763656" y="3653898"/>
            <a:ext cx="10664687" cy="21236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Arial"/>
                <a:ea typeface="+mn-ea"/>
                <a:cs typeface="Arial"/>
              </a:rPr>
              <a:t>Sachin Gupta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Arial"/>
                <a:ea typeface="Times New Roman" panose="02020603050405020304" pitchFamily="18" charset="0"/>
                <a:cs typeface="Times New Roman"/>
              </a:rPr>
              <a:t>PhD, MBA, MLS(</a:t>
            </a:r>
            <a:r>
              <a:rPr kumimoji="0" lang="en-US" sz="3600" b="0" i="0" u="none" strike="noStrike" kern="1200" cap="none" spc="0" normalizeH="0" baseline="0" noProof="0" dirty="0" err="1">
                <a:ln>
                  <a:noFill/>
                </a:ln>
                <a:solidFill>
                  <a:schemeClr val="bg1"/>
                </a:solidFill>
                <a:effectLst/>
                <a:uLnTx/>
                <a:uFillTx/>
                <a:latin typeface="Arial"/>
                <a:ea typeface="Times New Roman" panose="02020603050405020304" pitchFamily="18" charset="0"/>
                <a:cs typeface="Times New Roman"/>
              </a:rPr>
              <a:t>ASCP</a:t>
            </a:r>
            <a:r>
              <a:rPr kumimoji="0" lang="en-US" sz="3600" b="0" i="0" u="none" strike="noStrike" kern="1200" cap="none" spc="0" normalizeH="0" baseline="30000" noProof="0" dirty="0" err="1">
                <a:ln>
                  <a:noFill/>
                </a:ln>
                <a:solidFill>
                  <a:schemeClr val="bg1"/>
                </a:solidFill>
                <a:effectLst/>
                <a:uLnTx/>
                <a:uFillTx/>
                <a:latin typeface="Arial"/>
                <a:ea typeface="Times New Roman" panose="02020603050405020304" pitchFamily="18" charset="0"/>
                <a:cs typeface="Times New Roman"/>
              </a:rPr>
              <a:t>i</a:t>
            </a:r>
            <a:r>
              <a:rPr kumimoji="0" lang="en-US" sz="3600" b="0" i="0" u="none" strike="noStrike" kern="1200" cap="none" spc="0" normalizeH="0" baseline="0" noProof="0" dirty="0">
                <a:ln>
                  <a:noFill/>
                </a:ln>
                <a:solidFill>
                  <a:schemeClr val="bg1"/>
                </a:solidFill>
                <a:effectLst/>
                <a:uLnTx/>
                <a:uFillTx/>
                <a:latin typeface="Arial"/>
                <a:ea typeface="Times New Roman" panose="02020603050405020304" pitchFamily="18" charset="0"/>
                <a:cs typeface="Times New Roman"/>
              </a:rPr>
              <a:t>)MB</a:t>
            </a:r>
            <a:r>
              <a:rPr kumimoji="0" lang="en-US" sz="3600" b="0" i="0" u="none" strike="noStrike" kern="1200" cap="none" spc="0" normalizeH="0" baseline="30000" noProof="0" dirty="0">
                <a:ln>
                  <a:noFill/>
                </a:ln>
                <a:solidFill>
                  <a:schemeClr val="bg1"/>
                </a:solidFill>
                <a:effectLst/>
                <a:uLnTx/>
                <a:uFillTx/>
                <a:latin typeface="Arial"/>
                <a:ea typeface="Times New Roman" panose="02020603050405020304" pitchFamily="18" charset="0"/>
                <a:cs typeface="Times New Roman"/>
              </a:rPr>
              <a:t>i</a:t>
            </a:r>
            <a:r>
              <a:rPr kumimoji="0" lang="en-US" sz="3600" b="0" i="0" u="none" strike="noStrike" kern="1200" cap="none" spc="0" normalizeH="0" baseline="0" noProof="0" dirty="0">
                <a:ln>
                  <a:noFill/>
                </a:ln>
                <a:solidFill>
                  <a:schemeClr val="bg1"/>
                </a:solidFill>
                <a:effectLst/>
                <a:uLnTx/>
                <a:uFillTx/>
                <a:latin typeface="Arial"/>
                <a:ea typeface="Times New Roman" panose="02020603050405020304" pitchFamily="18" charset="0"/>
                <a:cs typeface="Times New Roman"/>
              </a:rPr>
              <a:t>, LSSBB, CPHQ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rial"/>
                <a:ea typeface="+mn-ea"/>
                <a:cs typeface="Arial"/>
              </a:rPr>
              <a:t>Scientific Director – Center for Quality and Patient Safety (CQPS)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rial"/>
                <a:ea typeface="+mn-ea"/>
                <a:cs typeface="Arial"/>
              </a:rPr>
              <a:t>American Society for Clinical Pathology</a:t>
            </a:r>
          </a:p>
        </p:txBody>
      </p:sp>
      <p:pic>
        <p:nvPicPr>
          <p:cNvPr id="5" name="Picture 4" descr="A person in a blue suit&#10;&#10;">
            <a:extLst>
              <a:ext uri="{FF2B5EF4-FFF2-40B4-BE49-F238E27FC236}">
                <a16:creationId xmlns:a16="http://schemas.microsoft.com/office/drawing/2014/main" id="{71AFB99C-E152-0438-0ACE-3BE6DBC00B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0988" y="418415"/>
            <a:ext cx="2195723" cy="3230713"/>
          </a:xfrm>
          <a:prstGeom prst="rect">
            <a:avLst/>
          </a:prstGeom>
        </p:spPr>
      </p:pic>
    </p:spTree>
    <p:extLst>
      <p:ext uri="{BB962C8B-B14F-4D97-AF65-F5344CB8AC3E}">
        <p14:creationId xmlns:p14="http://schemas.microsoft.com/office/powerpoint/2010/main" val="4050847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Google Shape;65;p42">
            <a:extLst>
              <a:ext uri="{FF2B5EF4-FFF2-40B4-BE49-F238E27FC236}">
                <a16:creationId xmlns:a16="http://schemas.microsoft.com/office/drawing/2014/main" id="{F9E7C065-710A-8E19-498A-FD1796B63133}"/>
              </a:ext>
              <a:ext uri="{C183D7F6-B498-43B3-948B-1728B52AA6E4}">
                <adec:decorative xmlns:adec="http://schemas.microsoft.com/office/drawing/2017/decorative" val="1"/>
              </a:ext>
            </a:extLst>
          </p:cNvPr>
          <p:cNvSpPr/>
          <p:nvPr/>
        </p:nvSpPr>
        <p:spPr>
          <a:xfrm>
            <a:off x="4261806" y="9117"/>
            <a:ext cx="5183406" cy="1547952"/>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 name="Google Shape;65;p42">
            <a:extLst>
              <a:ext uri="{FF2B5EF4-FFF2-40B4-BE49-F238E27FC236}">
                <a16:creationId xmlns:a16="http://schemas.microsoft.com/office/drawing/2014/main" id="{924E3D56-6E17-21FB-17C3-0038062DE736}"/>
              </a:ext>
              <a:ext uri="{C183D7F6-B498-43B3-948B-1728B52AA6E4}">
                <adec:decorative xmlns:adec="http://schemas.microsoft.com/office/drawing/2017/decorative" val="1"/>
              </a:ext>
            </a:extLst>
          </p:cNvPr>
          <p:cNvSpPr/>
          <p:nvPr/>
        </p:nvSpPr>
        <p:spPr>
          <a:xfrm flipH="1">
            <a:off x="9430600" y="2889056"/>
            <a:ext cx="2761397" cy="3959827"/>
          </a:xfrm>
          <a:prstGeom prst="rect">
            <a:avLst/>
          </a:prstGeom>
          <a:solidFill>
            <a:srgbClr val="00A99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696D2"/>
              </a:solidFill>
              <a:latin typeface="Calibri"/>
              <a:ea typeface="Calibri"/>
              <a:cs typeface="Calibri"/>
              <a:sym typeface="Calibri"/>
            </a:endParaRPr>
          </a:p>
        </p:txBody>
      </p:sp>
      <p:sp>
        <p:nvSpPr>
          <p:cNvPr id="23" name="Google Shape;65;p42">
            <a:extLst>
              <a:ext uri="{FF2B5EF4-FFF2-40B4-BE49-F238E27FC236}">
                <a16:creationId xmlns:a16="http://schemas.microsoft.com/office/drawing/2014/main" id="{6C3C6667-FA09-A81A-504C-D3E42963D97D}"/>
              </a:ext>
              <a:ext uri="{C183D7F6-B498-43B3-948B-1728B52AA6E4}">
                <adec:decorative xmlns:adec="http://schemas.microsoft.com/office/drawing/2017/decorative" val="1"/>
              </a:ext>
            </a:extLst>
          </p:cNvPr>
          <p:cNvSpPr/>
          <p:nvPr/>
        </p:nvSpPr>
        <p:spPr>
          <a:xfrm>
            <a:off x="1" y="1551312"/>
            <a:ext cx="4280312" cy="5297571"/>
          </a:xfrm>
          <a:prstGeom prst="rect">
            <a:avLst/>
          </a:prstGeom>
          <a:solidFill>
            <a:schemeClr val="accent5">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5">
                  <a:lumMod val="20000"/>
                  <a:lumOff val="80000"/>
                </a:schemeClr>
              </a:solidFill>
              <a:latin typeface="Calibri"/>
              <a:ea typeface="Calibri"/>
              <a:cs typeface="Calibri"/>
              <a:sym typeface="Calibri"/>
            </a:endParaRPr>
          </a:p>
        </p:txBody>
      </p:sp>
      <p:sp>
        <p:nvSpPr>
          <p:cNvPr id="36" name="TextBox 35">
            <a:extLst>
              <a:ext uri="{FF2B5EF4-FFF2-40B4-BE49-F238E27FC236}">
                <a16:creationId xmlns:a16="http://schemas.microsoft.com/office/drawing/2014/main" id="{2C785FCD-A4E4-1E57-7A5E-88842C5A8D4A}"/>
              </a:ext>
            </a:extLst>
          </p:cNvPr>
          <p:cNvSpPr txBox="1"/>
          <p:nvPr/>
        </p:nvSpPr>
        <p:spPr>
          <a:xfrm>
            <a:off x="9430600" y="2777267"/>
            <a:ext cx="537572" cy="1569660"/>
          </a:xfrm>
          <a:prstGeom prst="rect">
            <a:avLst/>
          </a:prstGeom>
          <a:noFill/>
          <a:ln>
            <a:noFill/>
          </a:ln>
        </p:spPr>
        <p:txBody>
          <a:bodyPr wrap="square" rtlCol="0">
            <a:spAutoFit/>
          </a:bodyPr>
          <a:lstStyle/>
          <a:p>
            <a:r>
              <a:rPr lang="en-US" sz="9600" i="1">
                <a:solidFill>
                  <a:schemeClr val="bg1"/>
                </a:solidFill>
              </a:rPr>
              <a:t>“</a:t>
            </a:r>
          </a:p>
        </p:txBody>
      </p:sp>
      <p:sp>
        <p:nvSpPr>
          <p:cNvPr id="25" name="Google Shape;65;p42">
            <a:extLst>
              <a:ext uri="{FF2B5EF4-FFF2-40B4-BE49-F238E27FC236}">
                <a16:creationId xmlns:a16="http://schemas.microsoft.com/office/drawing/2014/main" id="{3517E0EB-3312-6EBF-6ABC-74DE1090751F}"/>
              </a:ext>
              <a:ext uri="{C183D7F6-B498-43B3-948B-1728B52AA6E4}">
                <adec:decorative xmlns:adec="http://schemas.microsoft.com/office/drawing/2017/decorative" val="1"/>
              </a:ext>
            </a:extLst>
          </p:cNvPr>
          <p:cNvSpPr/>
          <p:nvPr/>
        </p:nvSpPr>
        <p:spPr>
          <a:xfrm>
            <a:off x="7306" y="9117"/>
            <a:ext cx="4280312" cy="1547952"/>
          </a:xfrm>
          <a:prstGeom prst="rect">
            <a:avLst/>
          </a:prstGeom>
          <a:solidFill>
            <a:srgbClr val="25408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 name="Title 3">
            <a:extLst>
              <a:ext uri="{FF2B5EF4-FFF2-40B4-BE49-F238E27FC236}">
                <a16:creationId xmlns:a16="http://schemas.microsoft.com/office/drawing/2014/main" id="{B6643BE3-D8ED-66D2-1F90-F3B4C13C9894}"/>
              </a:ext>
            </a:extLst>
          </p:cNvPr>
          <p:cNvSpPr txBox="1">
            <a:spLocks noGrp="1"/>
          </p:cNvSpPr>
          <p:nvPr>
            <p:ph type="title" idx="4294967295"/>
          </p:nvPr>
        </p:nvSpPr>
        <p:spPr>
          <a:xfrm>
            <a:off x="222422" y="126970"/>
            <a:ext cx="3677536"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Arial"/>
                <a:ea typeface="+mn-ea"/>
                <a:cs typeface="Arial"/>
              </a:rPr>
              <a:t>Sachin Gupta</a:t>
            </a:r>
            <a:endParaRPr kumimoji="0" lang="en-US" sz="3200" b="0" i="0" u="none" strike="noStrike" kern="1200" cap="none" spc="0" normalizeH="0" baseline="0" noProof="0" dirty="0">
              <a:ln>
                <a:noFill/>
              </a:ln>
              <a:solidFill>
                <a:schemeClr val="bg1"/>
              </a:solidFill>
              <a:effectLst/>
              <a:uLnTx/>
              <a:uFillTx/>
              <a:latin typeface="Arial"/>
              <a:ea typeface="+mn-ea"/>
              <a:cs typeface="Arial"/>
            </a:endParaRPr>
          </a:p>
        </p:txBody>
      </p:sp>
      <p:sp>
        <p:nvSpPr>
          <p:cNvPr id="5" name="TextBox 4">
            <a:extLst>
              <a:ext uri="{FF2B5EF4-FFF2-40B4-BE49-F238E27FC236}">
                <a16:creationId xmlns:a16="http://schemas.microsoft.com/office/drawing/2014/main" id="{A40E8A6D-5074-06B1-FC3E-DE40C404F449}"/>
              </a:ext>
            </a:extLst>
          </p:cNvPr>
          <p:cNvSpPr txBox="1"/>
          <p:nvPr/>
        </p:nvSpPr>
        <p:spPr>
          <a:xfrm>
            <a:off x="4558411" y="322146"/>
            <a:ext cx="4549714" cy="938719"/>
          </a:xfrm>
          <a:prstGeom prst="rect">
            <a:avLst/>
          </a:prstGeom>
          <a:noFill/>
          <a:ln>
            <a:noFill/>
          </a:ln>
        </p:spPr>
        <p:txBody>
          <a:bodyPr wrap="square" lIns="91440" tIns="45720" rIns="91440" bIns="45720" rtlCol="0" anchor="t">
            <a:spAutoFit/>
          </a:bodyPr>
          <a:lstStyle/>
          <a:p>
            <a:r>
              <a:rPr lang="en-US" sz="1100" b="0" i="0">
                <a:solidFill>
                  <a:schemeClr val="bg1"/>
                </a:solidFill>
                <a:effectLst/>
                <a:latin typeface="Aptos"/>
              </a:rPr>
              <a:t>In </a:t>
            </a:r>
            <a:r>
              <a:rPr lang="en-US" sz="1100">
                <a:solidFill>
                  <a:schemeClr val="bg1"/>
                </a:solidFill>
                <a:latin typeface="Aptos"/>
              </a:rPr>
              <a:t>the  </a:t>
            </a:r>
            <a:r>
              <a:rPr lang="en-US" sz="1100" b="0" i="0">
                <a:solidFill>
                  <a:schemeClr val="bg1"/>
                </a:solidFill>
                <a:effectLst/>
                <a:latin typeface="Aptos"/>
              </a:rPr>
              <a:t>2025 </a:t>
            </a:r>
            <a:r>
              <a:rPr lang="en-US" sz="1100" i="1">
                <a:solidFill>
                  <a:schemeClr val="bg1"/>
                </a:solidFill>
                <a:latin typeface="Aptos"/>
              </a:rPr>
              <a:t>ASCP Building Bridges Across the Laboratory Community</a:t>
            </a:r>
            <a:r>
              <a:rPr lang="en-US" sz="1100">
                <a:solidFill>
                  <a:schemeClr val="bg1"/>
                </a:solidFill>
                <a:latin typeface="Aptos"/>
              </a:rPr>
              <a:t> </a:t>
            </a:r>
            <a:r>
              <a:rPr lang="en-US" sz="1100" b="0" i="0">
                <a:solidFill>
                  <a:schemeClr val="bg1"/>
                </a:solidFill>
                <a:effectLst/>
                <a:latin typeface="Aptos"/>
              </a:rPr>
              <a:t>series, we</a:t>
            </a:r>
            <a:r>
              <a:rPr lang="en-US" sz="1100">
                <a:solidFill>
                  <a:schemeClr val="bg1"/>
                </a:solidFill>
                <a:latin typeface="Aptos"/>
              </a:rPr>
              <a:t> </a:t>
            </a:r>
            <a:r>
              <a:rPr lang="en-US" sz="1100" b="0" i="0">
                <a:solidFill>
                  <a:schemeClr val="bg1"/>
                </a:solidFill>
                <a:effectLst/>
                <a:latin typeface="Aptos"/>
              </a:rPr>
              <a:t>focus on highlighting the diverse array of laboratory career pathways and how exposure to formative experiences, often through collaborations, partnerships, and unique training opportunities, can shape these laboratory career trajectories. </a:t>
            </a:r>
            <a:endParaRPr lang="en-US" sz="1100">
              <a:solidFill>
                <a:schemeClr val="bg1"/>
              </a:solidFill>
              <a:latin typeface="Aptos"/>
            </a:endParaRPr>
          </a:p>
        </p:txBody>
      </p:sp>
      <p:sp>
        <p:nvSpPr>
          <p:cNvPr id="3" name="TextBox 2">
            <a:extLst>
              <a:ext uri="{FF2B5EF4-FFF2-40B4-BE49-F238E27FC236}">
                <a16:creationId xmlns:a16="http://schemas.microsoft.com/office/drawing/2014/main" id="{F0EDDE6D-81BD-6743-12B6-A22704B49D00}"/>
              </a:ext>
            </a:extLst>
          </p:cNvPr>
          <p:cNvSpPr txBox="1"/>
          <p:nvPr/>
        </p:nvSpPr>
        <p:spPr>
          <a:xfrm>
            <a:off x="9631524" y="3562097"/>
            <a:ext cx="2428670" cy="2062103"/>
          </a:xfrm>
          <a:prstGeom prst="rect">
            <a:avLst/>
          </a:prstGeom>
          <a:noFill/>
          <a:ln>
            <a:noFill/>
          </a:ln>
        </p:spPr>
        <p:txBody>
          <a:bodyPr wrap="square" lIns="91440" tIns="45720" rIns="91440" bIns="45720" rtlCol="0" anchor="t">
            <a:spAutoFit/>
          </a:bodyPr>
          <a:lstStyle/>
          <a:p>
            <a:r>
              <a:rPr lang="en-US" sz="1600" i="1">
                <a:solidFill>
                  <a:schemeClr val="bg1"/>
                </a:solidFill>
              </a:rPr>
              <a:t>See things from others perspective! </a:t>
            </a:r>
          </a:p>
          <a:p>
            <a:endParaRPr lang="en-US" sz="1600" i="1">
              <a:solidFill>
                <a:schemeClr val="bg1"/>
              </a:solidFill>
            </a:endParaRPr>
          </a:p>
          <a:p>
            <a:r>
              <a:rPr lang="en-US" sz="1600" i="1">
                <a:solidFill>
                  <a:schemeClr val="bg1"/>
                </a:solidFill>
              </a:rPr>
              <a:t>Keep learning each and every day!</a:t>
            </a:r>
            <a:endParaRPr lang="en-US" sz="1600" i="1">
              <a:solidFill>
                <a:schemeClr val="bg1"/>
              </a:solidFill>
              <a:ea typeface="Calibri"/>
              <a:cs typeface="Calibri"/>
            </a:endParaRPr>
          </a:p>
          <a:p>
            <a:endParaRPr lang="en-US" sz="1600" i="1">
              <a:solidFill>
                <a:schemeClr val="bg1"/>
              </a:solidFill>
            </a:endParaRPr>
          </a:p>
          <a:p>
            <a:r>
              <a:rPr lang="en-US" sz="1600" i="1">
                <a:solidFill>
                  <a:schemeClr val="bg1"/>
                </a:solidFill>
              </a:rPr>
              <a:t>Be passionate about what you do!</a:t>
            </a:r>
            <a:endParaRPr lang="en-US" sz="1600" i="1">
              <a:solidFill>
                <a:schemeClr val="bg1"/>
              </a:solidFill>
              <a:ea typeface="Calibri"/>
              <a:cs typeface="Calibri"/>
            </a:endParaRPr>
          </a:p>
        </p:txBody>
      </p:sp>
      <p:sp>
        <p:nvSpPr>
          <p:cNvPr id="10" name="TextBox 9">
            <a:extLst>
              <a:ext uri="{FF2B5EF4-FFF2-40B4-BE49-F238E27FC236}">
                <a16:creationId xmlns:a16="http://schemas.microsoft.com/office/drawing/2014/main" id="{F931428C-64DD-E657-8543-9476B40CAB09}"/>
              </a:ext>
            </a:extLst>
          </p:cNvPr>
          <p:cNvSpPr txBox="1"/>
          <p:nvPr/>
        </p:nvSpPr>
        <p:spPr>
          <a:xfrm>
            <a:off x="105624" y="5330824"/>
            <a:ext cx="4115700" cy="1446550"/>
          </a:xfrm>
          <a:prstGeom prst="rect">
            <a:avLst/>
          </a:prstGeom>
          <a:noFill/>
          <a:ln>
            <a:noFill/>
          </a:ln>
        </p:spPr>
        <p:txBody>
          <a:bodyPr wrap="square" rtlCol="0">
            <a:spAutoFit/>
          </a:bodyPr>
          <a:lstStyle/>
          <a:p>
            <a:r>
              <a:rPr lang="en-US" sz="1200" b="1">
                <a:solidFill>
                  <a:srgbClr val="00A996"/>
                </a:solidFill>
                <a:latin typeface="Arial"/>
                <a:cs typeface="Arial"/>
              </a:rPr>
              <a:t>CURRENT RESPONSIBILITIES</a:t>
            </a:r>
          </a:p>
          <a:p>
            <a:pPr marL="285750" indent="-285750">
              <a:buClr>
                <a:srgbClr val="4696D2"/>
              </a:buClr>
              <a:buFont typeface="Arial" panose="020B0604020202020204" pitchFamily="34" charset="0"/>
              <a:buChar char="•"/>
            </a:pPr>
            <a:r>
              <a:rPr lang="en-US" sz="1200">
                <a:solidFill>
                  <a:schemeClr val="tx1"/>
                </a:solidFill>
                <a:latin typeface="Arial"/>
                <a:cs typeface="Arial"/>
              </a:rPr>
              <a:t>NPQR – Laboratory performance and benchmarking platform (Link: </a:t>
            </a:r>
            <a:r>
              <a:rPr lang="en-US" sz="1200">
                <a:latin typeface="Arial"/>
                <a:cs typeface="Arial"/>
                <a:hlinkClick r:id="rId3"/>
              </a:rPr>
              <a:t>NPQR</a:t>
            </a:r>
            <a:r>
              <a:rPr lang="en-US" sz="1600">
                <a:latin typeface="Arial"/>
                <a:cs typeface="Arial"/>
              </a:rPr>
              <a:t>)</a:t>
            </a:r>
            <a:endParaRPr lang="en-US" sz="1200">
              <a:solidFill>
                <a:schemeClr val="tx1"/>
              </a:solidFill>
              <a:latin typeface="Arial"/>
              <a:cs typeface="Arial"/>
            </a:endParaRPr>
          </a:p>
          <a:p>
            <a:pPr marL="285750" indent="-285750">
              <a:buClr>
                <a:srgbClr val="4696D2"/>
              </a:buClr>
              <a:buFont typeface="Arial" panose="020B0604020202020204" pitchFamily="34" charset="0"/>
              <a:buChar char="•"/>
            </a:pPr>
            <a:r>
              <a:rPr lang="en-US" sz="1200">
                <a:solidFill>
                  <a:schemeClr val="tx1"/>
                </a:solidFill>
                <a:latin typeface="Arial"/>
                <a:cs typeface="Arial"/>
              </a:rPr>
              <a:t>Effective Test Utilization (Link: </a:t>
            </a:r>
            <a:r>
              <a:rPr lang="en-US" sz="1200">
                <a:latin typeface="Arial"/>
                <a:cs typeface="Arial"/>
                <a:hlinkClick r:id="rId4"/>
              </a:rPr>
              <a:t>Effective Test Utilization</a:t>
            </a:r>
            <a:r>
              <a:rPr lang="en-US" sz="1200">
                <a:latin typeface="Arial"/>
                <a:cs typeface="Arial"/>
              </a:rPr>
              <a:t>)</a:t>
            </a:r>
            <a:endParaRPr lang="en-US" sz="1200">
              <a:solidFill>
                <a:schemeClr val="tx1"/>
              </a:solidFill>
              <a:latin typeface="Arial"/>
              <a:cs typeface="Arial"/>
            </a:endParaRPr>
          </a:p>
          <a:p>
            <a:pPr marL="285750" indent="-285750">
              <a:buClr>
                <a:srgbClr val="4696D2"/>
              </a:buClr>
              <a:buFont typeface="Arial" panose="020B0604020202020204" pitchFamily="34" charset="0"/>
              <a:buChar char="•"/>
            </a:pPr>
            <a:r>
              <a:rPr lang="en-US" sz="1200">
                <a:solidFill>
                  <a:schemeClr val="tx1"/>
                </a:solidFill>
                <a:latin typeface="Arial"/>
                <a:cs typeface="Arial"/>
              </a:rPr>
              <a:t>Research</a:t>
            </a:r>
          </a:p>
          <a:p>
            <a:pPr marL="285750" indent="-285750">
              <a:buClr>
                <a:srgbClr val="4696D2"/>
              </a:buClr>
              <a:buFont typeface="Arial" panose="020B0604020202020204" pitchFamily="34" charset="0"/>
              <a:buChar char="•"/>
            </a:pPr>
            <a:r>
              <a:rPr lang="en-US" sz="1200">
                <a:solidFill>
                  <a:schemeClr val="tx1"/>
                </a:solidFill>
                <a:latin typeface="Arial"/>
                <a:cs typeface="Arial"/>
              </a:rPr>
              <a:t>Education and SME</a:t>
            </a:r>
          </a:p>
        </p:txBody>
      </p:sp>
      <p:sp>
        <p:nvSpPr>
          <p:cNvPr id="24" name="TextBox 23">
            <a:extLst>
              <a:ext uri="{FF2B5EF4-FFF2-40B4-BE49-F238E27FC236}">
                <a16:creationId xmlns:a16="http://schemas.microsoft.com/office/drawing/2014/main" id="{0C83EFAD-B2D5-4FA5-A219-CDA5C3862EBB}"/>
              </a:ext>
            </a:extLst>
          </p:cNvPr>
          <p:cNvSpPr txBox="1"/>
          <p:nvPr/>
        </p:nvSpPr>
        <p:spPr>
          <a:xfrm>
            <a:off x="105624" y="1559460"/>
            <a:ext cx="4303143" cy="1508105"/>
          </a:xfrm>
          <a:prstGeom prst="rect">
            <a:avLst/>
          </a:prstGeom>
          <a:noFill/>
          <a:ln>
            <a:noFill/>
          </a:ln>
        </p:spPr>
        <p:txBody>
          <a:bodyPr wrap="square" lIns="91440" tIns="45720" rIns="91440" bIns="45720" rtlCol="0" anchor="t">
            <a:spAutoFit/>
          </a:bodyPr>
          <a:lstStyle/>
          <a:p>
            <a:r>
              <a:rPr lang="en-US" sz="1200" b="1">
                <a:solidFill>
                  <a:srgbClr val="00A996"/>
                </a:solidFill>
                <a:latin typeface="Arial"/>
                <a:cs typeface="Arial"/>
              </a:rPr>
              <a:t>EDUCATION</a:t>
            </a:r>
          </a:p>
          <a:p>
            <a:pPr marL="171450" indent="-171450">
              <a:buFont typeface="Arial" panose="020B0604020202020204" pitchFamily="34" charset="0"/>
              <a:buChar char="•"/>
            </a:pPr>
            <a:r>
              <a:rPr lang="en-US" sz="1200">
                <a:latin typeface="Arial"/>
                <a:cs typeface="Arial"/>
              </a:rPr>
              <a:t>B.S. in Med Lab Technology</a:t>
            </a:r>
          </a:p>
          <a:p>
            <a:pPr marL="171450" indent="-171450">
              <a:buFont typeface="Arial" panose="020B0604020202020204" pitchFamily="34" charset="0"/>
              <a:buChar char="•"/>
            </a:pPr>
            <a:r>
              <a:rPr lang="en-US" sz="1200">
                <a:latin typeface="Arial"/>
                <a:cs typeface="Arial"/>
              </a:rPr>
              <a:t>Ph.D., Immunopathology</a:t>
            </a:r>
          </a:p>
          <a:p>
            <a:pPr marL="171450" indent="-171450">
              <a:buFont typeface="Arial" panose="020B0604020202020204" pitchFamily="34" charset="0"/>
              <a:buChar char="•"/>
            </a:pPr>
            <a:r>
              <a:rPr lang="en-US" sz="1200">
                <a:latin typeface="Arial"/>
                <a:cs typeface="Arial"/>
              </a:rPr>
              <a:t>MBA, Health Sector Adm., </a:t>
            </a:r>
          </a:p>
          <a:p>
            <a:pPr marL="171450" indent="-171450">
              <a:buFont typeface="Arial" panose="020B0604020202020204" pitchFamily="34" charset="0"/>
              <a:buChar char="•"/>
            </a:pPr>
            <a:r>
              <a:rPr lang="en-US" sz="1200">
                <a:latin typeface="Arial"/>
                <a:cs typeface="Arial"/>
              </a:rPr>
              <a:t>MLS(</a:t>
            </a:r>
            <a:r>
              <a:rPr lang="en-US" sz="1200" err="1">
                <a:latin typeface="Arial"/>
                <a:cs typeface="Arial"/>
              </a:rPr>
              <a:t>ASCP</a:t>
            </a:r>
            <a:r>
              <a:rPr lang="en-US" sz="1200" baseline="30000" err="1">
                <a:latin typeface="Arial"/>
                <a:cs typeface="Arial"/>
              </a:rPr>
              <a:t>i</a:t>
            </a:r>
            <a:r>
              <a:rPr lang="en-US" sz="1200">
                <a:latin typeface="Arial"/>
                <a:cs typeface="Arial"/>
              </a:rPr>
              <a:t>)</a:t>
            </a:r>
            <a:r>
              <a:rPr lang="en-US" sz="1200" err="1">
                <a:latin typeface="Arial"/>
                <a:cs typeface="Arial"/>
              </a:rPr>
              <a:t>MB</a:t>
            </a:r>
            <a:r>
              <a:rPr lang="en-US" sz="1200" baseline="30000" err="1">
                <a:latin typeface="Arial"/>
                <a:cs typeface="Arial"/>
              </a:rPr>
              <a:t>i</a:t>
            </a:r>
            <a:endParaRPr lang="en-US" sz="1200" baseline="30000" err="1">
              <a:solidFill>
                <a:schemeClr val="tx1"/>
              </a:solidFill>
              <a:latin typeface="Arial"/>
              <a:cs typeface="Arial"/>
            </a:endParaRPr>
          </a:p>
          <a:p>
            <a:pPr marL="171450" indent="-171450">
              <a:buFont typeface="Arial" panose="020B0604020202020204" pitchFamily="34" charset="0"/>
              <a:buChar char="•"/>
            </a:pPr>
            <a:r>
              <a:rPr lang="en-US" sz="1200">
                <a:latin typeface="Arial"/>
                <a:cs typeface="Arial"/>
              </a:rPr>
              <a:t>Lean Six Sigma Black Belt</a:t>
            </a:r>
          </a:p>
          <a:p>
            <a:pPr marL="171450" indent="-171450">
              <a:buFont typeface="Arial" panose="020B0604020202020204" pitchFamily="34" charset="0"/>
              <a:buChar char="•"/>
            </a:pPr>
            <a:r>
              <a:rPr lang="en-US" sz="1200">
                <a:latin typeface="Arial"/>
                <a:cs typeface="Arial"/>
              </a:rPr>
              <a:t>Certified Professional in Healthcare Quality (CPHQ)</a:t>
            </a:r>
          </a:p>
          <a:p>
            <a:pPr marL="171450" indent="-171450">
              <a:buFont typeface="Arial" panose="020B0604020202020204" pitchFamily="34" charset="0"/>
              <a:buChar char="•"/>
            </a:pPr>
            <a:endParaRPr lang="en-US" sz="1200" baseline="30000">
              <a:solidFill>
                <a:schemeClr val="tx1"/>
              </a:solidFill>
              <a:latin typeface="Arial"/>
              <a:cs typeface="Arial"/>
            </a:endParaRPr>
          </a:p>
        </p:txBody>
      </p:sp>
      <p:sp>
        <p:nvSpPr>
          <p:cNvPr id="21" name="TextBox 20">
            <a:extLst>
              <a:ext uri="{FF2B5EF4-FFF2-40B4-BE49-F238E27FC236}">
                <a16:creationId xmlns:a16="http://schemas.microsoft.com/office/drawing/2014/main" id="{61555369-85C1-9D62-BCEA-99D762074209}"/>
              </a:ext>
            </a:extLst>
          </p:cNvPr>
          <p:cNvSpPr txBox="1"/>
          <p:nvPr/>
        </p:nvSpPr>
        <p:spPr>
          <a:xfrm>
            <a:off x="222422" y="812879"/>
            <a:ext cx="3998902" cy="707886"/>
          </a:xfrm>
          <a:prstGeom prst="rect">
            <a:avLst/>
          </a:prstGeom>
          <a:noFill/>
          <a:ln>
            <a:noFill/>
          </a:ln>
        </p:spPr>
        <p:txBody>
          <a:bodyPr wrap="square" rtlCol="0">
            <a:spAutoFit/>
          </a:bodyPr>
          <a:lstStyle/>
          <a:p>
            <a:r>
              <a:rPr lang="en-US" sz="2000" b="1">
                <a:solidFill>
                  <a:schemeClr val="bg1"/>
                </a:solidFill>
                <a:effectLst/>
                <a:latin typeface="Arial"/>
                <a:ea typeface="Aptos" panose="020B0004020202020204" pitchFamily="34" charset="0"/>
                <a:cs typeface="Arial"/>
              </a:rPr>
              <a:t>PhD, MBA, MLS(</a:t>
            </a:r>
            <a:r>
              <a:rPr lang="en-US" sz="2000" b="1" err="1">
                <a:solidFill>
                  <a:schemeClr val="bg1"/>
                </a:solidFill>
                <a:effectLst/>
                <a:latin typeface="Arial"/>
                <a:ea typeface="Aptos" panose="020B0004020202020204" pitchFamily="34" charset="0"/>
                <a:cs typeface="Arial"/>
              </a:rPr>
              <a:t>ASCP</a:t>
            </a:r>
            <a:r>
              <a:rPr lang="en-US" sz="2000" b="1" baseline="30000" err="1">
                <a:solidFill>
                  <a:schemeClr val="bg1"/>
                </a:solidFill>
                <a:effectLst/>
                <a:latin typeface="Arial"/>
                <a:ea typeface="Aptos" panose="020B0004020202020204" pitchFamily="34" charset="0"/>
                <a:cs typeface="Arial"/>
              </a:rPr>
              <a:t>i</a:t>
            </a:r>
            <a:r>
              <a:rPr lang="en-US" sz="2000" b="1">
                <a:solidFill>
                  <a:schemeClr val="bg1"/>
                </a:solidFill>
                <a:effectLst/>
                <a:latin typeface="Arial"/>
                <a:ea typeface="Aptos" panose="020B0004020202020204" pitchFamily="34" charset="0"/>
                <a:cs typeface="Arial"/>
              </a:rPr>
              <a:t>)</a:t>
            </a:r>
            <a:r>
              <a:rPr lang="en-US" sz="2000" b="1" err="1">
                <a:solidFill>
                  <a:schemeClr val="bg1"/>
                </a:solidFill>
                <a:effectLst/>
                <a:latin typeface="Arial"/>
                <a:ea typeface="Aptos" panose="020B0004020202020204" pitchFamily="34" charset="0"/>
                <a:cs typeface="Arial"/>
              </a:rPr>
              <a:t>MB</a:t>
            </a:r>
            <a:r>
              <a:rPr lang="en-US" sz="2000" b="1" baseline="30000" err="1">
                <a:solidFill>
                  <a:schemeClr val="bg1"/>
                </a:solidFill>
                <a:effectLst/>
                <a:latin typeface="Arial"/>
                <a:ea typeface="Aptos" panose="020B0004020202020204" pitchFamily="34" charset="0"/>
                <a:cs typeface="Arial"/>
              </a:rPr>
              <a:t>i</a:t>
            </a:r>
            <a:r>
              <a:rPr lang="en-US" sz="2000" b="1">
                <a:solidFill>
                  <a:schemeClr val="bg1"/>
                </a:solidFill>
                <a:effectLst/>
                <a:latin typeface="Arial"/>
                <a:ea typeface="Aptos" panose="020B0004020202020204" pitchFamily="34" charset="0"/>
                <a:cs typeface="Arial"/>
              </a:rPr>
              <a:t>, LSSBB, CPHQ</a:t>
            </a:r>
            <a:endParaRPr lang="en-US" sz="2000">
              <a:solidFill>
                <a:schemeClr val="bg1"/>
              </a:solidFill>
              <a:latin typeface="Arial"/>
              <a:cs typeface="Arial"/>
            </a:endParaRPr>
          </a:p>
        </p:txBody>
      </p:sp>
      <p:grpSp>
        <p:nvGrpSpPr>
          <p:cNvPr id="26" name="Group 25">
            <a:extLst>
              <a:ext uri="{FF2B5EF4-FFF2-40B4-BE49-F238E27FC236}">
                <a16:creationId xmlns:a16="http://schemas.microsoft.com/office/drawing/2014/main" id="{6C0C79BE-01EE-BEAF-B593-0CB649D3DF78}"/>
              </a:ext>
              <a:ext uri="{C183D7F6-B498-43B3-948B-1728B52AA6E4}">
                <adec:decorative xmlns:adec="http://schemas.microsoft.com/office/drawing/2017/decorative" val="1"/>
              </a:ext>
            </a:extLst>
          </p:cNvPr>
          <p:cNvGrpSpPr/>
          <p:nvPr/>
        </p:nvGrpSpPr>
        <p:grpSpPr>
          <a:xfrm>
            <a:off x="-3291" y="3025824"/>
            <a:ext cx="4344901" cy="2223723"/>
            <a:chOff x="423355" y="2510601"/>
            <a:chExt cx="4364439" cy="2370260"/>
          </a:xfrm>
        </p:grpSpPr>
        <p:sp>
          <p:nvSpPr>
            <p:cNvPr id="22" name="Rectangle 21">
              <a:extLst>
                <a:ext uri="{FF2B5EF4-FFF2-40B4-BE49-F238E27FC236}">
                  <a16:creationId xmlns:a16="http://schemas.microsoft.com/office/drawing/2014/main" id="{ACBE11BE-E6B9-1745-F8BB-90128AA28ED1}"/>
                </a:ext>
              </a:extLst>
            </p:cNvPr>
            <p:cNvSpPr/>
            <p:nvPr/>
          </p:nvSpPr>
          <p:spPr>
            <a:xfrm>
              <a:off x="423355" y="2510601"/>
              <a:ext cx="4303142" cy="237026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Arial"/>
                <a:cs typeface="Arial"/>
              </a:endParaRPr>
            </a:p>
          </p:txBody>
        </p:sp>
        <p:sp>
          <p:nvSpPr>
            <p:cNvPr id="7" name="TextBox 6">
              <a:extLst>
                <a:ext uri="{FF2B5EF4-FFF2-40B4-BE49-F238E27FC236}">
                  <a16:creationId xmlns:a16="http://schemas.microsoft.com/office/drawing/2014/main" id="{CE607525-B8AD-902B-A45B-DEC5D81B0E84}"/>
                </a:ext>
              </a:extLst>
            </p:cNvPr>
            <p:cNvSpPr txBox="1"/>
            <p:nvPr/>
          </p:nvSpPr>
          <p:spPr>
            <a:xfrm>
              <a:off x="1412236" y="2723457"/>
              <a:ext cx="3347269" cy="461665"/>
            </a:xfrm>
            <a:prstGeom prst="rect">
              <a:avLst/>
            </a:prstGeom>
            <a:noFill/>
            <a:ln>
              <a:noFill/>
            </a:ln>
          </p:spPr>
          <p:txBody>
            <a:bodyPr wrap="square" rtlCol="0">
              <a:spAutoFit/>
            </a:bodyPr>
            <a:lstStyle/>
            <a:p>
              <a:r>
                <a:rPr lang="en-US" sz="1200" b="1">
                  <a:solidFill>
                    <a:schemeClr val="bg1"/>
                  </a:solidFill>
                  <a:latin typeface="Arial"/>
                  <a:cs typeface="Arial"/>
                </a:rPr>
                <a:t>Scientific Director</a:t>
              </a:r>
            </a:p>
            <a:p>
              <a:r>
                <a:rPr lang="en-US" sz="1200">
                  <a:solidFill>
                    <a:schemeClr val="bg1"/>
                  </a:solidFill>
                  <a:latin typeface="Arial"/>
                  <a:cs typeface="Arial"/>
                </a:rPr>
                <a:t>Center for Quality and Patient Safety,  ASCP</a:t>
              </a:r>
            </a:p>
          </p:txBody>
        </p:sp>
        <p:sp>
          <p:nvSpPr>
            <p:cNvPr id="14" name="TextBox 13">
              <a:extLst>
                <a:ext uri="{FF2B5EF4-FFF2-40B4-BE49-F238E27FC236}">
                  <a16:creationId xmlns:a16="http://schemas.microsoft.com/office/drawing/2014/main" id="{6D373975-B778-9CB9-0ACF-6C3036FD16EE}"/>
                </a:ext>
              </a:extLst>
            </p:cNvPr>
            <p:cNvSpPr txBox="1"/>
            <p:nvPr/>
          </p:nvSpPr>
          <p:spPr>
            <a:xfrm>
              <a:off x="453491" y="2764448"/>
              <a:ext cx="859720" cy="461665"/>
            </a:xfrm>
            <a:prstGeom prst="rect">
              <a:avLst/>
            </a:prstGeom>
            <a:noFill/>
            <a:ln>
              <a:noFill/>
            </a:ln>
          </p:spPr>
          <p:txBody>
            <a:bodyPr wrap="square" rtlCol="0">
              <a:spAutoFit/>
            </a:bodyPr>
            <a:lstStyle/>
            <a:p>
              <a:r>
                <a:rPr lang="en-US" sz="1200" b="1">
                  <a:solidFill>
                    <a:schemeClr val="bg1"/>
                  </a:solidFill>
                  <a:latin typeface="Arial"/>
                  <a:cs typeface="Arial"/>
                </a:rPr>
                <a:t>2023-Present</a:t>
              </a:r>
            </a:p>
          </p:txBody>
        </p:sp>
        <p:sp>
          <p:nvSpPr>
            <p:cNvPr id="6" name="TextBox 5">
              <a:extLst>
                <a:ext uri="{FF2B5EF4-FFF2-40B4-BE49-F238E27FC236}">
                  <a16:creationId xmlns:a16="http://schemas.microsoft.com/office/drawing/2014/main" id="{5C0B6D20-F74A-82BF-5B91-EC18B778C01A}"/>
                </a:ext>
              </a:extLst>
            </p:cNvPr>
            <p:cNvSpPr txBox="1"/>
            <p:nvPr/>
          </p:nvSpPr>
          <p:spPr>
            <a:xfrm>
              <a:off x="1440525" y="3410779"/>
              <a:ext cx="3347269" cy="461665"/>
            </a:xfrm>
            <a:prstGeom prst="rect">
              <a:avLst/>
            </a:prstGeom>
            <a:noFill/>
            <a:ln>
              <a:noFill/>
            </a:ln>
          </p:spPr>
          <p:txBody>
            <a:bodyPr wrap="square" rtlCol="0">
              <a:spAutoFit/>
            </a:bodyPr>
            <a:lstStyle/>
            <a:p>
              <a:r>
                <a:rPr lang="en-US" sz="1200" b="1">
                  <a:solidFill>
                    <a:schemeClr val="bg1"/>
                  </a:solidFill>
                  <a:latin typeface="Arial"/>
                  <a:cs typeface="Arial"/>
                </a:rPr>
                <a:t>PI Manager / Director – Lab Quality / Data</a:t>
              </a:r>
            </a:p>
            <a:p>
              <a:r>
                <a:rPr lang="en-US" sz="1200">
                  <a:solidFill>
                    <a:schemeClr val="bg1"/>
                  </a:solidFill>
                  <a:latin typeface="Arial"/>
                  <a:cs typeface="Arial"/>
                </a:rPr>
                <a:t>Laboratories,  BayCare Health System</a:t>
              </a:r>
            </a:p>
          </p:txBody>
        </p:sp>
        <p:sp>
          <p:nvSpPr>
            <p:cNvPr id="9" name="TextBox 8">
              <a:extLst>
                <a:ext uri="{FF2B5EF4-FFF2-40B4-BE49-F238E27FC236}">
                  <a16:creationId xmlns:a16="http://schemas.microsoft.com/office/drawing/2014/main" id="{33A2279F-0F7F-3520-487F-D5EA2828B537}"/>
                </a:ext>
              </a:extLst>
            </p:cNvPr>
            <p:cNvSpPr txBox="1"/>
            <p:nvPr/>
          </p:nvSpPr>
          <p:spPr>
            <a:xfrm>
              <a:off x="468156" y="3507275"/>
              <a:ext cx="965064" cy="276999"/>
            </a:xfrm>
            <a:prstGeom prst="rect">
              <a:avLst/>
            </a:prstGeom>
            <a:noFill/>
            <a:ln>
              <a:noFill/>
            </a:ln>
          </p:spPr>
          <p:txBody>
            <a:bodyPr wrap="square" rtlCol="0">
              <a:spAutoFit/>
            </a:bodyPr>
            <a:lstStyle/>
            <a:p>
              <a:r>
                <a:rPr lang="en-US" sz="1200" b="1">
                  <a:solidFill>
                    <a:schemeClr val="bg1"/>
                  </a:solidFill>
                  <a:latin typeface="Arial"/>
                  <a:cs typeface="Arial"/>
                </a:rPr>
                <a:t>2014-2023</a:t>
              </a:r>
            </a:p>
          </p:txBody>
        </p:sp>
      </p:grpSp>
      <p:sp>
        <p:nvSpPr>
          <p:cNvPr id="11" name="TextBox 10">
            <a:extLst>
              <a:ext uri="{FF2B5EF4-FFF2-40B4-BE49-F238E27FC236}">
                <a16:creationId xmlns:a16="http://schemas.microsoft.com/office/drawing/2014/main" id="{8307412B-0E1A-F635-AA6B-C145333C6563}"/>
              </a:ext>
            </a:extLst>
          </p:cNvPr>
          <p:cNvSpPr txBox="1"/>
          <p:nvPr/>
        </p:nvSpPr>
        <p:spPr>
          <a:xfrm>
            <a:off x="4501313" y="3152451"/>
            <a:ext cx="1601992" cy="830997"/>
          </a:xfrm>
          <a:prstGeom prst="rect">
            <a:avLst/>
          </a:prstGeom>
          <a:noFill/>
          <a:ln>
            <a:noFill/>
          </a:ln>
        </p:spPr>
        <p:txBody>
          <a:bodyPr wrap="square" rtlCol="0">
            <a:spAutoFit/>
          </a:bodyPr>
          <a:lstStyle/>
          <a:p>
            <a:r>
              <a:rPr lang="en-US" sz="1200" b="1" i="0">
                <a:solidFill>
                  <a:srgbClr val="242424"/>
                </a:solidFill>
                <a:effectLst/>
                <a:latin typeface="Arial"/>
                <a:cs typeface="Arial"/>
              </a:rPr>
              <a:t>How I “Build Bridges” within the Lab Community or Profession</a:t>
            </a:r>
          </a:p>
        </p:txBody>
      </p:sp>
      <p:sp>
        <p:nvSpPr>
          <p:cNvPr id="15" name="TextBox 14">
            <a:extLst>
              <a:ext uri="{FF2B5EF4-FFF2-40B4-BE49-F238E27FC236}">
                <a16:creationId xmlns:a16="http://schemas.microsoft.com/office/drawing/2014/main" id="{119191A6-672A-95C5-1B61-B0620D46CF10}"/>
              </a:ext>
            </a:extLst>
          </p:cNvPr>
          <p:cNvSpPr txBox="1"/>
          <p:nvPr/>
        </p:nvSpPr>
        <p:spPr>
          <a:xfrm>
            <a:off x="4558823" y="1892949"/>
            <a:ext cx="1544482" cy="646331"/>
          </a:xfrm>
          <a:prstGeom prst="rect">
            <a:avLst/>
          </a:prstGeom>
          <a:noFill/>
          <a:ln>
            <a:noFill/>
          </a:ln>
        </p:spPr>
        <p:txBody>
          <a:bodyPr wrap="square" rtlCol="0">
            <a:spAutoFit/>
          </a:bodyPr>
          <a:lstStyle/>
          <a:p>
            <a:r>
              <a:rPr lang="en-US" sz="1200" b="1" i="0">
                <a:solidFill>
                  <a:srgbClr val="242424"/>
                </a:solidFill>
                <a:effectLst/>
                <a:latin typeface="Arial"/>
                <a:cs typeface="Arial"/>
              </a:rPr>
              <a:t>Formative Experiences in My Lab</a:t>
            </a:r>
            <a:r>
              <a:rPr lang="en-US" sz="1200" b="1">
                <a:solidFill>
                  <a:srgbClr val="242424"/>
                </a:solidFill>
                <a:latin typeface="Arial"/>
                <a:cs typeface="Arial"/>
              </a:rPr>
              <a:t>oratory</a:t>
            </a:r>
            <a:r>
              <a:rPr lang="en-US" sz="1200" b="1" i="0">
                <a:solidFill>
                  <a:srgbClr val="242424"/>
                </a:solidFill>
                <a:effectLst/>
                <a:latin typeface="Arial"/>
                <a:cs typeface="Arial"/>
              </a:rPr>
              <a:t> Career</a:t>
            </a:r>
          </a:p>
        </p:txBody>
      </p:sp>
      <p:sp>
        <p:nvSpPr>
          <p:cNvPr id="18" name="TextBox 17">
            <a:extLst>
              <a:ext uri="{FF2B5EF4-FFF2-40B4-BE49-F238E27FC236}">
                <a16:creationId xmlns:a16="http://schemas.microsoft.com/office/drawing/2014/main" id="{C18F2644-A09A-3405-B591-799551515F8D}"/>
              </a:ext>
            </a:extLst>
          </p:cNvPr>
          <p:cNvSpPr txBox="1"/>
          <p:nvPr/>
        </p:nvSpPr>
        <p:spPr>
          <a:xfrm>
            <a:off x="4501312" y="4584410"/>
            <a:ext cx="1315679" cy="461665"/>
          </a:xfrm>
          <a:prstGeom prst="rect">
            <a:avLst/>
          </a:prstGeom>
          <a:noFill/>
          <a:ln>
            <a:noFill/>
          </a:ln>
        </p:spPr>
        <p:txBody>
          <a:bodyPr wrap="square" rtlCol="0">
            <a:spAutoFit/>
          </a:bodyPr>
          <a:lstStyle/>
          <a:p>
            <a:r>
              <a:rPr lang="en-US" sz="1200" b="1" i="0">
                <a:solidFill>
                  <a:srgbClr val="242424"/>
                </a:solidFill>
                <a:effectLst/>
                <a:latin typeface="Arial"/>
                <a:cs typeface="Arial"/>
              </a:rPr>
              <a:t>Opportunities of Interest*</a:t>
            </a:r>
          </a:p>
        </p:txBody>
      </p:sp>
      <p:sp>
        <p:nvSpPr>
          <p:cNvPr id="2" name="TextBox 1">
            <a:extLst>
              <a:ext uri="{FF2B5EF4-FFF2-40B4-BE49-F238E27FC236}">
                <a16:creationId xmlns:a16="http://schemas.microsoft.com/office/drawing/2014/main" id="{0F8F7772-B6AE-FA61-5ECE-DE2D8FBFE858}"/>
              </a:ext>
            </a:extLst>
          </p:cNvPr>
          <p:cNvSpPr txBox="1"/>
          <p:nvPr/>
        </p:nvSpPr>
        <p:spPr>
          <a:xfrm>
            <a:off x="4472559" y="5595982"/>
            <a:ext cx="1630746" cy="1015663"/>
          </a:xfrm>
          <a:prstGeom prst="rect">
            <a:avLst/>
          </a:prstGeom>
          <a:noFill/>
          <a:ln>
            <a:noFill/>
          </a:ln>
        </p:spPr>
        <p:txBody>
          <a:bodyPr wrap="square" lIns="91440" tIns="45720" rIns="91440" bIns="45720" rtlCol="0" anchor="t">
            <a:spAutoFit/>
          </a:bodyPr>
          <a:lstStyle/>
          <a:p>
            <a:r>
              <a:rPr lang="en-US" sz="1200" b="1">
                <a:latin typeface="Arial"/>
                <a:cs typeface="Arial"/>
              </a:rPr>
              <a:t>The 3 Most Valuable Skills (Technical and/or Soft Skills) You Use on a Daily Basis</a:t>
            </a:r>
          </a:p>
        </p:txBody>
      </p:sp>
      <p:sp>
        <p:nvSpPr>
          <p:cNvPr id="27" name="TextBox 26">
            <a:extLst>
              <a:ext uri="{FF2B5EF4-FFF2-40B4-BE49-F238E27FC236}">
                <a16:creationId xmlns:a16="http://schemas.microsoft.com/office/drawing/2014/main" id="{E9CCAE20-A880-0DB3-6703-FE656B39FDA3}"/>
              </a:ext>
            </a:extLst>
          </p:cNvPr>
          <p:cNvSpPr txBox="1"/>
          <p:nvPr/>
        </p:nvSpPr>
        <p:spPr>
          <a:xfrm>
            <a:off x="6381815" y="1798498"/>
            <a:ext cx="2934229" cy="830997"/>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err="1">
                <a:latin typeface="Arial"/>
                <a:cs typeface="Arial"/>
              </a:rPr>
              <a:t>ASCP</a:t>
            </a:r>
            <a:r>
              <a:rPr lang="en-US" sz="1200" baseline="30000" err="1">
                <a:latin typeface="Arial"/>
                <a:cs typeface="Arial"/>
              </a:rPr>
              <a:t>i</a:t>
            </a:r>
            <a:r>
              <a:rPr lang="en-US" sz="1200">
                <a:latin typeface="Arial"/>
                <a:cs typeface="Arial"/>
              </a:rPr>
              <a:t> (</a:t>
            </a:r>
            <a:r>
              <a:rPr lang="en-US" sz="1200">
                <a:latin typeface="Arial"/>
                <a:cs typeface="Arial"/>
                <a:hlinkClick r:id="rId5"/>
              </a:rPr>
              <a:t>Get Credentialed</a:t>
            </a:r>
            <a:r>
              <a:rPr lang="en-US" sz="1200">
                <a:latin typeface="Arial"/>
                <a:cs typeface="Arial"/>
              </a:rPr>
              <a:t>)</a:t>
            </a:r>
          </a:p>
          <a:p>
            <a:pPr marL="285750" indent="-285750">
              <a:buClr>
                <a:srgbClr val="4696D2"/>
              </a:buClr>
              <a:buFont typeface="Arial" panose="020B0604020202020204" pitchFamily="34" charset="0"/>
              <a:buChar char="•"/>
            </a:pPr>
            <a:r>
              <a:rPr lang="en-US" sz="1200">
                <a:latin typeface="Arial"/>
                <a:cs typeface="Arial"/>
              </a:rPr>
              <a:t>MBA</a:t>
            </a:r>
          </a:p>
          <a:p>
            <a:pPr marL="285750" indent="-285750">
              <a:buClr>
                <a:srgbClr val="4696D2"/>
              </a:buClr>
              <a:buFont typeface="Arial" panose="020B0604020202020204" pitchFamily="34" charset="0"/>
              <a:buChar char="•"/>
            </a:pPr>
            <a:r>
              <a:rPr lang="en-US" sz="1200">
                <a:latin typeface="Arial"/>
                <a:cs typeface="Arial"/>
              </a:rPr>
              <a:t>Performance Improvement projects</a:t>
            </a:r>
          </a:p>
          <a:p>
            <a:pPr marL="285750" indent="-285750">
              <a:buClr>
                <a:srgbClr val="4696D2"/>
              </a:buClr>
              <a:buFont typeface="Arial" panose="020B0604020202020204" pitchFamily="34" charset="0"/>
              <a:buChar char="•"/>
            </a:pPr>
            <a:r>
              <a:rPr lang="en-US" sz="1200">
                <a:latin typeface="Arial"/>
                <a:cs typeface="Arial"/>
              </a:rPr>
              <a:t>Data analysis</a:t>
            </a:r>
          </a:p>
        </p:txBody>
      </p:sp>
      <p:sp>
        <p:nvSpPr>
          <p:cNvPr id="28" name="TextBox 27">
            <a:extLst>
              <a:ext uri="{FF2B5EF4-FFF2-40B4-BE49-F238E27FC236}">
                <a16:creationId xmlns:a16="http://schemas.microsoft.com/office/drawing/2014/main" id="{F5D7E556-80AC-54E5-B500-08FEFF78BADD}"/>
              </a:ext>
            </a:extLst>
          </p:cNvPr>
          <p:cNvSpPr txBox="1"/>
          <p:nvPr/>
        </p:nvSpPr>
        <p:spPr>
          <a:xfrm>
            <a:off x="6381815" y="2961932"/>
            <a:ext cx="2761397" cy="1200329"/>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a:latin typeface="Arial"/>
                <a:cs typeface="Arial"/>
              </a:rPr>
              <a:t>Go to Gemba approach (</a:t>
            </a:r>
            <a:r>
              <a:rPr lang="en-US" sz="1200">
                <a:latin typeface="Arial"/>
                <a:cs typeface="Arial"/>
                <a:hlinkClick r:id="rId6"/>
              </a:rPr>
              <a:t>What is a Gemba Walk and Why is It Important? | </a:t>
            </a:r>
            <a:r>
              <a:rPr lang="en-US" sz="1200" err="1">
                <a:latin typeface="Arial"/>
                <a:cs typeface="Arial"/>
                <a:hlinkClick r:id="rId6"/>
              </a:rPr>
              <a:t>SafetyCulture</a:t>
            </a:r>
            <a:r>
              <a:rPr lang="en-US" sz="1200">
                <a:latin typeface="Arial"/>
                <a:cs typeface="Arial"/>
              </a:rPr>
              <a:t>)</a:t>
            </a:r>
          </a:p>
          <a:p>
            <a:pPr marL="285750" indent="-285750">
              <a:buClr>
                <a:srgbClr val="4696D2"/>
              </a:buClr>
              <a:buFont typeface="Arial" panose="020B0604020202020204" pitchFamily="34" charset="0"/>
              <a:buChar char="•"/>
            </a:pPr>
            <a:r>
              <a:rPr lang="en-US" sz="1200">
                <a:latin typeface="Arial"/>
                <a:cs typeface="Arial"/>
              </a:rPr>
              <a:t>Process focus approach</a:t>
            </a:r>
          </a:p>
          <a:p>
            <a:pPr marL="285750" indent="-285750">
              <a:buClr>
                <a:srgbClr val="4696D2"/>
              </a:buClr>
              <a:buFont typeface="Arial" panose="020B0604020202020204" pitchFamily="34" charset="0"/>
              <a:buChar char="•"/>
            </a:pPr>
            <a:r>
              <a:rPr lang="en-US" sz="1200">
                <a:latin typeface="Arial"/>
                <a:cs typeface="Arial"/>
              </a:rPr>
              <a:t>How Labs can add value to improve patient care</a:t>
            </a:r>
          </a:p>
        </p:txBody>
      </p:sp>
      <p:sp>
        <p:nvSpPr>
          <p:cNvPr id="29" name="TextBox 28">
            <a:extLst>
              <a:ext uri="{FF2B5EF4-FFF2-40B4-BE49-F238E27FC236}">
                <a16:creationId xmlns:a16="http://schemas.microsoft.com/office/drawing/2014/main" id="{57CEF1C7-8475-A848-5B0C-E776EF60C916}"/>
              </a:ext>
            </a:extLst>
          </p:cNvPr>
          <p:cNvSpPr txBox="1"/>
          <p:nvPr/>
        </p:nvSpPr>
        <p:spPr>
          <a:xfrm>
            <a:off x="6381815" y="4181322"/>
            <a:ext cx="2884336" cy="1200329"/>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a:latin typeface="Arial"/>
                <a:cs typeface="Arial"/>
              </a:rPr>
              <a:t>Data analytics training e.g. Power BI, Tableau (</a:t>
            </a:r>
            <a:r>
              <a:rPr lang="en-US" sz="1200">
                <a:latin typeface="Arial"/>
                <a:cs typeface="Arial"/>
                <a:hlinkClick r:id="rId7"/>
              </a:rPr>
              <a:t>Business Intelligence and Analytics Software | Tableau</a:t>
            </a:r>
            <a:r>
              <a:rPr lang="en-US" sz="1200">
                <a:latin typeface="Arial"/>
                <a:cs typeface="Arial"/>
              </a:rPr>
              <a:t>)</a:t>
            </a:r>
          </a:p>
          <a:p>
            <a:pPr marL="285750" indent="-285750">
              <a:buClr>
                <a:srgbClr val="4696D2"/>
              </a:buClr>
              <a:buFont typeface="Arial" panose="020B0604020202020204" pitchFamily="34" charset="0"/>
              <a:buChar char="•"/>
            </a:pPr>
            <a:r>
              <a:rPr lang="en-US" sz="1200">
                <a:latin typeface="Arial"/>
                <a:cs typeface="Arial"/>
              </a:rPr>
              <a:t>Lean Six Sigma certification (</a:t>
            </a:r>
            <a:r>
              <a:rPr lang="en-US" sz="1200">
                <a:latin typeface="Arial"/>
                <a:cs typeface="Arial"/>
                <a:hlinkClick r:id="rId8"/>
              </a:rPr>
              <a:t>Six Sigma Yellow Belt (CSSYB) Certification | ASQ</a:t>
            </a:r>
            <a:r>
              <a:rPr lang="en-US" sz="1200">
                <a:latin typeface="Arial"/>
                <a:cs typeface="Arial"/>
              </a:rPr>
              <a:t>)</a:t>
            </a:r>
          </a:p>
        </p:txBody>
      </p:sp>
      <p:sp>
        <p:nvSpPr>
          <p:cNvPr id="30" name="TextBox 29">
            <a:extLst>
              <a:ext uri="{FF2B5EF4-FFF2-40B4-BE49-F238E27FC236}">
                <a16:creationId xmlns:a16="http://schemas.microsoft.com/office/drawing/2014/main" id="{236EC1AD-432D-436B-DD49-647A8D275F2C}"/>
              </a:ext>
            </a:extLst>
          </p:cNvPr>
          <p:cNvSpPr txBox="1"/>
          <p:nvPr/>
        </p:nvSpPr>
        <p:spPr>
          <a:xfrm>
            <a:off x="6328358" y="5724169"/>
            <a:ext cx="2934229" cy="646331"/>
          </a:xfrm>
          <a:prstGeom prst="rect">
            <a:avLst/>
          </a:prstGeom>
          <a:noFill/>
          <a:ln>
            <a:noFill/>
          </a:ln>
        </p:spPr>
        <p:txBody>
          <a:bodyPr wrap="square" lIns="91440" tIns="45720" rIns="91440" bIns="45720" rtlCol="0" anchor="t">
            <a:spAutoFit/>
          </a:bodyPr>
          <a:lstStyle/>
          <a:p>
            <a:pPr marL="285750" indent="-285750">
              <a:buClr>
                <a:srgbClr val="4696D2"/>
              </a:buClr>
              <a:buFont typeface="Arial" panose="020B0604020202020204" pitchFamily="34" charset="0"/>
              <a:buChar char="•"/>
            </a:pPr>
            <a:r>
              <a:rPr lang="en-US" sz="1200">
                <a:latin typeface="Arial"/>
                <a:cs typeface="Arial"/>
              </a:rPr>
              <a:t>Constructive Disruptor</a:t>
            </a:r>
          </a:p>
          <a:p>
            <a:pPr marL="285750" indent="-285750">
              <a:buClr>
                <a:srgbClr val="4696D2"/>
              </a:buClr>
              <a:buFont typeface="Arial" panose="020B0604020202020204" pitchFamily="34" charset="0"/>
              <a:buChar char="•"/>
            </a:pPr>
            <a:r>
              <a:rPr lang="en-US" sz="1200">
                <a:latin typeface="Arial"/>
                <a:cs typeface="Arial"/>
              </a:rPr>
              <a:t>Logical, Nimble and Passionate </a:t>
            </a:r>
          </a:p>
          <a:p>
            <a:pPr marL="285750" indent="-285750">
              <a:buClr>
                <a:srgbClr val="4696D2"/>
              </a:buClr>
              <a:buFont typeface="Arial" panose="020B0604020202020204" pitchFamily="34" charset="0"/>
              <a:buChar char="•"/>
            </a:pPr>
            <a:r>
              <a:rPr lang="en-US" sz="1200">
                <a:latin typeface="Arial"/>
                <a:cs typeface="Arial"/>
              </a:rPr>
              <a:t>See things from others perspective</a:t>
            </a:r>
          </a:p>
        </p:txBody>
      </p:sp>
      <p:cxnSp>
        <p:nvCxnSpPr>
          <p:cNvPr id="32" name="Straight Connector 31">
            <a:extLst>
              <a:ext uri="{FF2B5EF4-FFF2-40B4-BE49-F238E27FC236}">
                <a16:creationId xmlns:a16="http://schemas.microsoft.com/office/drawing/2014/main" id="{CBBA56B1-2EF6-35A2-BB11-34B75274D326}"/>
              </a:ext>
              <a:ext uri="{C183D7F6-B498-43B3-948B-1728B52AA6E4}">
                <adec:decorative xmlns:adec="http://schemas.microsoft.com/office/drawing/2017/decorative" val="1"/>
              </a:ext>
            </a:extLst>
          </p:cNvPr>
          <p:cNvCxnSpPr>
            <a:cxnSpLocks/>
          </p:cNvCxnSpPr>
          <p:nvPr/>
        </p:nvCxnSpPr>
        <p:spPr>
          <a:xfrm>
            <a:off x="4501312" y="2889056"/>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4D9EB7E-7892-7E2C-3FCF-280E277BF878}"/>
              </a:ext>
              <a:ext uri="{C183D7F6-B498-43B3-948B-1728B52AA6E4}">
                <adec:decorative xmlns:adec="http://schemas.microsoft.com/office/drawing/2017/decorative" val="1"/>
              </a:ext>
            </a:extLst>
          </p:cNvPr>
          <p:cNvCxnSpPr>
            <a:cxnSpLocks/>
          </p:cNvCxnSpPr>
          <p:nvPr/>
        </p:nvCxnSpPr>
        <p:spPr>
          <a:xfrm>
            <a:off x="4501312" y="4185593"/>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94BE535-F8FD-517E-7932-875E823AAE59}"/>
              </a:ext>
              <a:ext uri="{C183D7F6-B498-43B3-948B-1728B52AA6E4}">
                <adec:decorative xmlns:adec="http://schemas.microsoft.com/office/drawing/2017/decorative" val="1"/>
              </a:ext>
            </a:extLst>
          </p:cNvPr>
          <p:cNvCxnSpPr>
            <a:cxnSpLocks/>
          </p:cNvCxnSpPr>
          <p:nvPr/>
        </p:nvCxnSpPr>
        <p:spPr>
          <a:xfrm>
            <a:off x="4501312" y="5433575"/>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pic>
        <p:nvPicPr>
          <p:cNvPr id="42" name="Google Shape;33;p35" descr="ascp logo&#10;">
            <a:extLst>
              <a:ext uri="{FF2B5EF4-FFF2-40B4-BE49-F238E27FC236}">
                <a16:creationId xmlns:a16="http://schemas.microsoft.com/office/drawing/2014/main" id="{E4A24087-7F07-4F4A-57B7-CEBAF21EFC08}"/>
              </a:ext>
            </a:extLst>
          </p:cNvPr>
          <p:cNvPicPr preferRelativeResize="0"/>
          <p:nvPr/>
        </p:nvPicPr>
        <p:blipFill rotWithShape="1">
          <a:blip r:embed="rId9">
            <a:alphaModFix/>
          </a:blip>
          <a:srcRect/>
          <a:stretch/>
        </p:blipFill>
        <p:spPr>
          <a:xfrm>
            <a:off x="9816750" y="6082301"/>
            <a:ext cx="2014988" cy="482176"/>
          </a:xfrm>
          <a:prstGeom prst="rect">
            <a:avLst/>
          </a:prstGeom>
          <a:noFill/>
          <a:ln>
            <a:noFill/>
          </a:ln>
        </p:spPr>
      </p:pic>
      <p:pic>
        <p:nvPicPr>
          <p:cNvPr id="33" name="Picture 32" descr="A person in a blue suit&#10;&#10;">
            <a:extLst>
              <a:ext uri="{FF2B5EF4-FFF2-40B4-BE49-F238E27FC236}">
                <a16:creationId xmlns:a16="http://schemas.microsoft.com/office/drawing/2014/main" id="{294E0995-79AE-A1D1-FEF7-A1F9CDE1503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68449" y="86261"/>
            <a:ext cx="1717031" cy="2576175"/>
          </a:xfrm>
          <a:prstGeom prst="rect">
            <a:avLst/>
          </a:prstGeom>
        </p:spPr>
      </p:pic>
      <p:sp>
        <p:nvSpPr>
          <p:cNvPr id="35" name="TextBox 34">
            <a:extLst>
              <a:ext uri="{FF2B5EF4-FFF2-40B4-BE49-F238E27FC236}">
                <a16:creationId xmlns:a16="http://schemas.microsoft.com/office/drawing/2014/main" id="{58AB1A73-2B40-2547-7AD9-94118E0B868C}"/>
              </a:ext>
            </a:extLst>
          </p:cNvPr>
          <p:cNvSpPr txBox="1"/>
          <p:nvPr/>
        </p:nvSpPr>
        <p:spPr>
          <a:xfrm>
            <a:off x="986687" y="4543053"/>
            <a:ext cx="3347269" cy="461665"/>
          </a:xfrm>
          <a:prstGeom prst="rect">
            <a:avLst/>
          </a:prstGeom>
          <a:noFill/>
          <a:ln>
            <a:noFill/>
          </a:ln>
        </p:spPr>
        <p:txBody>
          <a:bodyPr wrap="square" rtlCol="0">
            <a:spAutoFit/>
          </a:bodyPr>
          <a:lstStyle/>
          <a:p>
            <a:r>
              <a:rPr lang="en-US" sz="1200" b="1">
                <a:solidFill>
                  <a:schemeClr val="bg1"/>
                </a:solidFill>
                <a:latin typeface="Arial"/>
                <a:cs typeface="Arial"/>
              </a:rPr>
              <a:t>Post Doctoral Fellow / Scientist</a:t>
            </a:r>
          </a:p>
          <a:p>
            <a:r>
              <a:rPr lang="en-US" sz="1200">
                <a:solidFill>
                  <a:schemeClr val="bg1"/>
                </a:solidFill>
                <a:latin typeface="Arial"/>
                <a:cs typeface="Arial"/>
              </a:rPr>
              <a:t>Miller School of Medicine, University of Miami </a:t>
            </a:r>
          </a:p>
        </p:txBody>
      </p:sp>
      <p:sp>
        <p:nvSpPr>
          <p:cNvPr id="40" name="TextBox 39">
            <a:extLst>
              <a:ext uri="{FF2B5EF4-FFF2-40B4-BE49-F238E27FC236}">
                <a16:creationId xmlns:a16="http://schemas.microsoft.com/office/drawing/2014/main" id="{6C357816-E12E-39A1-59C8-08CF10EBFBE3}"/>
              </a:ext>
            </a:extLst>
          </p:cNvPr>
          <p:cNvSpPr txBox="1"/>
          <p:nvPr/>
        </p:nvSpPr>
        <p:spPr>
          <a:xfrm>
            <a:off x="17481" y="4601242"/>
            <a:ext cx="947050" cy="276999"/>
          </a:xfrm>
          <a:prstGeom prst="rect">
            <a:avLst/>
          </a:prstGeom>
          <a:noFill/>
          <a:ln>
            <a:noFill/>
          </a:ln>
        </p:spPr>
        <p:txBody>
          <a:bodyPr wrap="square" rtlCol="0">
            <a:spAutoFit/>
          </a:bodyPr>
          <a:lstStyle/>
          <a:p>
            <a:r>
              <a:rPr lang="en-US" sz="1200" b="1">
                <a:solidFill>
                  <a:schemeClr val="bg1"/>
                </a:solidFill>
                <a:latin typeface="Arial"/>
                <a:cs typeface="Arial"/>
              </a:rPr>
              <a:t>2007-2014</a:t>
            </a:r>
          </a:p>
        </p:txBody>
      </p:sp>
    </p:spTree>
    <p:extLst>
      <p:ext uri="{BB962C8B-B14F-4D97-AF65-F5344CB8AC3E}">
        <p14:creationId xmlns:p14="http://schemas.microsoft.com/office/powerpoint/2010/main" val="6107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1280F2-C92A-BDB5-E9C4-B9390235430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sz="800"/>
              <a:t>Q&amp;A</a:t>
            </a:r>
          </a:p>
        </p:txBody>
      </p:sp>
      <p:pic>
        <p:nvPicPr>
          <p:cNvPr id="4" name="Picture 3" descr="Icon">
            <a:extLst>
              <a:ext uri="{FF2B5EF4-FFF2-40B4-BE49-F238E27FC236}">
                <a16:creationId xmlns:a16="http://schemas.microsoft.com/office/drawing/2014/main" id="{7824AE18-A7BB-2DC1-0DFF-37FBB5E824F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04446" y="1339850"/>
            <a:ext cx="5783108" cy="4178300"/>
          </a:xfrm>
          <a:prstGeom prst="rect">
            <a:avLst/>
          </a:prstGeom>
        </p:spPr>
      </p:pic>
    </p:spTree>
    <p:extLst>
      <p:ext uri="{BB962C8B-B14F-4D97-AF65-F5344CB8AC3E}">
        <p14:creationId xmlns:p14="http://schemas.microsoft.com/office/powerpoint/2010/main" val="106332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CAD0BA-C712-2B44-9398-393282A92D00}"/>
              </a:ext>
            </a:extLst>
          </p:cNvPr>
          <p:cNvSpPr>
            <a:spLocks noGrp="1"/>
          </p:cNvSpPr>
          <p:nvPr>
            <p:ph type="ctrTitle"/>
          </p:nvPr>
        </p:nvSpPr>
        <p:spPr>
          <a:xfrm>
            <a:off x="1166243" y="2640386"/>
            <a:ext cx="9854383" cy="2743200"/>
          </a:xfrm>
        </p:spPr>
        <p:txBody>
          <a:bodyPr>
            <a:normAutofit fontScale="90000"/>
          </a:bodyPr>
          <a:lstStyle/>
          <a:p>
            <a:r>
              <a:rPr lang="en-US" sz="4000"/>
              <a:t>Next Month’s Webinar:</a:t>
            </a:r>
            <a:br>
              <a:rPr lang="en-US" sz="4000"/>
            </a:br>
            <a:br>
              <a:rPr lang="en-US" sz="4000"/>
            </a:br>
            <a:r>
              <a:rPr lang="en-US" sz="4000"/>
              <a:t>April 16, 11 am – 12:30 pm CT</a:t>
            </a:r>
            <a:br>
              <a:rPr lang="en-US" sz="4000"/>
            </a:br>
            <a:br>
              <a:rPr lang="en-US" sz="4000"/>
            </a:br>
            <a:r>
              <a:rPr lang="en-US" sz="4000"/>
              <a:t>Laboratory Education and Visibility</a:t>
            </a:r>
            <a:br>
              <a:rPr lang="en-US" sz="3000"/>
            </a:br>
            <a:endParaRPr lang="en-US" sz="3000">
              <a:solidFill>
                <a:srgbClr val="FFFF00"/>
              </a:solidFill>
            </a:endParaRPr>
          </a:p>
        </p:txBody>
      </p:sp>
    </p:spTree>
    <p:extLst>
      <p:ext uri="{BB962C8B-B14F-4D97-AF65-F5344CB8AC3E}">
        <p14:creationId xmlns:p14="http://schemas.microsoft.com/office/powerpoint/2010/main" val="22784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lyer with a group of people&#10;">
            <a:extLst>
              <a:ext uri="{FF2B5EF4-FFF2-40B4-BE49-F238E27FC236}">
                <a16:creationId xmlns:a16="http://schemas.microsoft.com/office/drawing/2014/main" id="{A5F047A1-7C9D-5659-DB85-113DB171E3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519" y="409168"/>
            <a:ext cx="4194350" cy="5431430"/>
          </a:xfrm>
          <a:prstGeom prst="rect">
            <a:avLst/>
          </a:prstGeom>
        </p:spPr>
      </p:pic>
      <p:sp>
        <p:nvSpPr>
          <p:cNvPr id="5" name="TextBox 4">
            <a:extLst>
              <a:ext uri="{FF2B5EF4-FFF2-40B4-BE49-F238E27FC236}">
                <a16:creationId xmlns:a16="http://schemas.microsoft.com/office/drawing/2014/main" id="{48D9A47E-6ECB-5E27-E185-9976AD21A855}"/>
              </a:ext>
            </a:extLst>
          </p:cNvPr>
          <p:cNvSpPr txBox="1"/>
          <p:nvPr/>
        </p:nvSpPr>
        <p:spPr>
          <a:xfrm>
            <a:off x="4862005" y="441261"/>
            <a:ext cx="6825344" cy="5970865"/>
          </a:xfrm>
          <a:prstGeom prst="rect">
            <a:avLst/>
          </a:prstGeom>
          <a:noFill/>
        </p:spPr>
        <p:txBody>
          <a:bodyPr wrap="square">
            <a:spAutoFit/>
          </a:bodyPr>
          <a:lstStyle/>
          <a:p>
            <a:pPr algn="ctr"/>
            <a:r>
              <a:rPr lang="en-US" sz="3600" b="1">
                <a:solidFill>
                  <a:schemeClr val="bg1"/>
                </a:solidFill>
                <a:latin typeface="Arial" panose="020B0604020202020204" pitchFamily="34" charset="0"/>
                <a:ea typeface="+mj-ea"/>
                <a:cs typeface="Arial" panose="020B0604020202020204" pitchFamily="34" charset="0"/>
              </a:rPr>
              <a:t>Ring Scholarship Now Open!</a:t>
            </a:r>
          </a:p>
          <a:p>
            <a:pPr algn="ctr"/>
            <a:endParaRPr lang="en-US" sz="4000" b="1">
              <a:solidFill>
                <a:prstClr val="white"/>
              </a:solidFill>
              <a:latin typeface="Arial" panose="020B0604020202020204" pitchFamily="34" charset="0"/>
              <a:ea typeface="+mj-ea"/>
              <a:cs typeface="Arial" panose="020B0604020202020204" pitchFamily="34" charset="0"/>
            </a:endParaRPr>
          </a:p>
          <a:p>
            <a:pPr algn="ctr"/>
            <a:r>
              <a:rPr lang="en-US" sz="2800" b="1" i="1">
                <a:solidFill>
                  <a:prstClr val="white"/>
                </a:solidFill>
                <a:latin typeface="Arial" panose="020B0604020202020204" pitchFamily="34" charset="0"/>
                <a:ea typeface="+mj-ea"/>
                <a:cs typeface="Arial" panose="020B0604020202020204" pitchFamily="34" charset="0"/>
              </a:rPr>
              <a:t>This scholarship is for students </a:t>
            </a:r>
          </a:p>
          <a:p>
            <a:pPr algn="ctr"/>
            <a:r>
              <a:rPr lang="en-US" sz="2800" b="1" i="1">
                <a:solidFill>
                  <a:prstClr val="white"/>
                </a:solidFill>
                <a:latin typeface="Arial" panose="020B0604020202020204" pitchFamily="34" charset="0"/>
                <a:ea typeface="+mj-ea"/>
                <a:cs typeface="Arial" panose="020B0604020202020204" pitchFamily="34" charset="0"/>
              </a:rPr>
              <a:t>interested in pursuing </a:t>
            </a:r>
          </a:p>
          <a:p>
            <a:pPr algn="ctr"/>
            <a:r>
              <a:rPr lang="en-US" sz="2800" b="1" i="1">
                <a:solidFill>
                  <a:prstClr val="white"/>
                </a:solidFill>
                <a:latin typeface="Arial" panose="020B0604020202020204" pitchFamily="34" charset="0"/>
                <a:ea typeface="+mj-ea"/>
                <a:cs typeface="Arial" panose="020B0604020202020204" pitchFamily="34" charset="0"/>
              </a:rPr>
              <a:t>laboratory science education.</a:t>
            </a:r>
            <a:br>
              <a:rPr lang="en-US" sz="4000" b="1">
                <a:solidFill>
                  <a:prstClr val="white"/>
                </a:solidFill>
                <a:latin typeface="Arial" panose="020B0604020202020204" pitchFamily="34" charset="0"/>
                <a:ea typeface="+mj-ea"/>
                <a:cs typeface="Arial" panose="020B0604020202020204" pitchFamily="34" charset="0"/>
              </a:rPr>
            </a:br>
            <a:b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br>
            <a:r>
              <a:rPr kumimoji="0" lang="en-US" sz="2800" b="1" i="1" u="sng" strike="noStrike" kern="1200" cap="none" spc="0" normalizeH="0" baseline="0" noProof="0">
                <a:ln>
                  <a:noFill/>
                </a:ln>
                <a:solidFill>
                  <a:srgbClr val="00A493"/>
                </a:solidFill>
                <a:effectLst/>
                <a:uLnTx/>
                <a:uFillTx/>
                <a:latin typeface="Helvetica"/>
                <a:ea typeface="+mn-ea"/>
                <a:cs typeface="Helvetica"/>
              </a:rPr>
              <a:t>Encourage</a:t>
            </a:r>
            <a:r>
              <a:rPr kumimoji="0" lang="en-US" sz="2800" b="1" i="1" u="none" strike="noStrike" kern="1200" cap="none" spc="0" normalizeH="0" baseline="0" noProof="0">
                <a:ln>
                  <a:noFill/>
                </a:ln>
                <a:solidFill>
                  <a:srgbClr val="00A493"/>
                </a:solidFill>
                <a:effectLst/>
                <a:uLnTx/>
                <a:uFillTx/>
                <a:latin typeface="Helvetica"/>
                <a:ea typeface="+mn-ea"/>
                <a:cs typeface="Helvetica"/>
              </a:rPr>
              <a:t> a student to APPLY </a:t>
            </a:r>
          </a:p>
          <a:p>
            <a:pPr algn="ctr"/>
            <a:r>
              <a:rPr kumimoji="0" lang="en-US" sz="2800" b="1" i="1" u="none" strike="noStrike" kern="1200" cap="none" spc="0" normalizeH="0" baseline="0" noProof="0">
                <a:ln>
                  <a:noFill/>
                </a:ln>
                <a:solidFill>
                  <a:srgbClr val="00A493"/>
                </a:solidFill>
                <a:effectLst/>
                <a:uLnTx/>
                <a:uFillTx/>
                <a:latin typeface="Helvetica"/>
                <a:ea typeface="+mn-ea"/>
                <a:cs typeface="Helvetica"/>
              </a:rPr>
              <a:t>today and share widely within your NETWORK!</a:t>
            </a:r>
            <a:b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br>
            <a:endParaRPr kumimoji="0" lang="en-US"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a:p>
            <a:pPr algn="ctr"/>
            <a:b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br>
            <a:endParaRPr lang="en-US"/>
          </a:p>
        </p:txBody>
      </p:sp>
      <p:sp>
        <p:nvSpPr>
          <p:cNvPr id="2" name="TextBox 1">
            <a:extLst>
              <a:ext uri="{FF2B5EF4-FFF2-40B4-BE49-F238E27FC236}">
                <a16:creationId xmlns:a16="http://schemas.microsoft.com/office/drawing/2014/main" id="{F51BABDC-9F31-9A80-8657-3D2261801F12}"/>
              </a:ext>
            </a:extLst>
          </p:cNvPr>
          <p:cNvSpPr txBox="1"/>
          <p:nvPr/>
        </p:nvSpPr>
        <p:spPr>
          <a:xfrm>
            <a:off x="5564555" y="5984630"/>
            <a:ext cx="443327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bg1"/>
                </a:solidFill>
                <a:latin typeface="Arial"/>
                <a:cs typeface="Arial"/>
              </a:rPr>
              <a:t>https://bit.ly/ASCPRingScholarship</a:t>
            </a:r>
            <a:endParaRPr lang="en-US" sz="2000" b="1">
              <a:solidFill>
                <a:schemeClr val="bg1"/>
              </a:solidFill>
              <a:latin typeface="Arial"/>
              <a:ea typeface="Calibri"/>
              <a:cs typeface="Arial"/>
            </a:endParaRPr>
          </a:p>
        </p:txBody>
      </p:sp>
      <p:pic>
        <p:nvPicPr>
          <p:cNvPr id="4" name="Picture 3" descr="A qr code with a blue circle&#10;&#10;">
            <a:extLst>
              <a:ext uri="{FF2B5EF4-FFF2-40B4-BE49-F238E27FC236}">
                <a16:creationId xmlns:a16="http://schemas.microsoft.com/office/drawing/2014/main" id="{3695D3AB-E003-CE5A-C2FC-AFD5AFEF7807}"/>
              </a:ext>
            </a:extLst>
          </p:cNvPr>
          <p:cNvPicPr>
            <a:picLocks noChangeAspect="1"/>
          </p:cNvPicPr>
          <p:nvPr/>
        </p:nvPicPr>
        <p:blipFill>
          <a:blip r:embed="rId3"/>
          <a:stretch>
            <a:fillRect/>
          </a:stretch>
        </p:blipFill>
        <p:spPr>
          <a:xfrm>
            <a:off x="3582010" y="4606804"/>
            <a:ext cx="1872517" cy="1786548"/>
          </a:xfrm>
          <a:prstGeom prst="rect">
            <a:avLst/>
          </a:prstGeom>
        </p:spPr>
      </p:pic>
      <p:sp>
        <p:nvSpPr>
          <p:cNvPr id="6" name="Title 5">
            <a:extLst>
              <a:ext uri="{FF2B5EF4-FFF2-40B4-BE49-F238E27FC236}">
                <a16:creationId xmlns:a16="http://schemas.microsoft.com/office/drawing/2014/main" id="{F259210A-E346-D430-6230-C78CDED021B9}"/>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RING Scholarship</a:t>
            </a:r>
          </a:p>
        </p:txBody>
      </p:sp>
    </p:spTree>
    <p:extLst>
      <p:ext uri="{BB962C8B-B14F-4D97-AF65-F5344CB8AC3E}">
        <p14:creationId xmlns:p14="http://schemas.microsoft.com/office/powerpoint/2010/main" val="301840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D91D2-818A-FFE2-DA54-81D9BBBCA6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535935-F4DE-6DEF-6EFF-55272247C385}"/>
              </a:ext>
            </a:extLst>
          </p:cNvPr>
          <p:cNvSpPr>
            <a:spLocks noGrp="1"/>
          </p:cNvSpPr>
          <p:nvPr>
            <p:ph type="title"/>
          </p:nvPr>
        </p:nvSpPr>
        <p:spPr/>
        <p:txBody>
          <a:bodyPr/>
          <a:lstStyle/>
          <a:p>
            <a:pPr algn="ctr"/>
            <a:r>
              <a:rPr lang="en-US">
                <a:latin typeface="Arial"/>
                <a:cs typeface="Arial"/>
              </a:rPr>
              <a:t>CMLE Credit Claiming for Today's Webinar</a:t>
            </a:r>
            <a:endParaRPr lang="en-US"/>
          </a:p>
        </p:txBody>
      </p:sp>
      <p:sp>
        <p:nvSpPr>
          <p:cNvPr id="6" name="Content Placeholder 3">
            <a:extLst>
              <a:ext uri="{FF2B5EF4-FFF2-40B4-BE49-F238E27FC236}">
                <a16:creationId xmlns:a16="http://schemas.microsoft.com/office/drawing/2014/main" id="{EFE44FF9-6BCC-956E-2814-3E245963C2B7}"/>
              </a:ext>
            </a:extLst>
          </p:cNvPr>
          <p:cNvSpPr>
            <a:spLocks noGrp="1"/>
          </p:cNvSpPr>
          <p:nvPr>
            <p:ph idx="1"/>
          </p:nvPr>
        </p:nvSpPr>
        <p:spPr>
          <a:xfrm>
            <a:off x="838200" y="2027643"/>
            <a:ext cx="10515600" cy="3914538"/>
          </a:xfrm>
        </p:spPr>
        <p:txBody>
          <a:bodyPr vert="horz" lIns="91440" tIns="45720" rIns="91440" bIns="45720" rtlCol="0" anchor="t">
            <a:normAutofit/>
          </a:bodyPr>
          <a:lstStyle/>
          <a:p>
            <a:pPr marL="457200" indent="-457200">
              <a:buFont typeface="+mj-lt"/>
              <a:buAutoNum type="arabicPeriod"/>
            </a:pPr>
            <a:r>
              <a:rPr lang="en-US" sz="2000">
                <a:latin typeface="Arial"/>
                <a:cs typeface="Arial"/>
              </a:rPr>
              <a:t>Claim 1.5 CMLE credit for this webinar from the ASCP Store</a:t>
            </a:r>
          </a:p>
          <a:p>
            <a:pPr marL="457200" indent="-457200">
              <a:buFont typeface="+mj-lt"/>
              <a:buAutoNum type="arabicPeriod"/>
            </a:pPr>
            <a:r>
              <a:rPr lang="en-US" sz="2000">
                <a:latin typeface="Arial"/>
                <a:cs typeface="Arial"/>
              </a:rPr>
              <a:t>Instructions will be emailed to live attendees tomorrow 3/13/25 (via Zoom)</a:t>
            </a:r>
          </a:p>
          <a:p>
            <a:pPr marL="457200" indent="-457200">
              <a:buFont typeface="+mj-lt"/>
              <a:buAutoNum type="arabicPeriod"/>
            </a:pPr>
            <a:r>
              <a:rPr lang="en-US" sz="2000">
                <a:latin typeface="Arial"/>
                <a:cs typeface="Arial"/>
              </a:rPr>
              <a:t>Credit claiming is </a:t>
            </a:r>
            <a:r>
              <a:rPr lang="en-US" sz="2000" b="1">
                <a:solidFill>
                  <a:srgbClr val="00A493"/>
                </a:solidFill>
                <a:latin typeface="Arial"/>
                <a:cs typeface="Arial"/>
              </a:rPr>
              <a:t>only available within 1-month </a:t>
            </a:r>
            <a:r>
              <a:rPr lang="en-US" sz="2000">
                <a:latin typeface="Arial"/>
                <a:cs typeface="Arial"/>
              </a:rPr>
              <a:t>of the webinar date</a:t>
            </a:r>
          </a:p>
          <a:p>
            <a:pPr marL="457200" indent="-457200">
              <a:buFont typeface="+mj-lt"/>
              <a:buAutoNum type="arabicPeriod"/>
            </a:pPr>
            <a:endParaRPr lang="en-US">
              <a:hlinkClick r:id="rId3"/>
            </a:endParaRPr>
          </a:p>
          <a:p>
            <a:pPr marL="0" indent="0">
              <a:buNone/>
            </a:pPr>
            <a:endParaRPr lang="en-US"/>
          </a:p>
        </p:txBody>
      </p:sp>
    </p:spTree>
    <p:extLst>
      <p:ext uri="{BB962C8B-B14F-4D97-AF65-F5344CB8AC3E}">
        <p14:creationId xmlns:p14="http://schemas.microsoft.com/office/powerpoint/2010/main" val="78460815"/>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ue and white webinar banner&#10;">
            <a:extLst>
              <a:ext uri="{FF2B5EF4-FFF2-40B4-BE49-F238E27FC236}">
                <a16:creationId xmlns:a16="http://schemas.microsoft.com/office/drawing/2014/main" id="{933356F9-2EF9-4306-8D5F-DFFC0B2569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209" y="383320"/>
            <a:ext cx="11849582" cy="6091359"/>
          </a:xfrm>
          <a:prstGeom prst="rect">
            <a:avLst/>
          </a:prstGeom>
        </p:spPr>
      </p:pic>
      <p:sp>
        <p:nvSpPr>
          <p:cNvPr id="2" name="Rectangle 1">
            <a:extLst>
              <a:ext uri="{FF2B5EF4-FFF2-40B4-BE49-F238E27FC236}">
                <a16:creationId xmlns:a16="http://schemas.microsoft.com/office/drawing/2014/main" id="{3552C020-D5B7-7818-E6E9-931F500B24B1}"/>
              </a:ext>
              <a:ext uri="{C183D7F6-B498-43B3-948B-1728B52AA6E4}">
                <adec:decorative xmlns:adec="http://schemas.microsoft.com/office/drawing/2017/decorative" val="1"/>
              </a:ext>
            </a:extLst>
          </p:cNvPr>
          <p:cNvSpPr/>
          <p:nvPr/>
        </p:nvSpPr>
        <p:spPr>
          <a:xfrm>
            <a:off x="3200400" y="903249"/>
            <a:ext cx="8296507" cy="1862253"/>
          </a:xfrm>
          <a:prstGeom prst="rect">
            <a:avLst/>
          </a:prstGeom>
          <a:solidFill>
            <a:schemeClr val="accent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217C5F5-E67D-FC1F-C5D3-B385E6D4FC3A}"/>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OneLab</a:t>
            </a:r>
          </a:p>
        </p:txBody>
      </p:sp>
    </p:spTree>
    <p:extLst>
      <p:ext uri="{BB962C8B-B14F-4D97-AF65-F5344CB8AC3E}">
        <p14:creationId xmlns:p14="http://schemas.microsoft.com/office/powerpoint/2010/main" val="42657032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lab coats looking at a computer&#10;&#10;">
            <a:extLst>
              <a:ext uri="{FF2B5EF4-FFF2-40B4-BE49-F238E27FC236}">
                <a16:creationId xmlns:a16="http://schemas.microsoft.com/office/drawing/2014/main" id="{92DD01C3-4A2E-EE04-7BD8-DCC4454BCCC9}"/>
              </a:ext>
            </a:extLst>
          </p:cNvPr>
          <p:cNvPicPr>
            <a:picLocks noChangeAspect="1"/>
          </p:cNvPicPr>
          <p:nvPr/>
        </p:nvPicPr>
        <p:blipFill rotWithShape="1">
          <a:blip r:embed="rId2" cstate="print">
            <a:alphaModFix amt="20000"/>
            <a:duotone>
              <a:prstClr val="black"/>
              <a:schemeClr val="tx2">
                <a:tint val="45000"/>
                <a:satMod val="400000"/>
              </a:schemeClr>
            </a:duotone>
            <a:extLst>
              <a:ext uri="{28A0092B-C50C-407E-A947-70E740481C1C}">
                <a14:useLocalDpi xmlns:a14="http://schemas.microsoft.com/office/drawing/2010/main"/>
              </a:ext>
            </a:extLst>
          </a:blip>
          <a:srcRect b="-1"/>
          <a:stretch/>
        </p:blipFill>
        <p:spPr>
          <a:xfrm>
            <a:off x="20" y="1282"/>
            <a:ext cx="12191980" cy="6856718"/>
          </a:xfrm>
          <a:prstGeom prst="rect">
            <a:avLst/>
          </a:prstGeom>
        </p:spPr>
      </p:pic>
      <p:sp>
        <p:nvSpPr>
          <p:cNvPr id="8" name="TextBox 7">
            <a:extLst>
              <a:ext uri="{FF2B5EF4-FFF2-40B4-BE49-F238E27FC236}">
                <a16:creationId xmlns:a16="http://schemas.microsoft.com/office/drawing/2014/main" id="{4FA729F9-4C51-A845-4101-CF2CDBF3AD1A}"/>
              </a:ext>
            </a:extLst>
          </p:cNvPr>
          <p:cNvSpPr txBox="1"/>
          <p:nvPr/>
        </p:nvSpPr>
        <p:spPr>
          <a:xfrm>
            <a:off x="556846" y="3804056"/>
            <a:ext cx="5543549" cy="2185214"/>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Susan Harrington</a:t>
            </a:r>
          </a:p>
          <a:p>
            <a:pPr algn="ctr">
              <a:defRPr/>
            </a:pPr>
            <a:r>
              <a:rPr lang="en-US" sz="2000">
                <a:solidFill>
                  <a:schemeClr val="bg1"/>
                </a:solidFill>
                <a:latin typeface="Arial"/>
                <a:cs typeface="Arial"/>
              </a:rPr>
              <a:t>PhD, D(ABMM), MASCP, MLS(ASCP)</a:t>
            </a:r>
            <a:r>
              <a:rPr lang="en-US" sz="2000" baseline="30000">
                <a:solidFill>
                  <a:schemeClr val="bg1"/>
                </a:solidFill>
                <a:latin typeface="Arial"/>
                <a:cs typeface="Arial"/>
              </a:rPr>
              <a:t>CM</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bg1"/>
                </a:solidFill>
                <a:effectLst/>
                <a:latin typeface="Arial" panose="020B0604020202020204" pitchFamily="34" charset="0"/>
                <a:ea typeface="Aptos" panose="020B0004020202020204" pitchFamily="34" charset="0"/>
                <a:cs typeface="Aptos" panose="020B0004020202020204" pitchFamily="34" charset="0"/>
              </a:rPr>
              <a:t>Medical Director, Mycobacteriology, Akron General Hospital Microbiology,</a:t>
            </a:r>
            <a:br>
              <a:rPr kumimoji="0" lang="en-US" altLang="en-US" sz="2000" b="0" i="0" u="none" strike="noStrike" cap="none" normalizeH="0" baseline="0">
                <a:ln>
                  <a:noFill/>
                </a:ln>
                <a:solidFill>
                  <a:schemeClr val="bg1"/>
                </a:solidFill>
                <a:effectLst/>
                <a:latin typeface="Arial" panose="020B0604020202020204" pitchFamily="34" charset="0"/>
                <a:ea typeface="Aptos" panose="020B0004020202020204" pitchFamily="34" charset="0"/>
                <a:cs typeface="Aptos" panose="020B0004020202020204" pitchFamily="34" charset="0"/>
              </a:rPr>
            </a:br>
            <a:r>
              <a:rPr kumimoji="0" lang="en-US" altLang="en-US" sz="2000" b="0" i="0" u="none" strike="noStrike" cap="none" normalizeH="0" baseline="0">
                <a:ln>
                  <a:noFill/>
                </a:ln>
                <a:solidFill>
                  <a:schemeClr val="bg1"/>
                </a:solidFill>
                <a:effectLst/>
                <a:latin typeface="Arial" panose="020B0604020202020204" pitchFamily="34" charset="0"/>
                <a:ea typeface="Aptos" panose="020B0004020202020204" pitchFamily="34" charset="0"/>
                <a:cs typeface="Aptos" panose="020B0004020202020204" pitchFamily="34" charset="0"/>
              </a:rPr>
              <a:t>and the Medical Laboratory Science Program, Cleveland Clinic </a:t>
            </a:r>
            <a:endParaRPr kumimoji="0" lang="en-US" altLang="en-US" sz="3200" b="0" i="0" u="none" strike="noStrike" cap="none" normalizeH="0" baseline="0">
              <a:ln>
                <a:noFill/>
              </a:ln>
              <a:solidFill>
                <a:schemeClr val="bg1"/>
              </a:solidFill>
              <a:effectLst/>
              <a:latin typeface="Arial" panose="020B0604020202020204" pitchFamily="34" charset="0"/>
            </a:endParaRPr>
          </a:p>
        </p:txBody>
      </p:sp>
      <p:sp>
        <p:nvSpPr>
          <p:cNvPr id="10" name="TextBox 9">
            <a:extLst>
              <a:ext uri="{FF2B5EF4-FFF2-40B4-BE49-F238E27FC236}">
                <a16:creationId xmlns:a16="http://schemas.microsoft.com/office/drawing/2014/main" id="{01B46A8B-650E-FAC1-FBC4-1F4A0C662B52}"/>
              </a:ext>
            </a:extLst>
          </p:cNvPr>
          <p:cNvSpPr txBox="1"/>
          <p:nvPr/>
        </p:nvSpPr>
        <p:spPr>
          <a:xfrm>
            <a:off x="6098148" y="3804056"/>
            <a:ext cx="5397771" cy="1569660"/>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prstClr val="white"/>
                </a:solidFill>
                <a:effectLst/>
                <a:uLnTx/>
                <a:uFillTx/>
                <a:latin typeface="Arial"/>
                <a:cs typeface="Arial"/>
              </a:rPr>
              <a:t>T</a:t>
            </a:r>
            <a:r>
              <a:rPr kumimoji="0" lang="en-US" sz="3200" b="1" i="0" u="none" strike="noStrike" kern="1200" cap="none" spc="0" normalizeH="0" baseline="0" noProof="0" err="1">
                <a:ln>
                  <a:noFill/>
                </a:ln>
                <a:solidFill>
                  <a:prstClr val="white"/>
                </a:solidFill>
                <a:effectLst/>
                <a:uLnTx/>
                <a:uFillTx/>
                <a:latin typeface="Arial"/>
                <a:cs typeface="Arial"/>
              </a:rPr>
              <a:t>ywauna</a:t>
            </a:r>
            <a:r>
              <a:rPr kumimoji="0" lang="en-US" sz="3200" b="1" i="0" u="none" strike="noStrike" kern="1200" cap="none" spc="0" normalizeH="0" baseline="0" noProof="0">
                <a:ln>
                  <a:noFill/>
                </a:ln>
                <a:solidFill>
                  <a:prstClr val="white"/>
                </a:solidFill>
                <a:effectLst/>
                <a:uLnTx/>
                <a:uFillTx/>
                <a:latin typeface="Arial"/>
                <a:cs typeface="Arial"/>
              </a:rPr>
              <a:t> Wilson</a:t>
            </a:r>
            <a:endParaRPr lang="en-US" sz="3200" b="1" i="0" u="none" strike="noStrike" kern="1200" cap="none" spc="0" normalizeH="0" baseline="0" noProof="0">
              <a:ln>
                <a:noFill/>
              </a:ln>
              <a:solidFill>
                <a:prstClr val="white"/>
              </a:solidFill>
              <a:effectLst/>
              <a:uLnTx/>
              <a:uFillTx/>
              <a:latin typeface="Arial"/>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a:cs typeface="Arial"/>
              </a:rPr>
              <a:t>MBA, MLS </a:t>
            </a:r>
            <a:r>
              <a:rPr kumimoji="0" lang="en-US" sz="2000" b="0" i="0" u="none" strike="noStrike" kern="1200" cap="none" spc="0" normalizeH="0" baseline="0" noProof="0">
                <a:ln>
                  <a:noFill/>
                </a:ln>
                <a:solidFill>
                  <a:prstClr val="white"/>
                </a:solidFill>
                <a:effectLst/>
                <a:uLnTx/>
                <a:uFillTx/>
                <a:latin typeface="Arial"/>
                <a:ea typeface="+mj-ea"/>
                <a:cs typeface="Arial"/>
              </a:rPr>
              <a:t>(ASCP)</a:t>
            </a:r>
            <a:r>
              <a:rPr kumimoji="0" lang="en-US" sz="2000" b="0" i="0" u="none" strike="noStrike" kern="1200" cap="none" spc="0" normalizeH="0" baseline="30000" noProof="0">
                <a:ln>
                  <a:noFill/>
                </a:ln>
                <a:solidFill>
                  <a:prstClr val="white"/>
                </a:solidFill>
                <a:effectLst/>
                <a:uLnTx/>
                <a:uFillTx/>
                <a:latin typeface="Arial"/>
                <a:ea typeface="+mj-ea"/>
                <a:cs typeface="Arial"/>
              </a:rPr>
              <a:t>CM </a:t>
            </a:r>
            <a:endParaRPr lang="en-US" sz="2000" b="0" i="0" u="none" strike="noStrike" kern="1200" cap="none" spc="0" normalizeH="0" baseline="30000" noProof="0">
              <a:ln>
                <a:noFill/>
              </a:ln>
              <a:solidFill>
                <a:prstClr val="white"/>
              </a:solidFill>
              <a:effectLst/>
              <a:uLnTx/>
              <a:uFillTx/>
              <a:latin typeface="Arial"/>
              <a:ea typeface="+mj-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a:ea typeface="+mn-ea"/>
                <a:cs typeface="Arial"/>
              </a:rPr>
              <a:t>System Technical Chemistry Laboratory Director, CompuNet Clinical Laboratories </a:t>
            </a:r>
            <a:endParaRPr lang="en-US" sz="2000" b="0" i="0" u="none" strike="noStrike" kern="1200" cap="none" spc="0" normalizeH="0" baseline="0" noProof="0">
              <a:ln>
                <a:noFill/>
              </a:ln>
              <a:solidFill>
                <a:prstClr val="white"/>
              </a:solidFill>
              <a:effectLst/>
              <a:uLnTx/>
              <a:uFillTx/>
              <a:latin typeface="Arial"/>
              <a:cs typeface="Arial"/>
            </a:endParaRPr>
          </a:p>
        </p:txBody>
      </p:sp>
      <p:pic>
        <p:nvPicPr>
          <p:cNvPr id="2" name="Picture 1" descr="Headshot of a woman">
            <a:extLst>
              <a:ext uri="{FF2B5EF4-FFF2-40B4-BE49-F238E27FC236}">
                <a16:creationId xmlns:a16="http://schemas.microsoft.com/office/drawing/2014/main" id="{6F50F731-52AB-E5B4-2F94-0F3252D2787D}"/>
              </a:ext>
            </a:extLst>
          </p:cNvPr>
          <p:cNvPicPr>
            <a:picLocks noChangeAspect="1"/>
          </p:cNvPicPr>
          <p:nvPr/>
        </p:nvPicPr>
        <p:blipFill>
          <a:blip r:embed="rId3"/>
          <a:stretch>
            <a:fillRect/>
          </a:stretch>
        </p:blipFill>
        <p:spPr>
          <a:xfrm>
            <a:off x="2210166" y="860426"/>
            <a:ext cx="2296990" cy="2849196"/>
          </a:xfrm>
          <a:prstGeom prst="rect">
            <a:avLst/>
          </a:prstGeom>
        </p:spPr>
      </p:pic>
      <p:pic>
        <p:nvPicPr>
          <p:cNvPr id="4" name="Picture 3" descr="Headshot of a women">
            <a:extLst>
              <a:ext uri="{FF2B5EF4-FFF2-40B4-BE49-F238E27FC236}">
                <a16:creationId xmlns:a16="http://schemas.microsoft.com/office/drawing/2014/main" id="{870ACD06-C0B7-4D88-ED2E-03FE9DADF0A7}"/>
              </a:ext>
            </a:extLst>
          </p:cNvPr>
          <p:cNvPicPr>
            <a:picLocks noChangeAspect="1"/>
          </p:cNvPicPr>
          <p:nvPr/>
        </p:nvPicPr>
        <p:blipFill>
          <a:blip r:embed="rId4"/>
          <a:stretch>
            <a:fillRect/>
          </a:stretch>
        </p:blipFill>
        <p:spPr>
          <a:xfrm>
            <a:off x="7313245" y="865553"/>
            <a:ext cx="2813540" cy="2842848"/>
          </a:xfrm>
          <a:prstGeom prst="rect">
            <a:avLst/>
          </a:prstGeom>
        </p:spPr>
      </p:pic>
      <p:sp>
        <p:nvSpPr>
          <p:cNvPr id="7" name="Rectangle 3">
            <a:extLst>
              <a:ext uri="{FF2B5EF4-FFF2-40B4-BE49-F238E27FC236}">
                <a16:creationId xmlns:a16="http://schemas.microsoft.com/office/drawing/2014/main" id="{3302E8B6-2C93-5E2A-BD50-7C0534947546}"/>
              </a:ext>
              <a:ext uri="{C183D7F6-B498-43B3-948B-1728B52AA6E4}">
                <adec:decorative xmlns:adec="http://schemas.microsoft.com/office/drawing/2017/decorative" val="1"/>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itle 5">
            <a:extLst>
              <a:ext uri="{FF2B5EF4-FFF2-40B4-BE49-F238E27FC236}">
                <a16:creationId xmlns:a16="http://schemas.microsoft.com/office/drawing/2014/main" id="{A97AF740-FF29-8848-6705-9489F28C760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Moderators</a:t>
            </a:r>
          </a:p>
        </p:txBody>
      </p:sp>
    </p:spTree>
    <p:extLst>
      <p:ext uri="{BB962C8B-B14F-4D97-AF65-F5344CB8AC3E}">
        <p14:creationId xmlns:p14="http://schemas.microsoft.com/office/powerpoint/2010/main" val="239806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37E792-F16A-E179-2CB8-56CAEDA24366}"/>
              </a:ext>
            </a:extLst>
          </p:cNvPr>
          <p:cNvSpPr>
            <a:spLocks noGrp="1"/>
          </p:cNvSpPr>
          <p:nvPr>
            <p:ph type="title"/>
          </p:nvPr>
        </p:nvSpPr>
        <p:spPr>
          <a:xfrm>
            <a:off x="764117" y="219123"/>
            <a:ext cx="11192933" cy="1325563"/>
          </a:xfrm>
        </p:spPr>
        <p:txBody>
          <a:bodyPr/>
          <a:lstStyle/>
          <a:p>
            <a:r>
              <a:rPr lang="en-US" dirty="0">
                <a:latin typeface="Arial"/>
                <a:cs typeface="Arial"/>
              </a:rPr>
              <a:t>Free ASCP Continuing Education in Service of CDC </a:t>
            </a:r>
            <a:r>
              <a:rPr lang="en-US" dirty="0" err="1">
                <a:latin typeface="Arial"/>
                <a:cs typeface="Arial"/>
              </a:rPr>
              <a:t>OneLab</a:t>
            </a:r>
            <a:r>
              <a:rPr lang="en-US" dirty="0">
                <a:latin typeface="Arial"/>
                <a:cs typeface="Arial"/>
              </a:rPr>
              <a:t>™</a:t>
            </a:r>
            <a:endParaRPr lang="en-US" dirty="0" err="1">
              <a:latin typeface="Arial"/>
              <a:cs typeface="Arial"/>
            </a:endParaRPr>
          </a:p>
        </p:txBody>
      </p:sp>
      <p:sp>
        <p:nvSpPr>
          <p:cNvPr id="6" name="Content Placeholder 5">
            <a:extLst>
              <a:ext uri="{FF2B5EF4-FFF2-40B4-BE49-F238E27FC236}">
                <a16:creationId xmlns:a16="http://schemas.microsoft.com/office/drawing/2014/main" id="{89F06C90-5469-CD99-DCD6-3ED2C09BB740}"/>
              </a:ext>
            </a:extLst>
          </p:cNvPr>
          <p:cNvSpPr>
            <a:spLocks noGrp="1"/>
          </p:cNvSpPr>
          <p:nvPr>
            <p:ph sz="half" idx="1"/>
          </p:nvPr>
        </p:nvSpPr>
        <p:spPr/>
        <p:txBody>
          <a:bodyPr vert="horz" lIns="91440" tIns="45720" rIns="91440" bIns="45720" rtlCol="0" anchor="t">
            <a:noAutofit/>
          </a:bodyPr>
          <a:lstStyle/>
          <a:p>
            <a:pPr marL="0" indent="0">
              <a:buNone/>
            </a:pPr>
            <a:r>
              <a:rPr lang="en-US" sz="2000" b="1" i="0" dirty="0">
                <a:solidFill>
                  <a:srgbClr val="333333"/>
                </a:solidFill>
                <a:effectLst/>
                <a:latin typeface="Helvetica" panose="020B0604020202020204" pitchFamily="34" charset="0"/>
                <a:cs typeface="Helvetica" panose="020B0604020202020204" pitchFamily="34" charset="0"/>
              </a:rPr>
              <a:t>Blood Culture Collection Best Practices for Laboratory Professionals</a:t>
            </a:r>
          </a:p>
          <a:p>
            <a:r>
              <a:rPr lang="en-US" sz="1800" i="1" dirty="0">
                <a:solidFill>
                  <a:srgbClr val="333333"/>
                </a:solidFill>
                <a:latin typeface="Helvetica"/>
                <a:cs typeface="Helvetica"/>
              </a:rPr>
              <a:t>Target Audience: </a:t>
            </a:r>
            <a:r>
              <a:rPr lang="en-US" sz="1800" b="0" i="1" dirty="0">
                <a:solidFill>
                  <a:srgbClr val="333333"/>
                </a:solidFill>
                <a:effectLst/>
                <a:latin typeface="Helvetica"/>
                <a:cs typeface="Helvetica"/>
              </a:rPr>
              <a:t>phlebotomists</a:t>
            </a:r>
            <a:r>
              <a:rPr lang="en-US" sz="1800" i="1" dirty="0">
                <a:solidFill>
                  <a:srgbClr val="333333"/>
                </a:solidFill>
                <a:latin typeface="Helvetica"/>
                <a:cs typeface="Helvetica"/>
              </a:rPr>
              <a:t>,</a:t>
            </a:r>
            <a:r>
              <a:rPr lang="en-US" sz="1800" b="0" i="1" dirty="0">
                <a:solidFill>
                  <a:srgbClr val="333333"/>
                </a:solidFill>
                <a:effectLst/>
                <a:latin typeface="Helvetica"/>
                <a:cs typeface="Helvetica"/>
              </a:rPr>
              <a:t> </a:t>
            </a:r>
            <a:r>
              <a:rPr lang="en-US" sz="1800" i="1" dirty="0">
                <a:solidFill>
                  <a:srgbClr val="333333"/>
                </a:solidFill>
                <a:latin typeface="Helvetica"/>
                <a:cs typeface="Helvetica"/>
              </a:rPr>
              <a:t>quality managers, </a:t>
            </a:r>
            <a:r>
              <a:rPr lang="en-US" sz="1800" b="0" i="1" dirty="0">
                <a:solidFill>
                  <a:srgbClr val="333333"/>
                </a:solidFill>
                <a:effectLst/>
                <a:latin typeface="Helvetica"/>
                <a:cs typeface="Helvetica"/>
              </a:rPr>
              <a:t>and other clinical </a:t>
            </a:r>
            <a:r>
              <a:rPr lang="en-US" sz="1800" i="1" dirty="0">
                <a:solidFill>
                  <a:srgbClr val="333333"/>
                </a:solidFill>
                <a:latin typeface="Helvetica"/>
                <a:cs typeface="Helvetica"/>
              </a:rPr>
              <a:t>lab</a:t>
            </a:r>
            <a:r>
              <a:rPr lang="en-US" sz="1800" b="0" i="1" dirty="0">
                <a:solidFill>
                  <a:srgbClr val="333333"/>
                </a:solidFill>
                <a:effectLst/>
                <a:latin typeface="Helvetica"/>
                <a:cs typeface="Helvetica"/>
              </a:rPr>
              <a:t> team members </a:t>
            </a:r>
            <a:endParaRPr lang="en-US" sz="1800" i="1" dirty="0">
              <a:solidFill>
                <a:srgbClr val="333333"/>
              </a:solidFill>
              <a:latin typeface="Helvetica"/>
              <a:cs typeface="Helvetica"/>
            </a:endParaRPr>
          </a:p>
          <a:p>
            <a:r>
              <a:rPr lang="en-US" sz="1800" i="1" dirty="0">
                <a:solidFill>
                  <a:srgbClr val="333333"/>
                </a:solidFill>
                <a:latin typeface="Helvetica"/>
                <a:cs typeface="Helvetica"/>
              </a:rPr>
              <a:t>Objective: increase</a:t>
            </a:r>
            <a:r>
              <a:rPr lang="en-US" sz="1800" i="1" dirty="0">
                <a:solidFill>
                  <a:srgbClr val="333333"/>
                </a:solidFill>
                <a:effectLst/>
                <a:latin typeface="Helvetica"/>
                <a:cs typeface="Helvetica"/>
              </a:rPr>
              <a:t> </a:t>
            </a:r>
            <a:r>
              <a:rPr lang="en-US" sz="1800" i="1" dirty="0">
                <a:solidFill>
                  <a:srgbClr val="333333"/>
                </a:solidFill>
                <a:latin typeface="Helvetica"/>
                <a:cs typeface="Helvetica"/>
              </a:rPr>
              <a:t>knowledge</a:t>
            </a:r>
            <a:r>
              <a:rPr lang="en-US" sz="1800" i="1" dirty="0">
                <a:solidFill>
                  <a:srgbClr val="333333"/>
                </a:solidFill>
                <a:effectLst/>
                <a:latin typeface="Helvetica"/>
                <a:cs typeface="Helvetica"/>
              </a:rPr>
              <a:t>, skills, and competence in applying </a:t>
            </a:r>
            <a:r>
              <a:rPr lang="en-US" sz="1800" b="1" i="1" dirty="0">
                <a:solidFill>
                  <a:srgbClr val="333333"/>
                </a:solidFill>
                <a:effectLst/>
                <a:latin typeface="Helvetica"/>
                <a:cs typeface="Helvetica"/>
              </a:rPr>
              <a:t>best practices for adult blood culture collection</a:t>
            </a:r>
            <a:r>
              <a:rPr lang="en-US" sz="1800" i="1" dirty="0">
                <a:solidFill>
                  <a:srgbClr val="333333"/>
                </a:solidFill>
                <a:effectLst/>
                <a:latin typeface="Helvetica"/>
                <a:cs typeface="Helvetica"/>
              </a:rPr>
              <a:t> in clinical laboratories</a:t>
            </a:r>
            <a:endParaRPr lang="en-US" sz="1800" i="1" dirty="0">
              <a:solidFill>
                <a:srgbClr val="333333"/>
              </a:solidFill>
              <a:latin typeface="Helvetica"/>
              <a:cs typeface="Helvetica"/>
            </a:endParaRPr>
          </a:p>
          <a:p>
            <a:r>
              <a:rPr lang="en-US" sz="1800" i="0" dirty="0">
                <a:solidFill>
                  <a:schemeClr val="tx1"/>
                </a:solidFill>
                <a:effectLst/>
                <a:latin typeface="Helvetica"/>
                <a:cs typeface="Helvetica"/>
              </a:rPr>
              <a:t>The activity offers 1.0 CME/CMLE credit.</a:t>
            </a:r>
            <a:endParaRPr lang="en-US" sz="1800" i="1" dirty="0">
              <a:solidFill>
                <a:schemeClr val="tx1"/>
              </a:solidFill>
              <a:effectLst/>
              <a:latin typeface="Helvetica"/>
              <a:cs typeface="Helvetica"/>
            </a:endParaRPr>
          </a:p>
          <a:p>
            <a:endParaRPr lang="en-US" dirty="0"/>
          </a:p>
        </p:txBody>
      </p:sp>
      <p:sp>
        <p:nvSpPr>
          <p:cNvPr id="7" name="Content Placeholder 6">
            <a:extLst>
              <a:ext uri="{FF2B5EF4-FFF2-40B4-BE49-F238E27FC236}">
                <a16:creationId xmlns:a16="http://schemas.microsoft.com/office/drawing/2014/main" id="{352DC99B-4A0A-5B50-32C3-3D4C928ABDBB}"/>
              </a:ext>
            </a:extLst>
          </p:cNvPr>
          <p:cNvSpPr>
            <a:spLocks noGrp="1"/>
          </p:cNvSpPr>
          <p:nvPr>
            <p:ph sz="half" idx="2"/>
          </p:nvPr>
        </p:nvSpPr>
        <p:spPr/>
        <p:txBody>
          <a:bodyPr vert="horz" lIns="91440" tIns="45720" rIns="91440" bIns="45720" rtlCol="0" anchor="t">
            <a:noAutofit/>
          </a:bodyPr>
          <a:lstStyle/>
          <a:p>
            <a:pPr marL="0" indent="0">
              <a:buNone/>
            </a:pPr>
            <a:r>
              <a:rPr lang="en-US" sz="2000" b="1" i="0" dirty="0">
                <a:solidFill>
                  <a:srgbClr val="333333"/>
                </a:solidFill>
                <a:effectLst/>
                <a:latin typeface="Helvetica" panose="020B0604020202020204" pitchFamily="34" charset="0"/>
                <a:cs typeface="Helvetica" panose="020B0604020202020204" pitchFamily="34" charset="0"/>
              </a:rPr>
              <a:t>Case-Based Best Practices in Effective Test Utilization for Clinical Laboratories</a:t>
            </a:r>
          </a:p>
          <a:p>
            <a:r>
              <a:rPr lang="en-US" sz="1800" i="1" dirty="0">
                <a:solidFill>
                  <a:srgbClr val="333333"/>
                </a:solidFill>
                <a:latin typeface="Helvetica"/>
                <a:cs typeface="Helvetica"/>
              </a:rPr>
              <a:t>Target audience: </a:t>
            </a:r>
            <a:r>
              <a:rPr lang="en-US" sz="1800" b="0" i="1" dirty="0">
                <a:solidFill>
                  <a:srgbClr val="333333"/>
                </a:solidFill>
                <a:effectLst/>
                <a:latin typeface="Helvetica"/>
                <a:cs typeface="Helvetica"/>
              </a:rPr>
              <a:t>clinical laboratory directors, clinical laboratory managers, </a:t>
            </a:r>
            <a:r>
              <a:rPr lang="en-US" sz="1800" i="1" dirty="0">
                <a:solidFill>
                  <a:srgbClr val="333333"/>
                </a:solidFill>
                <a:latin typeface="Helvetica"/>
                <a:cs typeface="Helvetica"/>
              </a:rPr>
              <a:t>residents, fellows, and other clinical lab team members</a:t>
            </a:r>
          </a:p>
          <a:p>
            <a:r>
              <a:rPr lang="en-US" sz="1800" i="1" dirty="0">
                <a:solidFill>
                  <a:srgbClr val="333333"/>
                </a:solidFill>
                <a:latin typeface="Helvetica"/>
                <a:cs typeface="Helvetica"/>
              </a:rPr>
              <a:t>Objective:</a:t>
            </a:r>
            <a:r>
              <a:rPr lang="en-US" sz="1800" b="0" i="1" dirty="0">
                <a:solidFill>
                  <a:srgbClr val="333333"/>
                </a:solidFill>
                <a:effectLst/>
                <a:latin typeface="Helvetica"/>
                <a:cs typeface="Helvetica"/>
              </a:rPr>
              <a:t> increase </a:t>
            </a:r>
            <a:r>
              <a:rPr lang="en-US" sz="1800" i="1" dirty="0">
                <a:solidFill>
                  <a:srgbClr val="333333"/>
                </a:solidFill>
                <a:latin typeface="Helvetica"/>
                <a:cs typeface="Helvetica"/>
              </a:rPr>
              <a:t>knowledge</a:t>
            </a:r>
            <a:r>
              <a:rPr lang="en-US" sz="1800" b="0" i="1" dirty="0">
                <a:solidFill>
                  <a:srgbClr val="333333"/>
                </a:solidFill>
                <a:effectLst/>
                <a:latin typeface="Helvetica"/>
                <a:cs typeface="Helvetica"/>
              </a:rPr>
              <a:t>, skills, and competence in </a:t>
            </a:r>
            <a:r>
              <a:rPr lang="en-US" sz="1800" b="1" i="1" dirty="0">
                <a:solidFill>
                  <a:srgbClr val="333333"/>
                </a:solidFill>
                <a:effectLst/>
                <a:latin typeface="Helvetica"/>
                <a:cs typeface="Helvetica"/>
              </a:rPr>
              <a:t>effective test utilization best practices for clinical laboratory settings</a:t>
            </a:r>
            <a:r>
              <a:rPr lang="en-US" sz="1800" b="0" i="1" dirty="0">
                <a:solidFill>
                  <a:srgbClr val="333333"/>
                </a:solidFill>
                <a:effectLst/>
                <a:latin typeface="Helvetica"/>
                <a:cs typeface="Helvetica"/>
              </a:rPr>
              <a:t>.</a:t>
            </a:r>
            <a:endParaRPr lang="en-US"/>
          </a:p>
          <a:p>
            <a:r>
              <a:rPr lang="en-US" sz="1800" i="0" dirty="0">
                <a:solidFill>
                  <a:schemeClr val="tx1"/>
                </a:solidFill>
                <a:effectLst/>
                <a:latin typeface="Helvetica"/>
                <a:cs typeface="Helvetica"/>
              </a:rPr>
              <a:t>The activity offers 1.0 CME/CMLE credit.</a:t>
            </a:r>
            <a:endParaRPr lang="en-US" sz="1800" i="1" dirty="0">
              <a:solidFill>
                <a:schemeClr val="tx1"/>
              </a:solidFill>
              <a:effectLst/>
              <a:latin typeface="Helvetica"/>
              <a:cs typeface="Helvetica"/>
            </a:endParaRPr>
          </a:p>
          <a:p>
            <a:endParaRPr lang="en-US" sz="1800" b="0" i="1" dirty="0">
              <a:solidFill>
                <a:srgbClr val="333333"/>
              </a:solidFill>
              <a:effectLst/>
              <a:latin typeface="Helvetica" panose="020B0604020202020204" pitchFamily="34" charset="0"/>
              <a:cs typeface="Helvetica" panose="020B0604020202020204" pitchFamily="34" charset="0"/>
            </a:endParaRPr>
          </a:p>
          <a:p>
            <a:endParaRPr lang="en-US" dirty="0"/>
          </a:p>
        </p:txBody>
      </p:sp>
      <p:sp>
        <p:nvSpPr>
          <p:cNvPr id="8" name="TextBox 7">
            <a:extLst>
              <a:ext uri="{FF2B5EF4-FFF2-40B4-BE49-F238E27FC236}">
                <a16:creationId xmlns:a16="http://schemas.microsoft.com/office/drawing/2014/main" id="{4154F9EB-A3BC-2BEA-DD46-BB474B45A7BB}"/>
              </a:ext>
            </a:extLst>
          </p:cNvPr>
          <p:cNvSpPr txBox="1"/>
          <p:nvPr/>
        </p:nvSpPr>
        <p:spPr>
          <a:xfrm>
            <a:off x="4865675" y="5563853"/>
            <a:ext cx="6974958" cy="707886"/>
          </a:xfrm>
          <a:prstGeom prst="rect">
            <a:avLst/>
          </a:prstGeom>
          <a:noFill/>
        </p:spPr>
        <p:txBody>
          <a:bodyPr wrap="square" lIns="91440" tIns="45720" rIns="91440" bIns="45720" rtlCol="0" anchor="t">
            <a:spAutoFit/>
          </a:bodyPr>
          <a:lstStyle/>
          <a:p>
            <a:pPr algn="r"/>
            <a:r>
              <a:rPr lang="en-US" sz="2000" i="1" dirty="0">
                <a:latin typeface="Helvetica"/>
                <a:cs typeface="Helvetica"/>
              </a:rPr>
              <a:t>Find out more about these and other free laboratory resources from ASCP at:</a:t>
            </a:r>
            <a:r>
              <a:rPr lang="en-US" sz="2000" b="1" i="1" dirty="0">
                <a:latin typeface="Helvetica"/>
                <a:cs typeface="Helvetica"/>
              </a:rPr>
              <a:t> </a:t>
            </a:r>
            <a:r>
              <a:rPr lang="en-US" sz="2000" b="1" i="1" dirty="0">
                <a:solidFill>
                  <a:srgbClr val="00A493"/>
                </a:solidFill>
                <a:latin typeface="Helvetica"/>
                <a:cs typeface="Helvetica"/>
              </a:rPr>
              <a:t>supportcdconelab.org</a:t>
            </a:r>
            <a:endParaRPr lang="en-US" sz="2000" b="1" i="1" dirty="0">
              <a:solidFill>
                <a:srgbClr val="00A493"/>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4039906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7FE068C-D3EC-5645-5D21-6E3C8D4D873D}"/>
              </a:ext>
            </a:extLst>
          </p:cNvPr>
          <p:cNvSpPr>
            <a:spLocks noGrp="1"/>
          </p:cNvSpPr>
          <p:nvPr>
            <p:ph type="title"/>
          </p:nvPr>
        </p:nvSpPr>
        <p:spPr>
          <a:xfrm>
            <a:off x="838200" y="359409"/>
            <a:ext cx="10515600" cy="1325563"/>
          </a:xfrm>
        </p:spPr>
        <p:txBody>
          <a:bodyPr>
            <a:normAutofit fontScale="90000"/>
          </a:bodyPr>
          <a:lstStyle/>
          <a:p>
            <a:pPr algn="ctr"/>
            <a:r>
              <a:rPr lang="en-US" sz="3100" dirty="0">
                <a:latin typeface="Arial"/>
                <a:cs typeface="Arial"/>
              </a:rPr>
              <a:t>Dr. Alvin Ring Empowerment Scholarship for </a:t>
            </a:r>
            <a:br>
              <a:rPr lang="en-US" sz="3100" dirty="0">
                <a:latin typeface="Arial"/>
                <a:cs typeface="Arial"/>
              </a:rPr>
            </a:br>
            <a:r>
              <a:rPr lang="en-US" sz="3100" dirty="0">
                <a:latin typeface="Arial"/>
                <a:cs typeface="Arial"/>
              </a:rPr>
              <a:t>Laboratory Professionals: Inaugural Year </a:t>
            </a:r>
            <a:br>
              <a:rPr lang="en-US" sz="3100" dirty="0"/>
            </a:br>
            <a:r>
              <a:rPr lang="en-US" sz="3100" i="1" dirty="0">
                <a:solidFill>
                  <a:srgbClr val="00A493"/>
                </a:solidFill>
                <a:latin typeface="Arial"/>
                <a:cs typeface="Arial"/>
              </a:rPr>
              <a:t>Meet some of the Scholars!</a:t>
            </a:r>
            <a:br>
              <a:rPr lang="en-US" sz="2800" b="1" i="1" dirty="0"/>
            </a:br>
            <a:endParaRPr lang="en-US" dirty="0"/>
          </a:p>
        </p:txBody>
      </p:sp>
      <p:sp>
        <p:nvSpPr>
          <p:cNvPr id="26" name="TextBox 25">
            <a:extLst>
              <a:ext uri="{FF2B5EF4-FFF2-40B4-BE49-F238E27FC236}">
                <a16:creationId xmlns:a16="http://schemas.microsoft.com/office/drawing/2014/main" id="{6FEF992E-8E7F-9653-768C-3C27A193CBFF}"/>
              </a:ext>
            </a:extLst>
          </p:cNvPr>
          <p:cNvSpPr txBox="1"/>
          <p:nvPr/>
        </p:nvSpPr>
        <p:spPr>
          <a:xfrm>
            <a:off x="373763" y="3395374"/>
            <a:ext cx="2515869" cy="1754326"/>
          </a:xfrm>
          <a:prstGeom prst="rect">
            <a:avLst/>
          </a:prstGeom>
          <a:noFill/>
        </p:spPr>
        <p:txBody>
          <a:bodyPr wrap="square" rtlCol="0">
            <a:spAutoFit/>
          </a:bodyPr>
          <a:lstStyle/>
          <a:p>
            <a:r>
              <a:rPr lang="en-US" b="1" dirty="0">
                <a:latin typeface="Helvetica"/>
                <a:ea typeface="Calibri"/>
                <a:cs typeface="Helvetica"/>
              </a:rPr>
              <a:t>Frances Correa</a:t>
            </a:r>
            <a:r>
              <a:rPr lang="en-US" sz="1800" b="1" i="0" u="none" strike="noStrike" baseline="0" dirty="0">
                <a:latin typeface="Helvetica"/>
                <a:ea typeface="Calibri"/>
                <a:cs typeface="Helvetica"/>
              </a:rPr>
              <a:t> </a:t>
            </a:r>
            <a:r>
              <a:rPr lang="en-US" sz="1800" b="0" i="0" u="none" strike="noStrike" baseline="0" dirty="0">
                <a:latin typeface="Helvetica"/>
                <a:ea typeface="Calibri"/>
                <a:cs typeface="Helvetica"/>
              </a:rPr>
              <a:t>started her Associate’s HTL program at the Community College of Baltimore County this fall. </a:t>
            </a:r>
            <a:endParaRPr lang="en-US" dirty="0">
              <a:latin typeface="Helvetica"/>
              <a:ea typeface="Calibri"/>
              <a:cs typeface="Helvetica"/>
            </a:endParaRPr>
          </a:p>
        </p:txBody>
      </p:sp>
      <p:sp>
        <p:nvSpPr>
          <p:cNvPr id="27" name="TextBox 26">
            <a:extLst>
              <a:ext uri="{FF2B5EF4-FFF2-40B4-BE49-F238E27FC236}">
                <a16:creationId xmlns:a16="http://schemas.microsoft.com/office/drawing/2014/main" id="{3F6A9DF5-AA0F-1164-F6EB-3E3947E21D05}"/>
              </a:ext>
            </a:extLst>
          </p:cNvPr>
          <p:cNvSpPr txBox="1"/>
          <p:nvPr/>
        </p:nvSpPr>
        <p:spPr>
          <a:xfrm>
            <a:off x="3292252" y="3395374"/>
            <a:ext cx="2515869" cy="1200329"/>
          </a:xfrm>
          <a:prstGeom prst="rect">
            <a:avLst/>
          </a:prstGeom>
          <a:noFill/>
        </p:spPr>
        <p:txBody>
          <a:bodyPr wrap="square" rtlCol="0">
            <a:spAutoFit/>
          </a:bodyPr>
          <a:lstStyle/>
          <a:p>
            <a:r>
              <a:rPr lang="en-US" b="1" dirty="0">
                <a:latin typeface="Helvetica"/>
                <a:ea typeface="Calibri"/>
                <a:cs typeface="Helvetica"/>
              </a:rPr>
              <a:t>Aiden Keaton</a:t>
            </a:r>
            <a:r>
              <a:rPr lang="en-US" sz="1800" b="1" i="0" u="none" strike="noStrike" baseline="0" dirty="0">
                <a:latin typeface="Helvetica"/>
                <a:ea typeface="Calibri"/>
                <a:cs typeface="Helvetica"/>
              </a:rPr>
              <a:t> </a:t>
            </a:r>
            <a:r>
              <a:rPr lang="en-US" sz="1800" b="0" i="0" u="none" strike="noStrike" baseline="0" dirty="0">
                <a:latin typeface="Helvetica"/>
                <a:ea typeface="Calibri"/>
                <a:cs typeface="Helvetica"/>
              </a:rPr>
              <a:t>started his MLT program this fall at SUNY Erie Community College.</a:t>
            </a:r>
            <a:endParaRPr lang="en-US" dirty="0">
              <a:latin typeface="Helvetica"/>
              <a:ea typeface="Calibri"/>
              <a:cs typeface="Helvetica"/>
            </a:endParaRPr>
          </a:p>
        </p:txBody>
      </p:sp>
      <p:sp>
        <p:nvSpPr>
          <p:cNvPr id="28" name="TextBox 27">
            <a:extLst>
              <a:ext uri="{FF2B5EF4-FFF2-40B4-BE49-F238E27FC236}">
                <a16:creationId xmlns:a16="http://schemas.microsoft.com/office/drawing/2014/main" id="{9A82C9C6-DC46-D3B2-1A69-5252C14B7454}"/>
              </a:ext>
            </a:extLst>
          </p:cNvPr>
          <p:cNvSpPr txBox="1"/>
          <p:nvPr/>
        </p:nvSpPr>
        <p:spPr>
          <a:xfrm>
            <a:off x="6399978" y="3393246"/>
            <a:ext cx="2701706" cy="1754326"/>
          </a:xfrm>
          <a:prstGeom prst="rect">
            <a:avLst/>
          </a:prstGeom>
          <a:noFill/>
        </p:spPr>
        <p:txBody>
          <a:bodyPr wrap="square" rtlCol="0">
            <a:spAutoFit/>
          </a:bodyPr>
          <a:lstStyle/>
          <a:p>
            <a:pPr algn="l"/>
            <a:r>
              <a:rPr lang="en-US" b="1" dirty="0">
                <a:latin typeface="Helvetica"/>
                <a:ea typeface="Calibri"/>
                <a:cs typeface="Helvetica"/>
              </a:rPr>
              <a:t>Xavier Maldonado</a:t>
            </a:r>
            <a:r>
              <a:rPr lang="en-US" sz="1800" b="1" i="0" u="none" strike="noStrike" baseline="0" dirty="0">
                <a:latin typeface="Helvetica"/>
                <a:ea typeface="Calibri"/>
                <a:cs typeface="Helvetica"/>
              </a:rPr>
              <a:t> </a:t>
            </a:r>
            <a:r>
              <a:rPr lang="en-US" sz="1800" b="0" i="0" u="none" strike="noStrike" baseline="0" dirty="0">
                <a:latin typeface="Helvetica"/>
                <a:ea typeface="Calibri"/>
                <a:cs typeface="Helvetica"/>
              </a:rPr>
              <a:t>is currently studying medical</a:t>
            </a:r>
          </a:p>
          <a:p>
            <a:pPr algn="l"/>
            <a:r>
              <a:rPr lang="en-US" sz="1800" b="0" i="0" u="none" strike="noStrike" baseline="0" dirty="0">
                <a:latin typeface="Helvetica"/>
                <a:ea typeface="Calibri"/>
                <a:cs typeface="Helvetica"/>
              </a:rPr>
              <a:t>laboratory science at Louisiana State</a:t>
            </a:r>
          </a:p>
          <a:p>
            <a:pPr algn="l"/>
            <a:r>
              <a:rPr lang="en-US" sz="1800" b="0" i="0" u="none" strike="noStrike" baseline="0" dirty="0">
                <a:latin typeface="Helvetica"/>
                <a:ea typeface="Calibri"/>
                <a:cs typeface="Helvetica"/>
              </a:rPr>
              <a:t>University New Orleans.</a:t>
            </a:r>
            <a:endParaRPr lang="en-US" dirty="0">
              <a:latin typeface="Helvetica"/>
              <a:ea typeface="Calibri"/>
              <a:cs typeface="Helvetica"/>
            </a:endParaRPr>
          </a:p>
        </p:txBody>
      </p:sp>
      <p:sp>
        <p:nvSpPr>
          <p:cNvPr id="29" name="TextBox 28">
            <a:extLst>
              <a:ext uri="{FF2B5EF4-FFF2-40B4-BE49-F238E27FC236}">
                <a16:creationId xmlns:a16="http://schemas.microsoft.com/office/drawing/2014/main" id="{3A531DEA-37D3-A85F-4F19-048126461034}"/>
              </a:ext>
            </a:extLst>
          </p:cNvPr>
          <p:cNvSpPr txBox="1"/>
          <p:nvPr/>
        </p:nvSpPr>
        <p:spPr>
          <a:xfrm>
            <a:off x="9474909" y="3382229"/>
            <a:ext cx="2406828" cy="1477328"/>
          </a:xfrm>
          <a:prstGeom prst="rect">
            <a:avLst/>
          </a:prstGeom>
          <a:noFill/>
        </p:spPr>
        <p:txBody>
          <a:bodyPr wrap="square" rtlCol="0">
            <a:spAutoFit/>
          </a:bodyPr>
          <a:lstStyle/>
          <a:p>
            <a:r>
              <a:rPr lang="en-US" b="1" dirty="0">
                <a:latin typeface="Helvetica"/>
                <a:cs typeface="Helvetica"/>
              </a:rPr>
              <a:t>Mia Wattley </a:t>
            </a:r>
            <a:r>
              <a:rPr lang="en-US" dirty="0">
                <a:latin typeface="Helvetica"/>
                <a:cs typeface="Helvetica"/>
              </a:rPr>
              <a:t>is currently studying medical laboratory science at Stony Brook University.</a:t>
            </a:r>
          </a:p>
        </p:txBody>
      </p:sp>
      <p:sp>
        <p:nvSpPr>
          <p:cNvPr id="30" name="TextBox 29">
            <a:extLst>
              <a:ext uri="{FF2B5EF4-FFF2-40B4-BE49-F238E27FC236}">
                <a16:creationId xmlns:a16="http://schemas.microsoft.com/office/drawing/2014/main" id="{ED5B759A-9FF2-4506-BE26-AB82FFE3769E}"/>
              </a:ext>
            </a:extLst>
          </p:cNvPr>
          <p:cNvSpPr txBox="1"/>
          <p:nvPr/>
        </p:nvSpPr>
        <p:spPr>
          <a:xfrm>
            <a:off x="1178883" y="5380613"/>
            <a:ext cx="9278013" cy="400110"/>
          </a:xfrm>
          <a:prstGeom prst="rect">
            <a:avLst/>
          </a:prstGeom>
          <a:noFill/>
        </p:spPr>
        <p:txBody>
          <a:bodyPr wrap="square" lIns="91440" tIns="45720" rIns="91440" bIns="45720" rtlCol="0" anchor="t">
            <a:spAutoFit/>
          </a:bodyPr>
          <a:lstStyle/>
          <a:p>
            <a:r>
              <a:rPr lang="en-US" sz="2000" b="1" i="1" dirty="0">
                <a:solidFill>
                  <a:srgbClr val="00A493"/>
                </a:solidFill>
                <a:latin typeface="Helvetica"/>
                <a:cs typeface="Helvetica"/>
              </a:rPr>
              <a:t>2025 Ring Scholarship is NOW OPEN. </a:t>
            </a:r>
            <a:r>
              <a:rPr lang="en-US" sz="2000" b="1" i="1" u="sng" dirty="0">
                <a:solidFill>
                  <a:srgbClr val="00A493"/>
                </a:solidFill>
                <a:latin typeface="Helvetica"/>
                <a:cs typeface="Helvetica"/>
              </a:rPr>
              <a:t>Encourage</a:t>
            </a:r>
            <a:r>
              <a:rPr lang="en-US" sz="2000" b="1" i="1" dirty="0">
                <a:solidFill>
                  <a:srgbClr val="00A493"/>
                </a:solidFill>
                <a:latin typeface="Helvetica"/>
                <a:cs typeface="Helvetica"/>
              </a:rPr>
              <a:t> a student to apply! </a:t>
            </a:r>
          </a:p>
        </p:txBody>
      </p:sp>
      <p:pic>
        <p:nvPicPr>
          <p:cNvPr id="2" name="Picture 1" descr="A qr code with a blue circle&#10;&#10;">
            <a:extLst>
              <a:ext uri="{FF2B5EF4-FFF2-40B4-BE49-F238E27FC236}">
                <a16:creationId xmlns:a16="http://schemas.microsoft.com/office/drawing/2014/main" id="{04C5EE78-B36F-FB72-27AC-A210FA950375}"/>
              </a:ext>
            </a:extLst>
          </p:cNvPr>
          <p:cNvPicPr>
            <a:picLocks noChangeAspect="1"/>
          </p:cNvPicPr>
          <p:nvPr/>
        </p:nvPicPr>
        <p:blipFill>
          <a:blip r:embed="rId3"/>
          <a:stretch>
            <a:fillRect/>
          </a:stretch>
        </p:blipFill>
        <p:spPr>
          <a:xfrm>
            <a:off x="9870017" y="5001683"/>
            <a:ext cx="1638301" cy="1564217"/>
          </a:xfrm>
          <a:prstGeom prst="rect">
            <a:avLst/>
          </a:prstGeom>
        </p:spPr>
      </p:pic>
      <p:sp>
        <p:nvSpPr>
          <p:cNvPr id="3" name="TextBox 2">
            <a:extLst>
              <a:ext uri="{FF2B5EF4-FFF2-40B4-BE49-F238E27FC236}">
                <a16:creationId xmlns:a16="http://schemas.microsoft.com/office/drawing/2014/main" id="{C18FA76B-79B6-B004-F9C9-388C2F70317D}"/>
              </a:ext>
            </a:extLst>
          </p:cNvPr>
          <p:cNvSpPr txBox="1"/>
          <p:nvPr/>
        </p:nvSpPr>
        <p:spPr>
          <a:xfrm>
            <a:off x="5581650" y="5909734"/>
            <a:ext cx="4140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Helvetica"/>
                <a:cs typeface="Helvetica"/>
              </a:rPr>
              <a:t>Scan here or get more info at: </a:t>
            </a:r>
          </a:p>
          <a:p>
            <a:r>
              <a:rPr lang="en-US" b="1" dirty="0">
                <a:latin typeface="Helvetica"/>
                <a:cs typeface="Helvetica"/>
                <a:hlinkClick r:id="" action="ppaction://noaction"/>
              </a:rPr>
              <a:t>https://bit.ly/ASCPRingScholarship</a:t>
            </a:r>
            <a:endParaRPr lang="en-US" b="1">
              <a:latin typeface="Helvetica"/>
              <a:ea typeface="Calibri"/>
              <a:cs typeface="Helvetica"/>
              <a:hlinkClick r:id="" action="ppaction://noaction"/>
            </a:endParaRPr>
          </a:p>
        </p:txBody>
      </p:sp>
      <p:pic>
        <p:nvPicPr>
          <p:cNvPr id="8" name="Content Placeholder 7" descr="A person taking a selfie&#10;&#10;">
            <a:extLst>
              <a:ext uri="{FF2B5EF4-FFF2-40B4-BE49-F238E27FC236}">
                <a16:creationId xmlns:a16="http://schemas.microsoft.com/office/drawing/2014/main" id="{AC07CF13-E0C7-A243-CFEE-F5521D578904}"/>
              </a:ext>
            </a:extLst>
          </p:cNvPr>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rot="5400000">
            <a:off x="779632" y="1674345"/>
            <a:ext cx="1625999" cy="1620652"/>
          </a:xfrm>
        </p:spPr>
      </p:pic>
      <p:pic>
        <p:nvPicPr>
          <p:cNvPr id="10" name="Picture 9" descr="A child in a graduation gown and cap&#10;">
            <a:extLst>
              <a:ext uri="{FF2B5EF4-FFF2-40B4-BE49-F238E27FC236}">
                <a16:creationId xmlns:a16="http://schemas.microsoft.com/office/drawing/2014/main" id="{EAE6D3DD-FAA2-0C60-12B0-73B23F0A2B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48963" y="1684894"/>
            <a:ext cx="1624111" cy="1625998"/>
          </a:xfrm>
          <a:prstGeom prst="rect">
            <a:avLst/>
          </a:prstGeom>
        </p:spPr>
      </p:pic>
      <p:pic>
        <p:nvPicPr>
          <p:cNvPr id="14" name="Picture 13" descr="A person wearing glasses and a black shirt&#10;">
            <a:extLst>
              <a:ext uri="{FF2B5EF4-FFF2-40B4-BE49-F238E27FC236}">
                <a16:creationId xmlns:a16="http://schemas.microsoft.com/office/drawing/2014/main" id="{72EEE8A2-3F03-6395-23C5-8F5368A86E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9978" y="1684716"/>
            <a:ext cx="2052906" cy="1612955"/>
          </a:xfrm>
          <a:prstGeom prst="rect">
            <a:avLst/>
          </a:prstGeom>
        </p:spPr>
      </p:pic>
      <p:pic>
        <p:nvPicPr>
          <p:cNvPr id="19" name="Content Placeholder 18" descr="A portrait of a person smiling&#10;&#10;">
            <a:extLst>
              <a:ext uri="{FF2B5EF4-FFF2-40B4-BE49-F238E27FC236}">
                <a16:creationId xmlns:a16="http://schemas.microsoft.com/office/drawing/2014/main" id="{5F9F457B-3098-6DB4-F0B1-E872E234E9FC}"/>
              </a:ext>
            </a:extLst>
          </p:cNvPr>
          <p:cNvPicPr>
            <a:picLocks noGrp="1" noChangeAspect="1"/>
          </p:cNvPicPr>
          <p:nvPr>
            <p:ph sz="half" idx="2"/>
          </p:nvPr>
        </p:nvPicPr>
        <p:blipFill>
          <a:blip r:embed="rId7" cstate="print">
            <a:extLst>
              <a:ext uri="{28A0092B-C50C-407E-A947-70E740481C1C}">
                <a14:useLocalDpi xmlns:a14="http://schemas.microsoft.com/office/drawing/2010/main" val="0"/>
              </a:ext>
            </a:extLst>
          </a:blip>
          <a:stretch>
            <a:fillRect/>
          </a:stretch>
        </p:blipFill>
        <p:spPr>
          <a:xfrm>
            <a:off x="9746771" y="1684716"/>
            <a:ext cx="1204764" cy="1739877"/>
          </a:xfrm>
        </p:spPr>
      </p:pic>
    </p:spTree>
    <p:extLst>
      <p:ext uri="{BB962C8B-B14F-4D97-AF65-F5344CB8AC3E}">
        <p14:creationId xmlns:p14="http://schemas.microsoft.com/office/powerpoint/2010/main" val="11764247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D4164-2A55-E2D7-49CD-C685B3634E44}"/>
              </a:ext>
            </a:extLst>
          </p:cNvPr>
          <p:cNvSpPr>
            <a:spLocks noGrp="1"/>
          </p:cNvSpPr>
          <p:nvPr>
            <p:ph type="title"/>
          </p:nvPr>
        </p:nvSpPr>
        <p:spPr/>
        <p:txBody>
          <a:bodyPr/>
          <a:lstStyle/>
          <a:p>
            <a:r>
              <a:rPr lang="en-US" dirty="0"/>
              <a:t>Free, Interactive Logic-Based Quiz for Lab Scientists!</a:t>
            </a:r>
          </a:p>
        </p:txBody>
      </p:sp>
      <p:sp>
        <p:nvSpPr>
          <p:cNvPr id="8" name="Content Placeholder 5">
            <a:extLst>
              <a:ext uri="{FF2B5EF4-FFF2-40B4-BE49-F238E27FC236}">
                <a16:creationId xmlns:a16="http://schemas.microsoft.com/office/drawing/2014/main" id="{96BA62D3-EB2A-99DB-BA61-84A2D1D2DD0E}"/>
              </a:ext>
            </a:extLst>
          </p:cNvPr>
          <p:cNvSpPr>
            <a:spLocks noGrp="1"/>
          </p:cNvSpPr>
          <p:nvPr>
            <p:ph idx="1"/>
          </p:nvPr>
        </p:nvSpPr>
        <p:spPr>
          <a:xfrm>
            <a:off x="838200" y="1825625"/>
            <a:ext cx="5424377" cy="3914775"/>
          </a:xfrm>
        </p:spPr>
        <p:txBody>
          <a:bodyPr vert="horz" lIns="91440" tIns="45720" rIns="91440" bIns="45720" rtlCol="0" anchor="t">
            <a:noAutofit/>
          </a:bodyPr>
          <a:lstStyle/>
          <a:p>
            <a:pPr marL="0" indent="0">
              <a:buNone/>
            </a:pPr>
            <a:r>
              <a:rPr lang="en-US" sz="2000" b="1" i="0" dirty="0">
                <a:solidFill>
                  <a:srgbClr val="333333"/>
                </a:solidFill>
                <a:effectLst/>
                <a:latin typeface="Helvetica" panose="020B0604020202020204" pitchFamily="34" charset="0"/>
                <a:cs typeface="Helvetica" panose="020B0604020202020204" pitchFamily="34" charset="0"/>
              </a:rPr>
              <a:t>Aligning with Your Lab Team Quiz</a:t>
            </a:r>
          </a:p>
          <a:p>
            <a:r>
              <a:rPr lang="en-US" sz="1800" b="1" i="1" dirty="0">
                <a:solidFill>
                  <a:srgbClr val="333333"/>
                </a:solidFill>
                <a:latin typeface="Helvetica"/>
                <a:cs typeface="Helvetica"/>
              </a:rPr>
              <a:t>Target Audience: </a:t>
            </a:r>
            <a:r>
              <a:rPr lang="en-US" sz="1800" i="1" dirty="0">
                <a:solidFill>
                  <a:srgbClr val="333333"/>
                </a:solidFill>
                <a:latin typeface="Helvetica"/>
                <a:cs typeface="Helvetica"/>
              </a:rPr>
              <a:t>laboratory leadership, motivated lab team members</a:t>
            </a:r>
          </a:p>
          <a:p>
            <a:r>
              <a:rPr lang="en-US" sz="1800" b="1" i="1" dirty="0">
                <a:solidFill>
                  <a:srgbClr val="333333"/>
                </a:solidFill>
                <a:latin typeface="Helvetica"/>
                <a:cs typeface="Helvetica"/>
              </a:rPr>
              <a:t>Purpose of the Quiz: </a:t>
            </a:r>
            <a:r>
              <a:rPr lang="en-US" sz="1800" i="1" dirty="0">
                <a:solidFill>
                  <a:srgbClr val="333333"/>
                </a:solidFill>
                <a:latin typeface="Helvetica"/>
                <a:cs typeface="Helvetica"/>
              </a:rPr>
              <a:t>Considers self-identified skills and personnel strengths and shares suggestions on supporting laboratory tasks that may be of interest to you</a:t>
            </a:r>
          </a:p>
          <a:p>
            <a:r>
              <a:rPr lang="en-US" sz="1800" b="1" i="1" dirty="0">
                <a:solidFill>
                  <a:srgbClr val="333333"/>
                </a:solidFill>
                <a:latin typeface="Helvetica"/>
                <a:cs typeface="Helvetica"/>
              </a:rPr>
              <a:t>More info at:</a:t>
            </a:r>
            <a:r>
              <a:rPr lang="en-US" sz="1800" i="1" dirty="0">
                <a:solidFill>
                  <a:srgbClr val="333333"/>
                </a:solidFill>
                <a:latin typeface="Helvetica"/>
                <a:cs typeface="Helvetica"/>
              </a:rPr>
              <a:t> </a:t>
            </a:r>
            <a:r>
              <a:rPr lang="en-US" sz="1800" b="1" i="1" dirty="0">
                <a:solidFill>
                  <a:srgbClr val="333333"/>
                </a:solidFill>
                <a:latin typeface="Helvetica"/>
                <a:cs typeface="Helvetica"/>
              </a:rPr>
              <a:t>supportcdconelab.org</a:t>
            </a:r>
          </a:p>
          <a:p>
            <a:endParaRPr lang="en-US" sz="1800" i="1" dirty="0">
              <a:solidFill>
                <a:srgbClr val="333333"/>
              </a:solidFill>
              <a:latin typeface="Helvetica"/>
              <a:cs typeface="Helvetica"/>
            </a:endParaRPr>
          </a:p>
          <a:p>
            <a:endParaRPr lang="en-US" dirty="0"/>
          </a:p>
        </p:txBody>
      </p:sp>
      <p:pic>
        <p:nvPicPr>
          <p:cNvPr id="10" name="Picture 9" descr="A qr code with a ASCP logo&#10;&#10;">
            <a:extLst>
              <a:ext uri="{FF2B5EF4-FFF2-40B4-BE49-F238E27FC236}">
                <a16:creationId xmlns:a16="http://schemas.microsoft.com/office/drawing/2014/main" id="{45ECB179-7E4D-7FF8-7C54-FAA2FCC15A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77063" y="1825625"/>
            <a:ext cx="2949169" cy="2949169"/>
          </a:xfrm>
          <a:prstGeom prst="rect">
            <a:avLst/>
          </a:prstGeom>
        </p:spPr>
      </p:pic>
      <p:sp>
        <p:nvSpPr>
          <p:cNvPr id="12" name="TextBox 11">
            <a:extLst>
              <a:ext uri="{FF2B5EF4-FFF2-40B4-BE49-F238E27FC236}">
                <a16:creationId xmlns:a16="http://schemas.microsoft.com/office/drawing/2014/main" id="{064870AB-7FB7-70B0-46EB-107A8804B92B}"/>
              </a:ext>
            </a:extLst>
          </p:cNvPr>
          <p:cNvSpPr txBox="1"/>
          <p:nvPr/>
        </p:nvSpPr>
        <p:spPr>
          <a:xfrm>
            <a:off x="6616835" y="4999486"/>
            <a:ext cx="5170082" cy="646331"/>
          </a:xfrm>
          <a:prstGeom prst="rect">
            <a:avLst/>
          </a:prstGeom>
          <a:noFill/>
        </p:spPr>
        <p:txBody>
          <a:bodyPr wrap="square">
            <a:spAutoFit/>
          </a:bodyPr>
          <a:lstStyle/>
          <a:p>
            <a:pPr algn="ctr"/>
            <a:r>
              <a:rPr lang="en-US" sz="1800" i="1" dirty="0">
                <a:solidFill>
                  <a:srgbClr val="333333"/>
                </a:solidFill>
                <a:latin typeface="Helvetica"/>
                <a:cs typeface="Helvetica"/>
              </a:rPr>
              <a:t>Take the quiz at:</a:t>
            </a:r>
            <a:br>
              <a:rPr lang="en-US" sz="1800" i="1" dirty="0">
                <a:solidFill>
                  <a:srgbClr val="333333"/>
                </a:solidFill>
                <a:latin typeface="Helvetica"/>
                <a:cs typeface="Helvetica"/>
              </a:rPr>
            </a:br>
            <a:r>
              <a:rPr lang="en-US" sz="1800" b="1" i="1" dirty="0">
                <a:solidFill>
                  <a:srgbClr val="333333"/>
                </a:solidFill>
                <a:latin typeface="Helvetica"/>
                <a:cs typeface="Helvetica"/>
              </a:rPr>
              <a:t>https://bit.ly/AligningWithYourLabTeamQuiz</a:t>
            </a:r>
          </a:p>
        </p:txBody>
      </p:sp>
    </p:spTree>
    <p:extLst>
      <p:ext uri="{BB962C8B-B14F-4D97-AF65-F5344CB8AC3E}">
        <p14:creationId xmlns:p14="http://schemas.microsoft.com/office/powerpoint/2010/main" val="37718492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52F30-6A8C-537E-6859-81D554207AA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9F6E2EC-7EFD-D442-AD97-692677A58CC9}"/>
              </a:ext>
            </a:extLst>
          </p:cNvPr>
          <p:cNvSpPr>
            <a:spLocks noGrp="1"/>
          </p:cNvSpPr>
          <p:nvPr>
            <p:ph type="ctrTitle"/>
          </p:nvPr>
        </p:nvSpPr>
        <p:spPr/>
        <p:txBody>
          <a:bodyPr>
            <a:normAutofit/>
          </a:bodyPr>
          <a:lstStyle/>
          <a:p>
            <a:r>
              <a:rPr lang="en-US" sz="3200" b="0" i="1"/>
              <a:t>Thank you for attending!</a:t>
            </a:r>
          </a:p>
        </p:txBody>
      </p:sp>
      <p:sp>
        <p:nvSpPr>
          <p:cNvPr id="5" name="Subtitle 4">
            <a:extLst>
              <a:ext uri="{FF2B5EF4-FFF2-40B4-BE49-F238E27FC236}">
                <a16:creationId xmlns:a16="http://schemas.microsoft.com/office/drawing/2014/main" id="{CA2F4F1E-82F2-BCF5-E7D6-E63DC810BDD7}"/>
              </a:ext>
            </a:extLst>
          </p:cNvPr>
          <p:cNvSpPr>
            <a:spLocks noGrp="1"/>
          </p:cNvSpPr>
          <p:nvPr>
            <p:ph type="subTitle" idx="1"/>
          </p:nvPr>
        </p:nvSpPr>
        <p:spPr>
          <a:xfrm>
            <a:off x="1355520" y="3247743"/>
            <a:ext cx="9144000" cy="1937766"/>
          </a:xfrm>
        </p:spPr>
        <p:txBody>
          <a:bodyPr vert="horz" lIns="91440" tIns="45720" rIns="91440" bIns="45720" rtlCol="0" anchor="ctr">
            <a:noAutofit/>
          </a:bodyPr>
          <a:lstStyle/>
          <a:p>
            <a:r>
              <a:rPr lang="en-US" sz="4000" i="1">
                <a:latin typeface="Arial"/>
                <a:cs typeface="Calibri"/>
              </a:rPr>
              <a:t> </a:t>
            </a:r>
          </a:p>
          <a:p>
            <a:r>
              <a:rPr lang="en-US" sz="4000" i="1">
                <a:latin typeface="Arial"/>
                <a:cs typeface="Calibri"/>
              </a:rPr>
              <a:t>At-the-Bench: </a:t>
            </a:r>
            <a:br>
              <a:rPr lang="en-US" sz="4000" i="1">
                <a:latin typeface="Arial"/>
                <a:cs typeface="Calibri"/>
              </a:rPr>
            </a:br>
            <a:r>
              <a:rPr lang="en-US" sz="4000" i="1">
                <a:latin typeface="Arial"/>
                <a:cs typeface="Calibri"/>
              </a:rPr>
              <a:t>Clinical Laboratories Feature </a:t>
            </a:r>
            <a:endParaRPr lang="en-US" sz="1600">
              <a:latin typeface="Arial"/>
              <a:cs typeface="Calibri"/>
            </a:endParaRPr>
          </a:p>
        </p:txBody>
      </p:sp>
      <p:pic>
        <p:nvPicPr>
          <p:cNvPr id="6" name="Picture Placeholder 7" descr="A qr code with black squares">
            <a:extLst>
              <a:ext uri="{FF2B5EF4-FFF2-40B4-BE49-F238E27FC236}">
                <a16:creationId xmlns:a16="http://schemas.microsoft.com/office/drawing/2014/main" id="{453BF7CA-2EFD-83D7-F665-9FCA1BDBE785}"/>
              </a:ext>
            </a:extLst>
          </p:cNvPr>
          <p:cNvPicPr>
            <a:picLocks noChangeAspect="1"/>
          </p:cNvPicPr>
          <p:nvPr/>
        </p:nvPicPr>
        <p:blipFill>
          <a:blip r:embed="rId2" cstate="print">
            <a:extLst>
              <a:ext uri="{28A0092B-C50C-407E-A947-70E740481C1C}">
                <a14:useLocalDpi xmlns:a14="http://schemas.microsoft.com/office/drawing/2010/main"/>
              </a:ext>
            </a:extLst>
          </a:blip>
          <a:srcRect t="2021" b="2021"/>
          <a:stretch>
            <a:fillRect/>
          </a:stretch>
        </p:blipFill>
        <p:spPr>
          <a:xfrm>
            <a:off x="9289988" y="381448"/>
            <a:ext cx="2531709" cy="2428441"/>
          </a:xfrm>
          <a:prstGeom prst="rect">
            <a:avLst/>
          </a:prstGeom>
        </p:spPr>
      </p:pic>
      <p:sp>
        <p:nvSpPr>
          <p:cNvPr id="2" name="TextBox 1"/>
          <p:cNvSpPr txBox="1"/>
          <p:nvPr/>
        </p:nvSpPr>
        <p:spPr>
          <a:xfrm>
            <a:off x="9336822" y="2859320"/>
            <a:ext cx="2621230" cy="1200329"/>
          </a:xfrm>
          <a:prstGeom prst="rect">
            <a:avLst/>
          </a:prstGeom>
          <a:noFill/>
        </p:spPr>
        <p:txBody>
          <a:bodyPr wrap="none" lIns="91440" tIns="45720" rIns="91440" bIns="45720" rtlCol="0" anchor="t">
            <a:spAutoFit/>
          </a:bodyPr>
          <a:lstStyle/>
          <a:p>
            <a:r>
              <a:rPr lang="en-US" b="1">
                <a:solidFill>
                  <a:srgbClr val="00A493"/>
                </a:solidFill>
                <a:latin typeface="Arial"/>
                <a:cs typeface="Arial"/>
              </a:rPr>
              <a:t>More info at: </a:t>
            </a:r>
            <a:br>
              <a:rPr lang="en-US" b="1">
                <a:latin typeface="Arial"/>
              </a:rPr>
            </a:br>
            <a:r>
              <a:rPr lang="en-US" b="1">
                <a:solidFill>
                  <a:srgbClr val="00A493"/>
                </a:solidFill>
                <a:latin typeface="Arial"/>
                <a:cs typeface="Arial"/>
              </a:rPr>
              <a:t>supportcdconelab.org</a:t>
            </a:r>
            <a:br>
              <a:rPr lang="en-US" b="1">
                <a:latin typeface="Arial"/>
              </a:rPr>
            </a:br>
            <a:r>
              <a:rPr lang="en-US" b="1">
                <a:solidFill>
                  <a:srgbClr val="00A493"/>
                </a:solidFill>
                <a:latin typeface="Arial"/>
                <a:cs typeface="Arial"/>
              </a:rPr>
              <a:t>Or email us at:</a:t>
            </a:r>
          </a:p>
          <a:p>
            <a:r>
              <a:rPr lang="en-US" b="1">
                <a:solidFill>
                  <a:srgbClr val="00A493"/>
                </a:solidFill>
                <a:latin typeface="Arial"/>
                <a:cs typeface="Arial"/>
              </a:rPr>
              <a:t>grants@ascp.org</a:t>
            </a:r>
          </a:p>
        </p:txBody>
      </p:sp>
    </p:spTree>
    <p:extLst>
      <p:ext uri="{BB962C8B-B14F-4D97-AF65-F5344CB8AC3E}">
        <p14:creationId xmlns:p14="http://schemas.microsoft.com/office/powerpoint/2010/main" val="2668106674"/>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3F5AB-B8E8-3887-6519-9EB0524C29B8}"/>
              </a:ext>
            </a:extLst>
          </p:cNvPr>
          <p:cNvSpPr>
            <a:spLocks noGrp="1"/>
          </p:cNvSpPr>
          <p:nvPr>
            <p:ph type="title"/>
          </p:nvPr>
        </p:nvSpPr>
        <p:spPr>
          <a:xfrm>
            <a:off x="838200" y="203129"/>
            <a:ext cx="7472889" cy="1167046"/>
          </a:xfrm>
        </p:spPr>
        <p:txBody>
          <a:bodyPr/>
          <a:lstStyle/>
          <a:p>
            <a:r>
              <a:rPr lang="en-US">
                <a:latin typeface="Arial"/>
                <a:cs typeface="Arial"/>
              </a:rPr>
              <a:t>ASCP is proud to support CDC OneLab</a:t>
            </a:r>
            <a:r>
              <a:rPr lang="en-US" baseline="30000">
                <a:latin typeface="Arial"/>
                <a:cs typeface="Arial"/>
              </a:rPr>
              <a:t>TM</a:t>
            </a:r>
            <a:endParaRPr lang="en-US" baseline="30000"/>
          </a:p>
        </p:txBody>
      </p:sp>
      <p:pic>
        <p:nvPicPr>
          <p:cNvPr id="5" name="Picture Placeholder 4" descr="A qr code with black squares&#10;&#10;">
            <a:extLst>
              <a:ext uri="{FF2B5EF4-FFF2-40B4-BE49-F238E27FC236}">
                <a16:creationId xmlns:a16="http://schemas.microsoft.com/office/drawing/2014/main" id="{0CCFE4E0-354A-1FC2-2DAD-ADDE75BB593B}"/>
              </a:ext>
            </a:extLst>
          </p:cNvPr>
          <p:cNvPicPr>
            <a:picLocks noGrp="1" noChangeAspect="1"/>
          </p:cNvPicPr>
          <p:nvPr>
            <p:ph type="pic" idx="10"/>
          </p:nvPr>
        </p:nvPicPr>
        <p:blipFill>
          <a:blip r:embed="rId2"/>
          <a:srcRect l="28" r="28"/>
          <a:stretch/>
        </p:blipFill>
        <p:spPr>
          <a:xfrm>
            <a:off x="7747210" y="2363087"/>
            <a:ext cx="2396770" cy="2307387"/>
          </a:xfrm>
        </p:spPr>
      </p:pic>
      <p:sp>
        <p:nvSpPr>
          <p:cNvPr id="6" name="Content Placeholder 4">
            <a:extLst>
              <a:ext uri="{FF2B5EF4-FFF2-40B4-BE49-F238E27FC236}">
                <a16:creationId xmlns:a16="http://schemas.microsoft.com/office/drawing/2014/main" id="{32F517F7-602F-C59A-6AA8-207C9BAD0A07}"/>
              </a:ext>
            </a:extLst>
          </p:cNvPr>
          <p:cNvSpPr txBox="1">
            <a:spLocks/>
          </p:cNvSpPr>
          <p:nvPr/>
        </p:nvSpPr>
        <p:spPr>
          <a:xfrm>
            <a:off x="1024653" y="1942995"/>
            <a:ext cx="6264730" cy="3129889"/>
          </a:xfrm>
          <a:prstGeom prst="rect">
            <a:avLst/>
          </a:prstGeom>
        </p:spPr>
        <p:txBody>
          <a:bodyPr vert="horz" lIns="91440" tIns="45720" rIns="91440" bIns="45720" rtlCol="0" anchor="t">
            <a:noAutofit/>
          </a:bodyPr>
          <a:lstStyle>
            <a:lvl1pPr marL="2286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24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2000" kern="1200">
                <a:solidFill>
                  <a:schemeClr val="tx1">
                    <a:lumMod val="95000"/>
                    <a:lumOff val="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1800" kern="1200">
                <a:solidFill>
                  <a:schemeClr val="tx1">
                    <a:lumMod val="95000"/>
                    <a:lumOff val="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0000"/>
              </a:lnSpc>
              <a:spcBef>
                <a:spcPts val="600"/>
              </a:spcBef>
              <a:spcAft>
                <a:spcPts val="600"/>
              </a:spcAft>
              <a:buClr>
                <a:srgbClr val="4696D2"/>
              </a:buClr>
              <a:buSzPct val="80000"/>
              <a:buFont typeface="Arial" panose="020B0604020202020204" pitchFamily="34" charset="0"/>
              <a:buChar char="•"/>
              <a:defRPr sz="1600" kern="1200">
                <a:solidFill>
                  <a:schemeClr val="tx1">
                    <a:lumMod val="95000"/>
                    <a:lumOff val="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b="1">
              <a:solidFill>
                <a:srgbClr val="00A493"/>
              </a:solidFill>
            </a:endParaRPr>
          </a:p>
          <a:p>
            <a:r>
              <a:rPr lang="en-US" sz="2000">
                <a:solidFill>
                  <a:schemeClr val="tx1"/>
                </a:solidFill>
                <a:latin typeface="Arial"/>
                <a:cs typeface="Arial"/>
              </a:rPr>
              <a:t>Learn more about the</a:t>
            </a:r>
            <a:r>
              <a:rPr lang="en-US" sz="2000" b="1">
                <a:solidFill>
                  <a:srgbClr val="25408F"/>
                </a:solidFill>
                <a:latin typeface="Arial"/>
                <a:cs typeface="Arial"/>
              </a:rPr>
              <a:t> CDC OneLab Initiative</a:t>
            </a:r>
          </a:p>
          <a:p>
            <a:r>
              <a:rPr lang="en-US" sz="2000">
                <a:solidFill>
                  <a:schemeClr val="tx1"/>
                </a:solidFill>
                <a:latin typeface="Arial"/>
                <a:cs typeface="Arial"/>
              </a:rPr>
              <a:t>Sign up for CDC’s free learning management system, </a:t>
            </a:r>
            <a:r>
              <a:rPr lang="en-US" sz="2000" b="1">
                <a:solidFill>
                  <a:srgbClr val="25408F"/>
                </a:solidFill>
                <a:latin typeface="Arial"/>
                <a:cs typeface="Arial"/>
              </a:rPr>
              <a:t>OneLab REACH™</a:t>
            </a:r>
            <a:endParaRPr lang="en-US" sz="2000">
              <a:solidFill>
                <a:srgbClr val="25408F"/>
              </a:solidFill>
            </a:endParaRPr>
          </a:p>
          <a:p>
            <a:r>
              <a:rPr lang="en-US" sz="2000">
                <a:solidFill>
                  <a:schemeClr val="tx1"/>
                </a:solidFill>
                <a:latin typeface="Arial"/>
                <a:cs typeface="Arial"/>
              </a:rPr>
              <a:t>Access </a:t>
            </a:r>
            <a:r>
              <a:rPr lang="en-US" sz="2000" b="1">
                <a:solidFill>
                  <a:srgbClr val="25408F"/>
                </a:solidFill>
                <a:latin typeface="Arial"/>
                <a:cs typeface="Arial"/>
              </a:rPr>
              <a:t>free ASCP lab training resources</a:t>
            </a:r>
            <a:endParaRPr lang="en-US" sz="2000" b="1">
              <a:solidFill>
                <a:srgbClr val="25408F"/>
              </a:solidFill>
            </a:endParaRPr>
          </a:p>
          <a:p>
            <a:r>
              <a:rPr lang="en-US" sz="2000">
                <a:solidFill>
                  <a:schemeClr val="tx1"/>
                </a:solidFill>
                <a:latin typeface="Arial"/>
                <a:cs typeface="Arial"/>
              </a:rPr>
              <a:t>Find out about </a:t>
            </a:r>
            <a:r>
              <a:rPr lang="en-US" sz="2000" b="1">
                <a:solidFill>
                  <a:srgbClr val="25408F"/>
                </a:solidFill>
                <a:latin typeface="Arial"/>
                <a:cs typeface="Arial"/>
              </a:rPr>
              <a:t>Workforce Events &amp; Scholarships</a:t>
            </a:r>
          </a:p>
          <a:p>
            <a:r>
              <a:rPr lang="en-US" sz="2000">
                <a:solidFill>
                  <a:schemeClr val="tx1"/>
                </a:solidFill>
                <a:latin typeface="Arial"/>
                <a:cs typeface="Arial"/>
              </a:rPr>
              <a:t>Catch-up on </a:t>
            </a:r>
            <a:r>
              <a:rPr lang="en-US" sz="2000" b="1" i="1">
                <a:solidFill>
                  <a:srgbClr val="25408F"/>
                </a:solidFill>
                <a:latin typeface="Arial"/>
                <a:cs typeface="Arial"/>
              </a:rPr>
              <a:t>Building Bridges</a:t>
            </a:r>
            <a:r>
              <a:rPr lang="en-US" sz="2000" b="1">
                <a:solidFill>
                  <a:srgbClr val="25408F"/>
                </a:solidFill>
                <a:latin typeface="Arial"/>
                <a:cs typeface="Arial"/>
              </a:rPr>
              <a:t> webinars </a:t>
            </a:r>
          </a:p>
          <a:p>
            <a:pPr marL="0" indent="0">
              <a:buNone/>
            </a:pPr>
            <a:endParaRPr lang="en-US" sz="1800" strike="sngStrike">
              <a:solidFill>
                <a:srgbClr val="0D0D0D"/>
              </a:solidFill>
              <a:latin typeface="Helvetica"/>
              <a:cs typeface="Helvetica"/>
            </a:endParaRPr>
          </a:p>
        </p:txBody>
      </p:sp>
    </p:spTree>
    <p:extLst>
      <p:ext uri="{BB962C8B-B14F-4D97-AF65-F5344CB8AC3E}">
        <p14:creationId xmlns:p14="http://schemas.microsoft.com/office/powerpoint/2010/main" val="252303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9764C-C825-6F47-BA0B-2EE5D60F2512}"/>
              </a:ext>
            </a:extLst>
          </p:cNvPr>
          <p:cNvSpPr>
            <a:spLocks noGrp="1"/>
          </p:cNvSpPr>
          <p:nvPr>
            <p:ph type="title"/>
          </p:nvPr>
        </p:nvSpPr>
        <p:spPr/>
        <p:txBody>
          <a:bodyPr>
            <a:normAutofit/>
          </a:bodyPr>
          <a:lstStyle/>
          <a:p>
            <a:r>
              <a:rPr lang="en-US" sz="2800">
                <a:latin typeface="Arial"/>
                <a:cs typeface="Arial"/>
              </a:rPr>
              <a:t>Funding Statement</a:t>
            </a:r>
          </a:p>
        </p:txBody>
      </p:sp>
      <p:sp>
        <p:nvSpPr>
          <p:cNvPr id="3" name="Rectangle 2">
            <a:extLst>
              <a:ext uri="{C183D7F6-B498-43B3-948B-1728B52AA6E4}">
                <adec:decorative xmlns:adec="http://schemas.microsoft.com/office/drawing/2017/decorative" val="1"/>
              </a:ext>
            </a:extLst>
          </p:cNvPr>
          <p:cNvSpPr/>
          <p:nvPr/>
        </p:nvSpPr>
        <p:spPr>
          <a:xfrm>
            <a:off x="2057400" y="2702170"/>
            <a:ext cx="7886700" cy="623248"/>
          </a:xfrm>
          <a:prstGeom prst="rect">
            <a:avLst/>
          </a:prstGeom>
        </p:spPr>
        <p:txBody>
          <a:bodyPr wrap="square" lIns="68580" tIns="34290" rIns="68580" bIns="34290" anchor="t">
            <a:spAutoFit/>
          </a:bodyPr>
          <a:lstStyle/>
          <a:p>
            <a:pPr algn="ctr"/>
            <a:br>
              <a:rPr lang="en-US" sz="1800" i="1">
                <a:ea typeface="Calibri" panose="020F0502020204030204" pitchFamily="34" charset="0"/>
                <a:cs typeface="Arial" panose="020B0604020202020204" pitchFamily="34" charset="0"/>
              </a:rPr>
            </a:br>
            <a:endParaRPr lang="en-US" sz="180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32704131-5FAB-5FF4-1EAC-EC973C3F4AD9}"/>
              </a:ext>
            </a:extLst>
          </p:cNvPr>
          <p:cNvSpPr txBox="1"/>
          <p:nvPr/>
        </p:nvSpPr>
        <p:spPr>
          <a:xfrm>
            <a:off x="2154115" y="2066704"/>
            <a:ext cx="7886700" cy="3139321"/>
          </a:xfrm>
          <a:prstGeom prst="rect">
            <a:avLst/>
          </a:prstGeom>
          <a:noFill/>
        </p:spPr>
        <p:txBody>
          <a:bodyPr wrap="square" lIns="91440" tIns="45720" rIns="91440" bIns="45720" anchor="t">
            <a:spAutoFit/>
          </a:bodyPr>
          <a:lstStyle/>
          <a:p>
            <a:r>
              <a:rPr lang="en-US" sz="2200" i="1">
                <a:latin typeface="Arial"/>
                <a:cs typeface="Arial"/>
              </a:rPr>
              <a:t>This project is supported by Cooperative Agreement number CDC-RFA-OE22-2202 (CFDA No. 93.322), funded by the Centers for Disease Control and Prevention. Its contents are solely the responsibility of the American Society for Clinical Pathology and do not necessarily represent the official views of the Centers for Disease Control and Prevention or the Department of Health and Human Services. This project was 100% funded with federal funds to the American Society for Clinical Pathology (NU47OE000107).</a:t>
            </a:r>
          </a:p>
        </p:txBody>
      </p:sp>
    </p:spTree>
    <p:extLst>
      <p:ext uri="{BB962C8B-B14F-4D97-AF65-F5344CB8AC3E}">
        <p14:creationId xmlns:p14="http://schemas.microsoft.com/office/powerpoint/2010/main" val="407120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5D2C32-C9E5-6944-92F5-3FE4131A3594}"/>
              </a:ext>
            </a:extLst>
          </p:cNvPr>
          <p:cNvSpPr>
            <a:spLocks noGrp="1"/>
          </p:cNvSpPr>
          <p:nvPr>
            <p:ph type="title"/>
          </p:nvPr>
        </p:nvSpPr>
        <p:spPr/>
        <p:txBody>
          <a:bodyPr>
            <a:normAutofit/>
          </a:bodyPr>
          <a:lstStyle/>
          <a:p>
            <a:r>
              <a:rPr lang="en-US" sz="2800">
                <a:latin typeface="Arial"/>
                <a:cs typeface="Arial"/>
              </a:rPr>
              <a:t>Format of Today’s Session</a:t>
            </a:r>
          </a:p>
        </p:txBody>
      </p:sp>
      <p:sp>
        <p:nvSpPr>
          <p:cNvPr id="3" name="Content Placeholder 2">
            <a:extLst>
              <a:ext uri="{FF2B5EF4-FFF2-40B4-BE49-F238E27FC236}">
                <a16:creationId xmlns:a16="http://schemas.microsoft.com/office/drawing/2014/main" id="{07FC3C1D-173D-474D-A66D-E94C8F19CCF4}"/>
              </a:ext>
            </a:extLst>
          </p:cNvPr>
          <p:cNvSpPr>
            <a:spLocks noGrp="1"/>
          </p:cNvSpPr>
          <p:nvPr>
            <p:ph idx="1"/>
          </p:nvPr>
        </p:nvSpPr>
        <p:spPr>
          <a:xfrm>
            <a:off x="838200" y="1711325"/>
            <a:ext cx="5591175" cy="4444063"/>
          </a:xfrm>
        </p:spPr>
        <p:txBody>
          <a:bodyPr vert="horz" lIns="91440" tIns="45720" rIns="91440" bIns="45720" rtlCol="0" anchor="t">
            <a:noAutofit/>
          </a:bodyPr>
          <a:lstStyle/>
          <a:p>
            <a:pPr marL="342900" indent="-342900">
              <a:buFont typeface="+mj-lt"/>
              <a:buAutoNum type="arabicPeriod"/>
            </a:pPr>
            <a:r>
              <a:rPr lang="en-US" sz="2200">
                <a:latin typeface="Arial"/>
                <a:cs typeface="Arial"/>
              </a:rPr>
              <a:t>Introduction of Panelists</a:t>
            </a:r>
          </a:p>
          <a:p>
            <a:pPr marL="685800" lvl="1" indent="-342900">
              <a:buFont typeface="+mj-lt"/>
              <a:buAutoNum type="arabicPeriod"/>
            </a:pPr>
            <a:r>
              <a:rPr lang="en-US" sz="2200">
                <a:solidFill>
                  <a:schemeClr val="tx1"/>
                </a:solidFill>
                <a:latin typeface="Arial"/>
                <a:cs typeface="Arial"/>
              </a:rPr>
              <a:t>Terri </a:t>
            </a:r>
            <a:r>
              <a:rPr lang="en-US" sz="2200" err="1">
                <a:solidFill>
                  <a:schemeClr val="tx1"/>
                </a:solidFill>
                <a:latin typeface="Arial"/>
                <a:cs typeface="Arial"/>
              </a:rPr>
              <a:t>McElhattan</a:t>
            </a:r>
            <a:endParaRPr lang="en-US" sz="2200">
              <a:solidFill>
                <a:schemeClr val="tx1"/>
              </a:solidFill>
              <a:latin typeface="Arial"/>
              <a:cs typeface="Arial"/>
            </a:endParaRPr>
          </a:p>
          <a:p>
            <a:pPr marL="685800" lvl="1" indent="-342900">
              <a:buFont typeface="+mj-lt"/>
              <a:buAutoNum type="arabicPeriod"/>
            </a:pPr>
            <a:r>
              <a:rPr lang="en-US" sz="2200">
                <a:solidFill>
                  <a:schemeClr val="tx1"/>
                </a:solidFill>
                <a:latin typeface="Arial"/>
                <a:cs typeface="Arial"/>
              </a:rPr>
              <a:t>Alfonso Ortiz</a:t>
            </a:r>
          </a:p>
          <a:p>
            <a:pPr marL="685800" lvl="1" indent="-342900">
              <a:buFont typeface="+mj-lt"/>
              <a:buAutoNum type="arabicPeriod"/>
            </a:pPr>
            <a:r>
              <a:rPr lang="en-US" sz="2200">
                <a:solidFill>
                  <a:schemeClr val="tx1"/>
                </a:solidFill>
                <a:latin typeface="Arial"/>
                <a:cs typeface="Arial"/>
              </a:rPr>
              <a:t>Tom Alexander</a:t>
            </a:r>
          </a:p>
          <a:p>
            <a:pPr marL="685800" lvl="1" indent="-342900">
              <a:buFont typeface="+mj-lt"/>
              <a:buAutoNum type="arabicPeriod"/>
            </a:pPr>
            <a:r>
              <a:rPr lang="en-US" sz="2200">
                <a:solidFill>
                  <a:schemeClr val="tx1"/>
                </a:solidFill>
                <a:latin typeface="Arial"/>
                <a:cs typeface="Arial"/>
              </a:rPr>
              <a:t>Sachin Gupta</a:t>
            </a:r>
          </a:p>
          <a:p>
            <a:pPr marL="342900" indent="-342900">
              <a:buFont typeface="+mj-lt"/>
              <a:buAutoNum type="arabicPeriod"/>
            </a:pPr>
            <a:r>
              <a:rPr lang="en-US" sz="2200">
                <a:latin typeface="Arial"/>
                <a:cs typeface="Arial"/>
              </a:rPr>
              <a:t>Q &amp; A Session</a:t>
            </a:r>
          </a:p>
          <a:p>
            <a:pPr marL="342900" indent="-342900">
              <a:buFont typeface="+mj-lt"/>
              <a:buAutoNum type="arabicPeriod"/>
            </a:pPr>
            <a:r>
              <a:rPr lang="en-US" sz="2200">
                <a:latin typeface="Arial"/>
                <a:cs typeface="Arial"/>
              </a:rPr>
              <a:t>Session Wrap-Up</a:t>
            </a:r>
          </a:p>
          <a:p>
            <a:pPr marL="342900" indent="-342900">
              <a:buFont typeface="+mj-lt"/>
              <a:buAutoNum type="arabicPeriod"/>
            </a:pPr>
            <a:endParaRPr lang="en-US"/>
          </a:p>
        </p:txBody>
      </p:sp>
    </p:spTree>
    <p:extLst>
      <p:ext uri="{BB962C8B-B14F-4D97-AF65-F5344CB8AC3E}">
        <p14:creationId xmlns:p14="http://schemas.microsoft.com/office/powerpoint/2010/main" val="3346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Google Shape;65;p42" descr="Into text to the webinar ">
            <a:extLst>
              <a:ext uri="{FF2B5EF4-FFF2-40B4-BE49-F238E27FC236}">
                <a16:creationId xmlns:a16="http://schemas.microsoft.com/office/drawing/2014/main" id="{F9E7C065-710A-8E19-498A-FD1796B63133}"/>
              </a:ext>
            </a:extLst>
          </p:cNvPr>
          <p:cNvSpPr/>
          <p:nvPr/>
        </p:nvSpPr>
        <p:spPr>
          <a:xfrm>
            <a:off x="4261806" y="9117"/>
            <a:ext cx="5183406" cy="1547952"/>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 name="Google Shape;65;p42" descr="career quote text">
            <a:extLst>
              <a:ext uri="{FF2B5EF4-FFF2-40B4-BE49-F238E27FC236}">
                <a16:creationId xmlns:a16="http://schemas.microsoft.com/office/drawing/2014/main" id="{924E3D56-6E17-21FB-17C3-0038062DE736}"/>
              </a:ext>
            </a:extLst>
          </p:cNvPr>
          <p:cNvSpPr/>
          <p:nvPr/>
        </p:nvSpPr>
        <p:spPr>
          <a:xfrm flipH="1">
            <a:off x="9430600" y="2889056"/>
            <a:ext cx="2761397" cy="3959827"/>
          </a:xfrm>
          <a:prstGeom prst="rect">
            <a:avLst/>
          </a:prstGeom>
          <a:solidFill>
            <a:srgbClr val="00A99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696D2"/>
              </a:solidFill>
              <a:latin typeface="Calibri"/>
              <a:ea typeface="Calibri"/>
              <a:cs typeface="Calibri"/>
              <a:sym typeface="Calibri"/>
            </a:endParaRPr>
          </a:p>
        </p:txBody>
      </p:sp>
      <p:sp>
        <p:nvSpPr>
          <p:cNvPr id="23" name="Google Shape;65;p42" descr="education text">
            <a:extLst>
              <a:ext uri="{FF2B5EF4-FFF2-40B4-BE49-F238E27FC236}">
                <a16:creationId xmlns:a16="http://schemas.microsoft.com/office/drawing/2014/main" id="{6C3C6667-FA09-A81A-504C-D3E42963D97D}"/>
              </a:ext>
            </a:extLst>
          </p:cNvPr>
          <p:cNvSpPr/>
          <p:nvPr/>
        </p:nvSpPr>
        <p:spPr>
          <a:xfrm>
            <a:off x="1" y="1551312"/>
            <a:ext cx="4280312" cy="5297571"/>
          </a:xfrm>
          <a:prstGeom prst="rect">
            <a:avLst/>
          </a:prstGeom>
          <a:solidFill>
            <a:schemeClr val="accent5">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5">
                  <a:lumMod val="20000"/>
                  <a:lumOff val="80000"/>
                </a:schemeClr>
              </a:solidFill>
              <a:latin typeface="Calibri"/>
              <a:ea typeface="Calibri"/>
              <a:cs typeface="Calibri"/>
              <a:sym typeface="Calibri"/>
            </a:endParaRPr>
          </a:p>
        </p:txBody>
      </p:sp>
      <p:sp>
        <p:nvSpPr>
          <p:cNvPr id="36" name="TextBox 35">
            <a:extLst>
              <a:ext uri="{FF2B5EF4-FFF2-40B4-BE49-F238E27FC236}">
                <a16:creationId xmlns:a16="http://schemas.microsoft.com/office/drawing/2014/main" id="{2C785FCD-A4E4-1E57-7A5E-88842C5A8D4A}"/>
              </a:ext>
            </a:extLst>
          </p:cNvPr>
          <p:cNvSpPr txBox="1"/>
          <p:nvPr/>
        </p:nvSpPr>
        <p:spPr>
          <a:xfrm>
            <a:off x="9627324" y="3218829"/>
            <a:ext cx="537572" cy="1569660"/>
          </a:xfrm>
          <a:prstGeom prst="rect">
            <a:avLst/>
          </a:prstGeom>
          <a:noFill/>
          <a:ln>
            <a:noFill/>
          </a:ln>
        </p:spPr>
        <p:txBody>
          <a:bodyPr wrap="square" rtlCol="0">
            <a:spAutoFit/>
          </a:bodyPr>
          <a:lstStyle/>
          <a:p>
            <a:r>
              <a:rPr lang="en-US" sz="9600" i="1">
                <a:solidFill>
                  <a:schemeClr val="bg1"/>
                </a:solidFill>
              </a:rPr>
              <a:t>“</a:t>
            </a:r>
          </a:p>
        </p:txBody>
      </p:sp>
      <p:sp>
        <p:nvSpPr>
          <p:cNvPr id="25" name="Google Shape;65;p42" descr="name and credential text">
            <a:extLst>
              <a:ext uri="{FF2B5EF4-FFF2-40B4-BE49-F238E27FC236}">
                <a16:creationId xmlns:a16="http://schemas.microsoft.com/office/drawing/2014/main" id="{3517E0EB-3312-6EBF-6ABC-74DE1090751F}"/>
              </a:ext>
            </a:extLst>
          </p:cNvPr>
          <p:cNvSpPr/>
          <p:nvPr/>
        </p:nvSpPr>
        <p:spPr>
          <a:xfrm>
            <a:off x="7306" y="9117"/>
            <a:ext cx="4280312" cy="1547952"/>
          </a:xfrm>
          <a:prstGeom prst="rect">
            <a:avLst/>
          </a:prstGeom>
          <a:solidFill>
            <a:srgbClr val="25408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 name="TextBox 3">
            <a:extLst>
              <a:ext uri="{FF2B5EF4-FFF2-40B4-BE49-F238E27FC236}">
                <a16:creationId xmlns:a16="http://schemas.microsoft.com/office/drawing/2014/main" id="{B6643BE3-D8ED-66D2-1F90-F3B4C13C9894}"/>
              </a:ext>
            </a:extLst>
          </p:cNvPr>
          <p:cNvSpPr txBox="1"/>
          <p:nvPr/>
        </p:nvSpPr>
        <p:spPr>
          <a:xfrm>
            <a:off x="444090" y="348284"/>
            <a:ext cx="3677536" cy="584775"/>
          </a:xfrm>
          <a:prstGeom prst="rect">
            <a:avLst/>
          </a:prstGeom>
          <a:noFill/>
          <a:ln>
            <a:noFill/>
          </a:ln>
        </p:spPr>
        <p:txBody>
          <a:bodyPr wrap="square" rtlCol="0">
            <a:spAutoFit/>
          </a:bodyPr>
          <a:lstStyle/>
          <a:p>
            <a:r>
              <a:rPr lang="en-US" sz="3200" b="1">
                <a:solidFill>
                  <a:schemeClr val="bg1"/>
                </a:solidFill>
              </a:rPr>
              <a:t>Name</a:t>
            </a:r>
            <a:endParaRPr lang="en-US" sz="3200">
              <a:solidFill>
                <a:schemeClr val="bg1"/>
              </a:solidFill>
            </a:endParaRPr>
          </a:p>
        </p:txBody>
      </p:sp>
      <p:sp>
        <p:nvSpPr>
          <p:cNvPr id="5" name="TextBox 4">
            <a:extLst>
              <a:ext uri="{FF2B5EF4-FFF2-40B4-BE49-F238E27FC236}">
                <a16:creationId xmlns:a16="http://schemas.microsoft.com/office/drawing/2014/main" id="{A40E8A6D-5074-06B1-FC3E-DE40C404F449}"/>
              </a:ext>
            </a:extLst>
          </p:cNvPr>
          <p:cNvSpPr txBox="1"/>
          <p:nvPr/>
        </p:nvSpPr>
        <p:spPr>
          <a:xfrm>
            <a:off x="4558411" y="322146"/>
            <a:ext cx="4549714" cy="938719"/>
          </a:xfrm>
          <a:prstGeom prst="rect">
            <a:avLst/>
          </a:prstGeom>
          <a:noFill/>
          <a:ln>
            <a:noFill/>
          </a:ln>
        </p:spPr>
        <p:txBody>
          <a:bodyPr wrap="square" lIns="91440" tIns="45720" rIns="91440" bIns="45720" rtlCol="0" anchor="t">
            <a:spAutoFit/>
          </a:bodyPr>
          <a:lstStyle/>
          <a:p>
            <a:r>
              <a:rPr lang="en-US" sz="1100" b="0" i="0">
                <a:solidFill>
                  <a:schemeClr val="bg1"/>
                </a:solidFill>
                <a:effectLst/>
                <a:latin typeface="Aptos"/>
              </a:rPr>
              <a:t>In </a:t>
            </a:r>
            <a:r>
              <a:rPr lang="en-US" sz="1100">
                <a:solidFill>
                  <a:schemeClr val="bg1"/>
                </a:solidFill>
                <a:latin typeface="Aptos"/>
              </a:rPr>
              <a:t>the  </a:t>
            </a:r>
            <a:r>
              <a:rPr lang="en-US" sz="1100" b="0" i="0">
                <a:solidFill>
                  <a:schemeClr val="bg1"/>
                </a:solidFill>
                <a:effectLst/>
                <a:latin typeface="Aptos"/>
              </a:rPr>
              <a:t>2025 </a:t>
            </a:r>
            <a:r>
              <a:rPr lang="en-US" sz="1100" i="1">
                <a:solidFill>
                  <a:schemeClr val="bg1"/>
                </a:solidFill>
                <a:latin typeface="Aptos"/>
              </a:rPr>
              <a:t>ASCP Building Bridges Across the Laboratory Community</a:t>
            </a:r>
            <a:r>
              <a:rPr lang="en-US" sz="1100">
                <a:solidFill>
                  <a:schemeClr val="bg1"/>
                </a:solidFill>
                <a:latin typeface="Aptos"/>
              </a:rPr>
              <a:t> </a:t>
            </a:r>
            <a:r>
              <a:rPr lang="en-US" sz="1100" b="0" i="0">
                <a:solidFill>
                  <a:schemeClr val="bg1"/>
                </a:solidFill>
                <a:effectLst/>
                <a:latin typeface="Aptos"/>
              </a:rPr>
              <a:t>series, we</a:t>
            </a:r>
            <a:r>
              <a:rPr lang="en-US" sz="1100">
                <a:solidFill>
                  <a:schemeClr val="bg1"/>
                </a:solidFill>
                <a:latin typeface="Aptos"/>
              </a:rPr>
              <a:t> </a:t>
            </a:r>
            <a:r>
              <a:rPr lang="en-US" sz="1100" b="0" i="0">
                <a:solidFill>
                  <a:schemeClr val="bg1"/>
                </a:solidFill>
                <a:effectLst/>
                <a:latin typeface="Aptos"/>
              </a:rPr>
              <a:t>focus on highlighting the diverse array of laboratory career pathways and how exposure to formative experiences, often through collaborations, partnerships, and unique training opportunities, can shape these laboratory career trajectories. </a:t>
            </a:r>
            <a:endParaRPr lang="en-US" sz="1100">
              <a:solidFill>
                <a:schemeClr val="bg1"/>
              </a:solidFill>
              <a:latin typeface="Aptos"/>
            </a:endParaRPr>
          </a:p>
        </p:txBody>
      </p:sp>
      <p:sp>
        <p:nvSpPr>
          <p:cNvPr id="3" name="TextBox 2">
            <a:extLst>
              <a:ext uri="{FF2B5EF4-FFF2-40B4-BE49-F238E27FC236}">
                <a16:creationId xmlns:a16="http://schemas.microsoft.com/office/drawing/2014/main" id="{F0EDDE6D-81BD-6743-12B6-A22704B49D00}"/>
              </a:ext>
            </a:extLst>
          </p:cNvPr>
          <p:cNvSpPr txBox="1"/>
          <p:nvPr/>
        </p:nvSpPr>
        <p:spPr>
          <a:xfrm>
            <a:off x="10387491" y="3405904"/>
            <a:ext cx="1950847" cy="584775"/>
          </a:xfrm>
          <a:prstGeom prst="rect">
            <a:avLst/>
          </a:prstGeom>
          <a:noFill/>
          <a:ln>
            <a:noFill/>
          </a:ln>
        </p:spPr>
        <p:txBody>
          <a:bodyPr wrap="square" rtlCol="0">
            <a:spAutoFit/>
          </a:bodyPr>
          <a:lstStyle/>
          <a:p>
            <a:r>
              <a:rPr lang="en-US" sz="1600" i="1">
                <a:solidFill>
                  <a:schemeClr val="bg1"/>
                </a:solidFill>
              </a:rPr>
              <a:t>Career advice quote</a:t>
            </a:r>
          </a:p>
        </p:txBody>
      </p:sp>
      <p:sp>
        <p:nvSpPr>
          <p:cNvPr id="10" name="TextBox 9">
            <a:extLst>
              <a:ext uri="{FF2B5EF4-FFF2-40B4-BE49-F238E27FC236}">
                <a16:creationId xmlns:a16="http://schemas.microsoft.com/office/drawing/2014/main" id="{F931428C-64DD-E657-8543-9476B40CAB09}"/>
              </a:ext>
            </a:extLst>
          </p:cNvPr>
          <p:cNvSpPr txBox="1"/>
          <p:nvPr/>
        </p:nvSpPr>
        <p:spPr>
          <a:xfrm>
            <a:off x="406520" y="5539503"/>
            <a:ext cx="4284841" cy="830997"/>
          </a:xfrm>
          <a:prstGeom prst="rect">
            <a:avLst/>
          </a:prstGeom>
          <a:noFill/>
          <a:ln>
            <a:noFill/>
          </a:ln>
        </p:spPr>
        <p:txBody>
          <a:bodyPr wrap="square" rtlCol="0">
            <a:spAutoFit/>
          </a:bodyPr>
          <a:lstStyle/>
          <a:p>
            <a:r>
              <a:rPr lang="en-US" sz="1200" b="1">
                <a:solidFill>
                  <a:srgbClr val="00A996"/>
                </a:solidFill>
                <a:latin typeface="+mj-lt"/>
              </a:rPr>
              <a:t>CURRENT RESPONSIBILITIES</a:t>
            </a:r>
          </a:p>
          <a:p>
            <a:pPr marL="285750" indent="-285750">
              <a:buClr>
                <a:srgbClr val="4696D2"/>
              </a:buClr>
              <a:buFont typeface="Arial" panose="020B0604020202020204" pitchFamily="34" charset="0"/>
              <a:buChar char="•"/>
            </a:pPr>
            <a:r>
              <a:rPr lang="en-US" sz="1200">
                <a:solidFill>
                  <a:schemeClr val="tx1"/>
                </a:solidFill>
                <a:latin typeface="+mj-lt"/>
              </a:rPr>
              <a:t>Responsibility 1</a:t>
            </a:r>
          </a:p>
          <a:p>
            <a:pPr marL="285750" indent="-285750">
              <a:buClr>
                <a:srgbClr val="4696D2"/>
              </a:buClr>
              <a:buFont typeface="Arial" panose="020B0604020202020204" pitchFamily="34" charset="0"/>
              <a:buChar char="•"/>
            </a:pPr>
            <a:r>
              <a:rPr lang="en-US" sz="1200">
                <a:solidFill>
                  <a:schemeClr val="tx1"/>
                </a:solidFill>
                <a:latin typeface="+mj-lt"/>
              </a:rPr>
              <a:t>Responsibility 2</a:t>
            </a:r>
          </a:p>
          <a:p>
            <a:pPr marL="285750" indent="-285750">
              <a:buClr>
                <a:srgbClr val="4696D2"/>
              </a:buClr>
              <a:buFont typeface="Arial" panose="020B0604020202020204" pitchFamily="34" charset="0"/>
              <a:buChar char="•"/>
            </a:pPr>
            <a:r>
              <a:rPr lang="en-US" sz="1200">
                <a:solidFill>
                  <a:schemeClr val="tx1"/>
                </a:solidFill>
                <a:latin typeface="+mj-lt"/>
              </a:rPr>
              <a:t>Responsibility 3</a:t>
            </a:r>
          </a:p>
        </p:txBody>
      </p:sp>
      <p:sp>
        <p:nvSpPr>
          <p:cNvPr id="24" name="TextBox 23">
            <a:extLst>
              <a:ext uri="{FF2B5EF4-FFF2-40B4-BE49-F238E27FC236}">
                <a16:creationId xmlns:a16="http://schemas.microsoft.com/office/drawing/2014/main" id="{0C83EFAD-B2D5-4FA5-A219-CDA5C3862EBB}"/>
              </a:ext>
            </a:extLst>
          </p:cNvPr>
          <p:cNvSpPr txBox="1"/>
          <p:nvPr/>
        </p:nvSpPr>
        <p:spPr>
          <a:xfrm>
            <a:off x="406520" y="1777873"/>
            <a:ext cx="4303143" cy="830997"/>
          </a:xfrm>
          <a:prstGeom prst="rect">
            <a:avLst/>
          </a:prstGeom>
          <a:noFill/>
          <a:ln>
            <a:noFill/>
          </a:ln>
        </p:spPr>
        <p:txBody>
          <a:bodyPr wrap="square" rtlCol="0">
            <a:spAutoFit/>
          </a:bodyPr>
          <a:lstStyle/>
          <a:p>
            <a:r>
              <a:rPr lang="en-US" sz="1200" b="1">
                <a:solidFill>
                  <a:srgbClr val="00A996"/>
                </a:solidFill>
                <a:latin typeface="+mj-lt"/>
              </a:rPr>
              <a:t>EDUCATION</a:t>
            </a:r>
          </a:p>
          <a:p>
            <a:r>
              <a:rPr lang="en-US" sz="1200">
                <a:solidFill>
                  <a:schemeClr val="tx1"/>
                </a:solidFill>
                <a:latin typeface="+mj-lt"/>
              </a:rPr>
              <a:t>Degree, Program University/College</a:t>
            </a:r>
          </a:p>
          <a:p>
            <a:r>
              <a:rPr lang="en-US" sz="1200">
                <a:solidFill>
                  <a:schemeClr val="tx1"/>
                </a:solidFill>
                <a:latin typeface="+mj-lt"/>
              </a:rPr>
              <a:t>Degree, Program University/College</a:t>
            </a:r>
          </a:p>
          <a:p>
            <a:r>
              <a:rPr lang="en-US" sz="1200">
                <a:solidFill>
                  <a:schemeClr val="tx1"/>
                </a:solidFill>
                <a:latin typeface="+mj-lt"/>
              </a:rPr>
              <a:t>Degree, Program University/College</a:t>
            </a:r>
          </a:p>
        </p:txBody>
      </p:sp>
      <p:sp>
        <p:nvSpPr>
          <p:cNvPr id="21" name="TextBox 20">
            <a:extLst>
              <a:ext uri="{FF2B5EF4-FFF2-40B4-BE49-F238E27FC236}">
                <a16:creationId xmlns:a16="http://schemas.microsoft.com/office/drawing/2014/main" id="{61555369-85C1-9D62-BCEA-99D762074209}"/>
              </a:ext>
            </a:extLst>
          </p:cNvPr>
          <p:cNvSpPr txBox="1"/>
          <p:nvPr/>
        </p:nvSpPr>
        <p:spPr>
          <a:xfrm>
            <a:off x="444090" y="866076"/>
            <a:ext cx="3677536" cy="400110"/>
          </a:xfrm>
          <a:prstGeom prst="rect">
            <a:avLst/>
          </a:prstGeom>
          <a:noFill/>
          <a:ln>
            <a:noFill/>
          </a:ln>
        </p:spPr>
        <p:txBody>
          <a:bodyPr wrap="square" rtlCol="0">
            <a:spAutoFit/>
          </a:bodyPr>
          <a:lstStyle/>
          <a:p>
            <a:r>
              <a:rPr lang="en-US" sz="2000">
                <a:solidFill>
                  <a:schemeClr val="bg1"/>
                </a:solidFill>
              </a:rPr>
              <a:t>Credentials</a:t>
            </a:r>
          </a:p>
        </p:txBody>
      </p:sp>
      <p:grpSp>
        <p:nvGrpSpPr>
          <p:cNvPr id="26" name="Group 25" descr="employment text">
            <a:extLst>
              <a:ext uri="{FF2B5EF4-FFF2-40B4-BE49-F238E27FC236}">
                <a16:creationId xmlns:a16="http://schemas.microsoft.com/office/drawing/2014/main" id="{6C0C79BE-01EE-BEAF-B593-0CB649D3DF78}"/>
              </a:ext>
            </a:extLst>
          </p:cNvPr>
          <p:cNvGrpSpPr/>
          <p:nvPr/>
        </p:nvGrpSpPr>
        <p:grpSpPr>
          <a:xfrm>
            <a:off x="-22829" y="2889056"/>
            <a:ext cx="4303142" cy="2370260"/>
            <a:chOff x="423355" y="2510601"/>
            <a:chExt cx="4303142" cy="2370260"/>
          </a:xfrm>
        </p:grpSpPr>
        <p:sp>
          <p:nvSpPr>
            <p:cNvPr id="22" name="Rectangle 21">
              <a:extLst>
                <a:ext uri="{FF2B5EF4-FFF2-40B4-BE49-F238E27FC236}">
                  <a16:creationId xmlns:a16="http://schemas.microsoft.com/office/drawing/2014/main" id="{ACBE11BE-E6B9-1745-F8BB-90128AA28ED1}"/>
                </a:ext>
              </a:extLst>
            </p:cNvPr>
            <p:cNvSpPr/>
            <p:nvPr/>
          </p:nvSpPr>
          <p:spPr>
            <a:xfrm>
              <a:off x="423355" y="2510601"/>
              <a:ext cx="4303142" cy="237026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7" name="TextBox 6">
              <a:extLst>
                <a:ext uri="{FF2B5EF4-FFF2-40B4-BE49-F238E27FC236}">
                  <a16:creationId xmlns:a16="http://schemas.microsoft.com/office/drawing/2014/main" id="{CE607525-B8AD-902B-A45B-DEC5D81B0E84}"/>
                </a:ext>
              </a:extLst>
            </p:cNvPr>
            <p:cNvSpPr txBox="1"/>
            <p:nvPr/>
          </p:nvSpPr>
          <p:spPr>
            <a:xfrm>
              <a:off x="1466009" y="2599621"/>
              <a:ext cx="3101801" cy="461665"/>
            </a:xfrm>
            <a:prstGeom prst="rect">
              <a:avLst/>
            </a:prstGeom>
            <a:noFill/>
            <a:ln>
              <a:noFill/>
            </a:ln>
          </p:spPr>
          <p:txBody>
            <a:bodyPr wrap="square" rtlCol="0">
              <a:spAutoFit/>
            </a:bodyPr>
            <a:lstStyle/>
            <a:p>
              <a:r>
                <a:rPr lang="en-US" sz="1200" b="1">
                  <a:solidFill>
                    <a:schemeClr val="bg1"/>
                  </a:solidFill>
                  <a:latin typeface="+mj-lt"/>
                </a:rPr>
                <a:t>Current position</a:t>
              </a:r>
            </a:p>
            <a:p>
              <a:r>
                <a:rPr lang="en-US" sz="1200">
                  <a:solidFill>
                    <a:schemeClr val="bg1"/>
                  </a:solidFill>
                  <a:latin typeface="+mj-lt"/>
                </a:rPr>
                <a:t>Team or Department,  Company</a:t>
              </a:r>
            </a:p>
          </p:txBody>
        </p:sp>
        <p:sp>
          <p:nvSpPr>
            <p:cNvPr id="8" name="TextBox 7">
              <a:extLst>
                <a:ext uri="{FF2B5EF4-FFF2-40B4-BE49-F238E27FC236}">
                  <a16:creationId xmlns:a16="http://schemas.microsoft.com/office/drawing/2014/main" id="{4F9B1A0C-0D9C-3E50-4C31-49A6FCBB7CEA}"/>
                </a:ext>
              </a:extLst>
            </p:cNvPr>
            <p:cNvSpPr txBox="1"/>
            <p:nvPr/>
          </p:nvSpPr>
          <p:spPr>
            <a:xfrm>
              <a:off x="1447707" y="3701526"/>
              <a:ext cx="3101801" cy="461665"/>
            </a:xfrm>
            <a:prstGeom prst="rect">
              <a:avLst/>
            </a:prstGeom>
            <a:noFill/>
            <a:ln>
              <a:noFill/>
            </a:ln>
          </p:spPr>
          <p:txBody>
            <a:bodyPr wrap="square" rtlCol="0">
              <a:spAutoFit/>
            </a:bodyPr>
            <a:lstStyle/>
            <a:p>
              <a:r>
                <a:rPr lang="en-US" sz="1200" b="1">
                  <a:solidFill>
                    <a:schemeClr val="bg1"/>
                  </a:solidFill>
                  <a:latin typeface="+mj-lt"/>
                </a:rPr>
                <a:t>Previous position</a:t>
              </a:r>
            </a:p>
            <a:p>
              <a:r>
                <a:rPr lang="en-US" sz="1200">
                  <a:solidFill>
                    <a:schemeClr val="bg1"/>
                  </a:solidFill>
                  <a:latin typeface="+mj-lt"/>
                </a:rPr>
                <a:t>Team or Department,  Company</a:t>
              </a:r>
            </a:p>
          </p:txBody>
        </p:sp>
        <p:sp>
          <p:nvSpPr>
            <p:cNvPr id="17" name="TextBox 16">
              <a:extLst>
                <a:ext uri="{FF2B5EF4-FFF2-40B4-BE49-F238E27FC236}">
                  <a16:creationId xmlns:a16="http://schemas.microsoft.com/office/drawing/2014/main" id="{9416B8D7-EC75-A6F2-FFFA-F2B7B6E477A8}"/>
                </a:ext>
              </a:extLst>
            </p:cNvPr>
            <p:cNvSpPr txBox="1"/>
            <p:nvPr/>
          </p:nvSpPr>
          <p:spPr>
            <a:xfrm>
              <a:off x="1466009" y="4226423"/>
              <a:ext cx="3101801" cy="461665"/>
            </a:xfrm>
            <a:prstGeom prst="rect">
              <a:avLst/>
            </a:prstGeom>
            <a:noFill/>
            <a:ln>
              <a:noFill/>
            </a:ln>
          </p:spPr>
          <p:txBody>
            <a:bodyPr wrap="square" rtlCol="0">
              <a:spAutoFit/>
            </a:bodyPr>
            <a:lstStyle/>
            <a:p>
              <a:r>
                <a:rPr lang="en-US" sz="1200" b="1">
                  <a:solidFill>
                    <a:schemeClr val="bg1"/>
                  </a:solidFill>
                  <a:latin typeface="+mj-lt"/>
                </a:rPr>
                <a:t>Previous position</a:t>
              </a:r>
            </a:p>
            <a:p>
              <a:r>
                <a:rPr lang="en-US" sz="1200">
                  <a:solidFill>
                    <a:schemeClr val="bg1"/>
                  </a:solidFill>
                  <a:latin typeface="+mj-lt"/>
                </a:rPr>
                <a:t>Team or Department,  Company</a:t>
              </a:r>
            </a:p>
          </p:txBody>
        </p:sp>
        <p:sp>
          <p:nvSpPr>
            <p:cNvPr id="14" name="TextBox 13">
              <a:extLst>
                <a:ext uri="{FF2B5EF4-FFF2-40B4-BE49-F238E27FC236}">
                  <a16:creationId xmlns:a16="http://schemas.microsoft.com/office/drawing/2014/main" id="{6D373975-B778-9CB9-0ACF-6C3036FD16EE}"/>
                </a:ext>
              </a:extLst>
            </p:cNvPr>
            <p:cNvSpPr txBox="1"/>
            <p:nvPr/>
          </p:nvSpPr>
          <p:spPr>
            <a:xfrm>
              <a:off x="845687" y="2606864"/>
              <a:ext cx="718457" cy="276999"/>
            </a:xfrm>
            <a:prstGeom prst="rect">
              <a:avLst/>
            </a:prstGeom>
            <a:noFill/>
            <a:ln>
              <a:noFill/>
            </a:ln>
          </p:spPr>
          <p:txBody>
            <a:bodyPr wrap="square" rtlCol="0">
              <a:spAutoFit/>
            </a:bodyPr>
            <a:lstStyle/>
            <a:p>
              <a:r>
                <a:rPr lang="en-US" sz="1200" b="1">
                  <a:solidFill>
                    <a:schemeClr val="bg1"/>
                  </a:solidFill>
                  <a:latin typeface="+mj-lt"/>
                </a:rPr>
                <a:t>Year</a:t>
              </a:r>
            </a:p>
          </p:txBody>
        </p:sp>
        <p:sp>
          <p:nvSpPr>
            <p:cNvPr id="19" name="TextBox 18">
              <a:extLst>
                <a:ext uri="{FF2B5EF4-FFF2-40B4-BE49-F238E27FC236}">
                  <a16:creationId xmlns:a16="http://schemas.microsoft.com/office/drawing/2014/main" id="{72F49081-6909-17C2-E0E5-8C8D80506EB5}"/>
                </a:ext>
              </a:extLst>
            </p:cNvPr>
            <p:cNvSpPr txBox="1"/>
            <p:nvPr/>
          </p:nvSpPr>
          <p:spPr>
            <a:xfrm>
              <a:off x="827385" y="3778470"/>
              <a:ext cx="718457" cy="276999"/>
            </a:xfrm>
            <a:prstGeom prst="rect">
              <a:avLst/>
            </a:prstGeom>
            <a:noFill/>
            <a:ln>
              <a:noFill/>
            </a:ln>
          </p:spPr>
          <p:txBody>
            <a:bodyPr wrap="square" rtlCol="0">
              <a:spAutoFit/>
            </a:bodyPr>
            <a:lstStyle/>
            <a:p>
              <a:r>
                <a:rPr lang="en-US" sz="1200" b="1">
                  <a:solidFill>
                    <a:schemeClr val="bg1"/>
                  </a:solidFill>
                  <a:latin typeface="+mj-lt"/>
                </a:rPr>
                <a:t>Year</a:t>
              </a:r>
            </a:p>
          </p:txBody>
        </p:sp>
        <p:sp>
          <p:nvSpPr>
            <p:cNvPr id="20" name="TextBox 19">
              <a:extLst>
                <a:ext uri="{FF2B5EF4-FFF2-40B4-BE49-F238E27FC236}">
                  <a16:creationId xmlns:a16="http://schemas.microsoft.com/office/drawing/2014/main" id="{B1056D62-1579-EA2C-1503-02B33F664ABA}"/>
                </a:ext>
              </a:extLst>
            </p:cNvPr>
            <p:cNvSpPr txBox="1"/>
            <p:nvPr/>
          </p:nvSpPr>
          <p:spPr>
            <a:xfrm>
              <a:off x="845687" y="4249975"/>
              <a:ext cx="718457" cy="276999"/>
            </a:xfrm>
            <a:prstGeom prst="rect">
              <a:avLst/>
            </a:prstGeom>
            <a:noFill/>
            <a:ln>
              <a:noFill/>
            </a:ln>
          </p:spPr>
          <p:txBody>
            <a:bodyPr wrap="square" rtlCol="0">
              <a:spAutoFit/>
            </a:bodyPr>
            <a:lstStyle/>
            <a:p>
              <a:r>
                <a:rPr lang="en-US" sz="1200" b="1">
                  <a:solidFill>
                    <a:schemeClr val="bg1"/>
                  </a:solidFill>
                  <a:latin typeface="+mj-lt"/>
                </a:rPr>
                <a:t>Year</a:t>
              </a:r>
            </a:p>
          </p:txBody>
        </p:sp>
        <p:sp>
          <p:nvSpPr>
            <p:cNvPr id="6" name="TextBox 5">
              <a:extLst>
                <a:ext uri="{FF2B5EF4-FFF2-40B4-BE49-F238E27FC236}">
                  <a16:creationId xmlns:a16="http://schemas.microsoft.com/office/drawing/2014/main" id="{5C0B6D20-F74A-82BF-5B91-EC18B778C01A}"/>
                </a:ext>
              </a:extLst>
            </p:cNvPr>
            <p:cNvSpPr txBox="1"/>
            <p:nvPr/>
          </p:nvSpPr>
          <p:spPr>
            <a:xfrm>
              <a:off x="1466009" y="3162420"/>
              <a:ext cx="3101801" cy="461665"/>
            </a:xfrm>
            <a:prstGeom prst="rect">
              <a:avLst/>
            </a:prstGeom>
            <a:noFill/>
            <a:ln>
              <a:noFill/>
            </a:ln>
          </p:spPr>
          <p:txBody>
            <a:bodyPr wrap="square" rtlCol="0">
              <a:spAutoFit/>
            </a:bodyPr>
            <a:lstStyle/>
            <a:p>
              <a:r>
                <a:rPr lang="en-US" sz="1200" b="1">
                  <a:solidFill>
                    <a:schemeClr val="bg1"/>
                  </a:solidFill>
                  <a:latin typeface="+mj-lt"/>
                </a:rPr>
                <a:t>Previous position</a:t>
              </a:r>
            </a:p>
            <a:p>
              <a:r>
                <a:rPr lang="en-US" sz="1200">
                  <a:solidFill>
                    <a:schemeClr val="bg1"/>
                  </a:solidFill>
                  <a:latin typeface="+mj-lt"/>
                </a:rPr>
                <a:t>Team or Department,  Company</a:t>
              </a:r>
            </a:p>
          </p:txBody>
        </p:sp>
        <p:sp>
          <p:nvSpPr>
            <p:cNvPr id="9" name="TextBox 8">
              <a:extLst>
                <a:ext uri="{FF2B5EF4-FFF2-40B4-BE49-F238E27FC236}">
                  <a16:creationId xmlns:a16="http://schemas.microsoft.com/office/drawing/2014/main" id="{33A2279F-0F7F-3520-487F-D5EA2828B537}"/>
                </a:ext>
              </a:extLst>
            </p:cNvPr>
            <p:cNvSpPr txBox="1"/>
            <p:nvPr/>
          </p:nvSpPr>
          <p:spPr>
            <a:xfrm>
              <a:off x="845687" y="3239364"/>
              <a:ext cx="718457" cy="276999"/>
            </a:xfrm>
            <a:prstGeom prst="rect">
              <a:avLst/>
            </a:prstGeom>
            <a:noFill/>
            <a:ln>
              <a:noFill/>
            </a:ln>
          </p:spPr>
          <p:txBody>
            <a:bodyPr wrap="square" rtlCol="0">
              <a:spAutoFit/>
            </a:bodyPr>
            <a:lstStyle/>
            <a:p>
              <a:r>
                <a:rPr lang="en-US" sz="1200" b="1">
                  <a:solidFill>
                    <a:schemeClr val="bg1"/>
                  </a:solidFill>
                  <a:latin typeface="+mj-lt"/>
                </a:rPr>
                <a:t>Year</a:t>
              </a:r>
            </a:p>
          </p:txBody>
        </p:sp>
      </p:grpSp>
      <p:sp>
        <p:nvSpPr>
          <p:cNvPr id="11" name="TextBox 10">
            <a:extLst>
              <a:ext uri="{FF2B5EF4-FFF2-40B4-BE49-F238E27FC236}">
                <a16:creationId xmlns:a16="http://schemas.microsoft.com/office/drawing/2014/main" id="{8307412B-0E1A-F635-AA6B-C145333C6563}"/>
              </a:ext>
            </a:extLst>
          </p:cNvPr>
          <p:cNvSpPr txBox="1"/>
          <p:nvPr/>
        </p:nvSpPr>
        <p:spPr>
          <a:xfrm>
            <a:off x="4501313" y="3152451"/>
            <a:ext cx="1601992" cy="830997"/>
          </a:xfrm>
          <a:prstGeom prst="rect">
            <a:avLst/>
          </a:prstGeom>
          <a:noFill/>
          <a:ln>
            <a:noFill/>
          </a:ln>
        </p:spPr>
        <p:txBody>
          <a:bodyPr wrap="square" rtlCol="0">
            <a:spAutoFit/>
          </a:bodyPr>
          <a:lstStyle/>
          <a:p>
            <a:r>
              <a:rPr lang="en-US" sz="1200" b="1" i="0">
                <a:solidFill>
                  <a:srgbClr val="242424"/>
                </a:solidFill>
                <a:effectLst/>
                <a:latin typeface="+mj-lt"/>
                <a:cs typeface="Arial" panose="020B0604020202020204" pitchFamily="34" charset="0"/>
              </a:rPr>
              <a:t>How I “Build Bridges” within the Lab Community or Profession</a:t>
            </a:r>
          </a:p>
        </p:txBody>
      </p:sp>
      <p:sp>
        <p:nvSpPr>
          <p:cNvPr id="15" name="TextBox 14">
            <a:extLst>
              <a:ext uri="{FF2B5EF4-FFF2-40B4-BE49-F238E27FC236}">
                <a16:creationId xmlns:a16="http://schemas.microsoft.com/office/drawing/2014/main" id="{119191A6-672A-95C5-1B61-B0620D46CF10}"/>
              </a:ext>
            </a:extLst>
          </p:cNvPr>
          <p:cNvSpPr txBox="1"/>
          <p:nvPr/>
        </p:nvSpPr>
        <p:spPr>
          <a:xfrm>
            <a:off x="4558823" y="1951564"/>
            <a:ext cx="1544482" cy="646331"/>
          </a:xfrm>
          <a:prstGeom prst="rect">
            <a:avLst/>
          </a:prstGeom>
          <a:noFill/>
          <a:ln>
            <a:noFill/>
          </a:ln>
        </p:spPr>
        <p:txBody>
          <a:bodyPr wrap="square" rtlCol="0">
            <a:spAutoFit/>
          </a:bodyPr>
          <a:lstStyle/>
          <a:p>
            <a:r>
              <a:rPr lang="en-US" sz="1200" b="1" i="0">
                <a:solidFill>
                  <a:srgbClr val="242424"/>
                </a:solidFill>
                <a:effectLst/>
                <a:latin typeface="+mj-lt"/>
              </a:rPr>
              <a:t>Formative Experiences in My Lab</a:t>
            </a:r>
            <a:r>
              <a:rPr lang="en-US" sz="1200" b="1">
                <a:solidFill>
                  <a:srgbClr val="242424"/>
                </a:solidFill>
                <a:latin typeface="+mj-lt"/>
              </a:rPr>
              <a:t>oratory</a:t>
            </a:r>
            <a:r>
              <a:rPr lang="en-US" sz="1200" b="1" i="0">
                <a:solidFill>
                  <a:srgbClr val="242424"/>
                </a:solidFill>
                <a:effectLst/>
                <a:latin typeface="+mj-lt"/>
              </a:rPr>
              <a:t> Career</a:t>
            </a:r>
          </a:p>
        </p:txBody>
      </p:sp>
      <p:sp>
        <p:nvSpPr>
          <p:cNvPr id="18" name="TextBox 17">
            <a:extLst>
              <a:ext uri="{FF2B5EF4-FFF2-40B4-BE49-F238E27FC236}">
                <a16:creationId xmlns:a16="http://schemas.microsoft.com/office/drawing/2014/main" id="{C18F2644-A09A-3405-B591-799551515F8D}"/>
              </a:ext>
            </a:extLst>
          </p:cNvPr>
          <p:cNvSpPr txBox="1"/>
          <p:nvPr/>
        </p:nvSpPr>
        <p:spPr>
          <a:xfrm>
            <a:off x="4501312" y="4584410"/>
            <a:ext cx="1315679" cy="461665"/>
          </a:xfrm>
          <a:prstGeom prst="rect">
            <a:avLst/>
          </a:prstGeom>
          <a:noFill/>
          <a:ln>
            <a:noFill/>
          </a:ln>
        </p:spPr>
        <p:txBody>
          <a:bodyPr wrap="square" rtlCol="0">
            <a:spAutoFit/>
          </a:bodyPr>
          <a:lstStyle/>
          <a:p>
            <a:r>
              <a:rPr lang="en-US" sz="1200" b="1" i="0">
                <a:solidFill>
                  <a:srgbClr val="242424"/>
                </a:solidFill>
                <a:effectLst/>
                <a:latin typeface="+mj-lt"/>
              </a:rPr>
              <a:t>Opportunities of Interest*</a:t>
            </a:r>
          </a:p>
        </p:txBody>
      </p:sp>
      <p:sp>
        <p:nvSpPr>
          <p:cNvPr id="2" name="TextBox 1">
            <a:extLst>
              <a:ext uri="{FF2B5EF4-FFF2-40B4-BE49-F238E27FC236}">
                <a16:creationId xmlns:a16="http://schemas.microsoft.com/office/drawing/2014/main" id="{0F8F7772-B6AE-FA61-5ECE-DE2D8FBFE858}"/>
              </a:ext>
            </a:extLst>
          </p:cNvPr>
          <p:cNvSpPr txBox="1"/>
          <p:nvPr/>
        </p:nvSpPr>
        <p:spPr>
          <a:xfrm>
            <a:off x="4472559" y="5595982"/>
            <a:ext cx="1630746" cy="1015663"/>
          </a:xfrm>
          <a:prstGeom prst="rect">
            <a:avLst/>
          </a:prstGeom>
          <a:noFill/>
          <a:ln>
            <a:noFill/>
          </a:ln>
        </p:spPr>
        <p:txBody>
          <a:bodyPr wrap="square" lIns="91440" tIns="45720" rIns="91440" bIns="45720" rtlCol="0" anchor="t">
            <a:spAutoFit/>
          </a:bodyPr>
          <a:lstStyle/>
          <a:p>
            <a:r>
              <a:rPr lang="en-US" sz="1200" b="1">
                <a:latin typeface="+mj-lt"/>
              </a:rPr>
              <a:t>The 3 Most Valuable Skills (Technical and/or Soft Skills) You Use on a Daily Basis</a:t>
            </a:r>
          </a:p>
        </p:txBody>
      </p:sp>
      <p:sp>
        <p:nvSpPr>
          <p:cNvPr id="27" name="TextBox 26">
            <a:extLst>
              <a:ext uri="{FF2B5EF4-FFF2-40B4-BE49-F238E27FC236}">
                <a16:creationId xmlns:a16="http://schemas.microsoft.com/office/drawing/2014/main" id="{E9CCAE20-A880-0DB3-6703-FE656B39FDA3}"/>
              </a:ext>
            </a:extLst>
          </p:cNvPr>
          <p:cNvSpPr txBox="1"/>
          <p:nvPr/>
        </p:nvSpPr>
        <p:spPr>
          <a:xfrm>
            <a:off x="6369277" y="1964485"/>
            <a:ext cx="2761397" cy="646331"/>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a:t>Opportunity 1</a:t>
            </a:r>
          </a:p>
          <a:p>
            <a:pPr marL="285750" indent="-285750">
              <a:buClr>
                <a:srgbClr val="4696D2"/>
              </a:buClr>
              <a:buFont typeface="Arial" panose="020B0604020202020204" pitchFamily="34" charset="0"/>
              <a:buChar char="•"/>
            </a:pPr>
            <a:r>
              <a:rPr lang="en-US" sz="1200"/>
              <a:t>Opportunity 2</a:t>
            </a:r>
          </a:p>
          <a:p>
            <a:pPr marL="285750" indent="-285750">
              <a:buClr>
                <a:srgbClr val="4696D2"/>
              </a:buClr>
              <a:buFont typeface="Arial" panose="020B0604020202020204" pitchFamily="34" charset="0"/>
              <a:buChar char="•"/>
            </a:pPr>
            <a:r>
              <a:rPr lang="en-US" sz="1200"/>
              <a:t>Opportunity 3</a:t>
            </a:r>
          </a:p>
        </p:txBody>
      </p:sp>
      <p:sp>
        <p:nvSpPr>
          <p:cNvPr id="28" name="TextBox 27">
            <a:extLst>
              <a:ext uri="{FF2B5EF4-FFF2-40B4-BE49-F238E27FC236}">
                <a16:creationId xmlns:a16="http://schemas.microsoft.com/office/drawing/2014/main" id="{F5D7E556-80AC-54E5-B500-08FEFF78BADD}"/>
              </a:ext>
            </a:extLst>
          </p:cNvPr>
          <p:cNvSpPr txBox="1"/>
          <p:nvPr/>
        </p:nvSpPr>
        <p:spPr>
          <a:xfrm>
            <a:off x="6369277" y="3217762"/>
            <a:ext cx="2761397" cy="646331"/>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a:t>Response 1</a:t>
            </a:r>
          </a:p>
          <a:p>
            <a:pPr marL="285750" indent="-285750">
              <a:buClr>
                <a:srgbClr val="4696D2"/>
              </a:buClr>
              <a:buFont typeface="Arial" panose="020B0604020202020204" pitchFamily="34" charset="0"/>
              <a:buChar char="•"/>
            </a:pPr>
            <a:r>
              <a:rPr lang="en-US" sz="1200"/>
              <a:t>Response 2</a:t>
            </a:r>
          </a:p>
          <a:p>
            <a:pPr marL="285750" indent="-285750">
              <a:buClr>
                <a:srgbClr val="4696D2"/>
              </a:buClr>
              <a:buFont typeface="Arial" panose="020B0604020202020204" pitchFamily="34" charset="0"/>
              <a:buChar char="•"/>
            </a:pPr>
            <a:r>
              <a:rPr lang="en-US" sz="1200"/>
              <a:t>Response 3</a:t>
            </a:r>
          </a:p>
        </p:txBody>
      </p:sp>
      <p:sp>
        <p:nvSpPr>
          <p:cNvPr id="29" name="TextBox 28">
            <a:extLst>
              <a:ext uri="{FF2B5EF4-FFF2-40B4-BE49-F238E27FC236}">
                <a16:creationId xmlns:a16="http://schemas.microsoft.com/office/drawing/2014/main" id="{57CEF1C7-8475-A848-5B0C-E776EF60C916}"/>
              </a:ext>
            </a:extLst>
          </p:cNvPr>
          <p:cNvSpPr txBox="1"/>
          <p:nvPr/>
        </p:nvSpPr>
        <p:spPr>
          <a:xfrm>
            <a:off x="6369278" y="4443763"/>
            <a:ext cx="2884336" cy="646331"/>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a:t>Training/Career Opportunity 1</a:t>
            </a:r>
          </a:p>
          <a:p>
            <a:pPr marL="285750" indent="-285750">
              <a:buClr>
                <a:srgbClr val="4696D2"/>
              </a:buClr>
              <a:buFont typeface="Arial" panose="020B0604020202020204" pitchFamily="34" charset="0"/>
              <a:buChar char="•"/>
            </a:pPr>
            <a:r>
              <a:rPr lang="en-US" sz="1200"/>
              <a:t>Training /Career Opportunity 2</a:t>
            </a:r>
          </a:p>
          <a:p>
            <a:pPr marL="285750" indent="-285750">
              <a:buClr>
                <a:srgbClr val="4696D2"/>
              </a:buClr>
              <a:buFont typeface="Arial" panose="020B0604020202020204" pitchFamily="34" charset="0"/>
              <a:buChar char="•"/>
            </a:pPr>
            <a:r>
              <a:rPr lang="en-US" sz="1200"/>
              <a:t>Training /Career Opportunity 3</a:t>
            </a:r>
          </a:p>
        </p:txBody>
      </p:sp>
      <p:sp>
        <p:nvSpPr>
          <p:cNvPr id="30" name="TextBox 29">
            <a:extLst>
              <a:ext uri="{FF2B5EF4-FFF2-40B4-BE49-F238E27FC236}">
                <a16:creationId xmlns:a16="http://schemas.microsoft.com/office/drawing/2014/main" id="{236EC1AD-432D-436B-DD49-647A8D275F2C}"/>
              </a:ext>
            </a:extLst>
          </p:cNvPr>
          <p:cNvSpPr txBox="1"/>
          <p:nvPr/>
        </p:nvSpPr>
        <p:spPr>
          <a:xfrm>
            <a:off x="6328358" y="5724169"/>
            <a:ext cx="2722629" cy="646331"/>
          </a:xfrm>
          <a:prstGeom prst="rect">
            <a:avLst/>
          </a:prstGeom>
          <a:noFill/>
          <a:ln>
            <a:noFill/>
          </a:ln>
        </p:spPr>
        <p:txBody>
          <a:bodyPr wrap="square" lIns="91440" tIns="45720" rIns="91440" bIns="45720" rtlCol="0" anchor="t">
            <a:spAutoFit/>
          </a:bodyPr>
          <a:lstStyle/>
          <a:p>
            <a:pPr marL="285750" indent="-285750">
              <a:buClr>
                <a:srgbClr val="4696D2"/>
              </a:buClr>
              <a:buFont typeface="Arial" panose="020B0604020202020204" pitchFamily="34" charset="0"/>
              <a:buChar char="•"/>
            </a:pPr>
            <a:r>
              <a:rPr lang="en-US" sz="1200"/>
              <a:t>Skill 1</a:t>
            </a:r>
          </a:p>
          <a:p>
            <a:pPr marL="285750" indent="-285750">
              <a:buClr>
                <a:srgbClr val="4696D2"/>
              </a:buClr>
              <a:buFont typeface="Arial" panose="020B0604020202020204" pitchFamily="34" charset="0"/>
              <a:buChar char="•"/>
            </a:pPr>
            <a:r>
              <a:rPr lang="en-US" sz="1200"/>
              <a:t>Skill 2</a:t>
            </a:r>
          </a:p>
          <a:p>
            <a:pPr marL="285750" indent="-285750">
              <a:buClr>
                <a:srgbClr val="4696D2"/>
              </a:buClr>
              <a:buFont typeface="Arial" panose="020B0604020202020204" pitchFamily="34" charset="0"/>
              <a:buChar char="•"/>
            </a:pPr>
            <a:r>
              <a:rPr lang="en-US" sz="1200"/>
              <a:t>Skill 3</a:t>
            </a:r>
          </a:p>
        </p:txBody>
      </p:sp>
      <p:cxnSp>
        <p:nvCxnSpPr>
          <p:cNvPr id="32" name="Straight Connector 31">
            <a:extLst>
              <a:ext uri="{FF2B5EF4-FFF2-40B4-BE49-F238E27FC236}">
                <a16:creationId xmlns:a16="http://schemas.microsoft.com/office/drawing/2014/main" id="{CBBA56B1-2EF6-35A2-BB11-34B75274D326}"/>
              </a:ext>
              <a:ext uri="{C183D7F6-B498-43B3-948B-1728B52AA6E4}">
                <adec:decorative xmlns:adec="http://schemas.microsoft.com/office/drawing/2017/decorative" val="1"/>
              </a:ext>
            </a:extLst>
          </p:cNvPr>
          <p:cNvCxnSpPr>
            <a:cxnSpLocks/>
          </p:cNvCxnSpPr>
          <p:nvPr/>
        </p:nvCxnSpPr>
        <p:spPr>
          <a:xfrm>
            <a:off x="4501312" y="2889056"/>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4D9EB7E-7892-7E2C-3FCF-280E277BF878}"/>
              </a:ext>
              <a:ext uri="{C183D7F6-B498-43B3-948B-1728B52AA6E4}">
                <adec:decorative xmlns:adec="http://schemas.microsoft.com/office/drawing/2017/decorative" val="1"/>
              </a:ext>
            </a:extLst>
          </p:cNvPr>
          <p:cNvCxnSpPr>
            <a:cxnSpLocks/>
          </p:cNvCxnSpPr>
          <p:nvPr/>
        </p:nvCxnSpPr>
        <p:spPr>
          <a:xfrm>
            <a:off x="4501312" y="4185593"/>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94BE535-F8FD-517E-7932-875E823AAE59}"/>
              </a:ext>
              <a:ext uri="{C183D7F6-B498-43B3-948B-1728B52AA6E4}">
                <adec:decorative xmlns:adec="http://schemas.microsoft.com/office/drawing/2017/decorative" val="1"/>
              </a:ext>
            </a:extLst>
          </p:cNvPr>
          <p:cNvCxnSpPr>
            <a:cxnSpLocks/>
          </p:cNvCxnSpPr>
          <p:nvPr/>
        </p:nvCxnSpPr>
        <p:spPr>
          <a:xfrm>
            <a:off x="4501312" y="5345652"/>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pic>
        <p:nvPicPr>
          <p:cNvPr id="42" name="Google Shape;33;p35" descr="ASCP logo">
            <a:extLst>
              <a:ext uri="{FF2B5EF4-FFF2-40B4-BE49-F238E27FC236}">
                <a16:creationId xmlns:a16="http://schemas.microsoft.com/office/drawing/2014/main" id="{E4A24087-7F07-4F4A-57B7-CEBAF21EFC08}"/>
              </a:ext>
            </a:extLst>
          </p:cNvPr>
          <p:cNvPicPr preferRelativeResize="0"/>
          <p:nvPr/>
        </p:nvPicPr>
        <p:blipFill rotWithShape="1">
          <a:blip r:embed="rId3">
            <a:alphaModFix/>
          </a:blip>
          <a:srcRect/>
          <a:stretch/>
        </p:blipFill>
        <p:spPr>
          <a:xfrm>
            <a:off x="9816750" y="6082301"/>
            <a:ext cx="2014988" cy="482176"/>
          </a:xfrm>
          <a:prstGeom prst="rect">
            <a:avLst/>
          </a:prstGeom>
          <a:noFill/>
          <a:ln>
            <a:noFill/>
          </a:ln>
        </p:spPr>
      </p:pic>
      <p:pic>
        <p:nvPicPr>
          <p:cNvPr id="34" name="Graphic 33" descr="Camera outline">
            <a:extLst>
              <a:ext uri="{FF2B5EF4-FFF2-40B4-BE49-F238E27FC236}">
                <a16:creationId xmlns:a16="http://schemas.microsoft.com/office/drawing/2014/main" id="{C4E14AD2-63BF-930E-BDEB-A6164403AC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20961" y="-17152"/>
            <a:ext cx="1726949" cy="1726949"/>
          </a:xfrm>
          <a:prstGeom prst="rect">
            <a:avLst/>
          </a:prstGeom>
        </p:spPr>
      </p:pic>
      <p:sp>
        <p:nvSpPr>
          <p:cNvPr id="12" name="Title 11">
            <a:extLst>
              <a:ext uri="{FF2B5EF4-FFF2-40B4-BE49-F238E27FC236}">
                <a16:creationId xmlns:a16="http://schemas.microsoft.com/office/drawing/2014/main" id="{ADCCCE7F-2DCE-105D-006E-7C36BE501BB8}"/>
              </a:ext>
            </a:extLst>
          </p:cNvPr>
          <p:cNvSpPr>
            <a:spLocks noGrp="1"/>
          </p:cNvSpPr>
          <p:nvPr>
            <p:ph type="title" idx="4294967295"/>
          </p:nvPr>
        </p:nvSpPr>
        <p:spPr>
          <a:xfrm>
            <a:off x="838200" y="-1325563"/>
            <a:ext cx="10515600" cy="1325563"/>
          </a:xfrm>
        </p:spPr>
        <p:txBody>
          <a:bodyPr spcFirstLastPara="1" wrap="square" lIns="91425" tIns="45700" rIns="91425" bIns="45700" anchor="b" anchorCtr="0">
            <a:normAutofit/>
          </a:bodyPr>
          <a:lstStyle/>
          <a:p>
            <a:r>
              <a:rPr lang="en-US" dirty="0"/>
              <a:t>Sample Career Map</a:t>
            </a:r>
          </a:p>
        </p:txBody>
      </p:sp>
    </p:spTree>
    <p:extLst>
      <p:ext uri="{BB962C8B-B14F-4D97-AF65-F5344CB8AC3E}">
        <p14:creationId xmlns:p14="http://schemas.microsoft.com/office/powerpoint/2010/main" val="1511540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lab coats&#10;">
            <a:extLst>
              <a:ext uri="{FF2B5EF4-FFF2-40B4-BE49-F238E27FC236}">
                <a16:creationId xmlns:a16="http://schemas.microsoft.com/office/drawing/2014/main" id="{8F3BA41D-F038-AD23-4E4E-0312CEF84D76}"/>
              </a:ext>
            </a:extLst>
          </p:cNvPr>
          <p:cNvPicPr>
            <a:picLocks noChangeAspect="1"/>
          </p:cNvPicPr>
          <p:nvPr/>
        </p:nvPicPr>
        <p:blipFill rotWithShape="1">
          <a:blip r:embed="rId2" cstate="print">
            <a:duotone>
              <a:prstClr val="black"/>
              <a:schemeClr val="tx2">
                <a:tint val="45000"/>
                <a:satMod val="400000"/>
              </a:schemeClr>
            </a:duotone>
            <a:alphaModFix amt="20000"/>
            <a:extLst>
              <a:ext uri="{28A0092B-C50C-407E-A947-70E740481C1C}">
                <a14:useLocalDpi xmlns:a14="http://schemas.microsoft.com/office/drawing/2010/main"/>
              </a:ext>
            </a:extLst>
          </a:blip>
          <a:srcRect/>
          <a:stretch/>
        </p:blipFill>
        <p:spPr>
          <a:xfrm>
            <a:off x="0" y="0"/>
            <a:ext cx="12191980" cy="6856718"/>
          </a:xfrm>
          <a:prstGeom prst="rect">
            <a:avLst/>
          </a:prstGeom>
        </p:spPr>
      </p:pic>
      <p:sp>
        <p:nvSpPr>
          <p:cNvPr id="7" name="Title 6">
            <a:extLst>
              <a:ext uri="{FF2B5EF4-FFF2-40B4-BE49-F238E27FC236}">
                <a16:creationId xmlns:a16="http://schemas.microsoft.com/office/drawing/2014/main" id="{0061E198-951B-E360-1E37-EDBA02537D2E}"/>
              </a:ext>
            </a:extLst>
          </p:cNvPr>
          <p:cNvSpPr txBox="1">
            <a:spLocks noGrp="1"/>
          </p:cNvSpPr>
          <p:nvPr>
            <p:ph type="title" idx="4294967295"/>
          </p:nvPr>
        </p:nvSpPr>
        <p:spPr>
          <a:xfrm>
            <a:off x="134151" y="3769464"/>
            <a:ext cx="11131826" cy="24929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Arial"/>
                <a:ea typeface="+mn-ea"/>
                <a:cs typeface="Arial"/>
              </a:rPr>
              <a:t>Terri McElhattan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Arial"/>
                <a:ea typeface="Times New Roman" panose="02020603050405020304" pitchFamily="18" charset="0"/>
                <a:cs typeface="Times New Roman"/>
              </a:rPr>
              <a:t>MHA, CLA(ASCP)PBT</a:t>
            </a:r>
            <a:r>
              <a:rPr kumimoji="0" lang="en-US" sz="3600" b="0" i="0" u="none" strike="noStrike" kern="1200" cap="none" spc="0" normalizeH="0" baseline="30000" noProof="0" dirty="0">
                <a:ln>
                  <a:noFill/>
                </a:ln>
                <a:solidFill>
                  <a:schemeClr val="bg1"/>
                </a:solidFill>
                <a:effectLst/>
                <a:uLnTx/>
                <a:uFillTx/>
                <a:latin typeface="Arial"/>
                <a:ea typeface="Times New Roman" panose="02020603050405020304" pitchFamily="18" charset="0"/>
                <a:cs typeface="Times New Roman"/>
              </a:rPr>
              <a:t>CM</a:t>
            </a:r>
            <a:r>
              <a:rPr kumimoji="0" lang="en-US" sz="3600" b="0" i="0" u="none" strike="noStrike" kern="1200" cap="none" spc="0" normalizeH="0" baseline="0" noProof="0" dirty="0">
                <a:ln>
                  <a:noFill/>
                </a:ln>
                <a:solidFill>
                  <a:schemeClr val="bg1"/>
                </a:solidFill>
                <a:effectLst/>
                <a:uLnTx/>
                <a:uFillTx/>
                <a:latin typeface="Arial"/>
                <a:ea typeface="Times New Roman" panose="02020603050405020304" pitchFamily="18" charset="0"/>
                <a:cs typeface="Times New Roman"/>
              </a:rPr>
              <a:t>, CLT(HHS), CPI (ACA)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rial"/>
                <a:ea typeface="+mn-ea"/>
                <a:cs typeface="Arial"/>
              </a:rPr>
              <a:t>Program Director/Principal Instructor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rial"/>
                <a:ea typeface="+mn-ea"/>
                <a:cs typeface="Arial"/>
              </a:rPr>
              <a:t>Geisinger School of Phlebotomy</a:t>
            </a:r>
            <a:br>
              <a:rPr kumimoji="0" lang="en-US" sz="2400" b="0" i="0" u="none" strike="noStrike" kern="1200" cap="none" spc="0" normalizeH="0" baseline="0" noProof="0" dirty="0">
                <a:ln>
                  <a:noFill/>
                </a:ln>
                <a:solidFill>
                  <a:schemeClr val="bg1"/>
                </a:solidFill>
                <a:effectLst/>
                <a:uLnTx/>
                <a:uFillTx/>
                <a:latin typeface="Arial"/>
                <a:ea typeface="+mn-ea"/>
                <a:cs typeface="Arial"/>
              </a:rPr>
            </a:br>
            <a:r>
              <a:rPr kumimoji="0" lang="en-US" sz="2400" b="0" i="0" u="none" strike="noStrike" kern="1200" cap="none" spc="0" normalizeH="0" baseline="0" noProof="0" dirty="0">
                <a:ln>
                  <a:noFill/>
                </a:ln>
                <a:solidFill>
                  <a:schemeClr val="bg1"/>
                </a:solidFill>
                <a:effectLst/>
                <a:uLnTx/>
                <a:uFillTx/>
                <a:latin typeface="Arial"/>
                <a:ea typeface="+mn-ea"/>
                <a:cs typeface="Arial"/>
              </a:rPr>
              <a:t> Email: tamcelhattan@geisinger.edu</a:t>
            </a:r>
            <a:endParaRPr kumimoji="0" lang="en-US" sz="2400" b="0" i="0" u="none" strike="noStrike" kern="1200" cap="none" spc="0" normalizeH="0" baseline="0" noProof="0" dirty="0">
              <a:ln>
                <a:noFill/>
              </a:ln>
              <a:solidFill>
                <a:schemeClr val="bg1"/>
              </a:solidFill>
              <a:effectLst/>
              <a:uLnTx/>
              <a:uFillTx/>
              <a:latin typeface="Arial"/>
              <a:ea typeface="+mn-ea"/>
              <a:cs typeface="Arial"/>
              <a:hlinkClick r:id="" action="ppaction://noaction">
                <a:extLst>
                  <a:ext uri="{A12FA001-AC4F-418D-AE19-62706E023703}">
                    <ahyp:hlinkClr xmlns:ahyp="http://schemas.microsoft.com/office/drawing/2018/hyperlinkcolor" val="tx"/>
                  </a:ext>
                </a:extLst>
              </a:hlinkClick>
            </a:endParaRPr>
          </a:p>
        </p:txBody>
      </p:sp>
      <p:pic>
        <p:nvPicPr>
          <p:cNvPr id="4" name="Picture 3" descr="A person wearing a blazer and a necklace&#10;">
            <a:extLst>
              <a:ext uri="{FF2B5EF4-FFF2-40B4-BE49-F238E27FC236}">
                <a16:creationId xmlns:a16="http://schemas.microsoft.com/office/drawing/2014/main" id="{1D926476-69C4-8632-0265-92F4CCF77C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9483" y="481079"/>
            <a:ext cx="2624056" cy="3140667"/>
          </a:xfrm>
          <a:prstGeom prst="rect">
            <a:avLst/>
          </a:prstGeom>
        </p:spPr>
      </p:pic>
    </p:spTree>
    <p:extLst>
      <p:ext uri="{BB962C8B-B14F-4D97-AF65-F5344CB8AC3E}">
        <p14:creationId xmlns:p14="http://schemas.microsoft.com/office/powerpoint/2010/main" val="4123590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Google Shape;65;p42">
            <a:extLst>
              <a:ext uri="{FF2B5EF4-FFF2-40B4-BE49-F238E27FC236}">
                <a16:creationId xmlns:a16="http://schemas.microsoft.com/office/drawing/2014/main" id="{F9E7C065-710A-8E19-498A-FD1796B63133}"/>
              </a:ext>
              <a:ext uri="{C183D7F6-B498-43B3-948B-1728B52AA6E4}">
                <adec:decorative xmlns:adec="http://schemas.microsoft.com/office/drawing/2017/decorative" val="1"/>
              </a:ext>
            </a:extLst>
          </p:cNvPr>
          <p:cNvSpPr/>
          <p:nvPr/>
        </p:nvSpPr>
        <p:spPr>
          <a:xfrm>
            <a:off x="4261806" y="9117"/>
            <a:ext cx="5183406" cy="1547952"/>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 name="Google Shape;65;p42">
            <a:extLst>
              <a:ext uri="{FF2B5EF4-FFF2-40B4-BE49-F238E27FC236}">
                <a16:creationId xmlns:a16="http://schemas.microsoft.com/office/drawing/2014/main" id="{924E3D56-6E17-21FB-17C3-0038062DE736}"/>
              </a:ext>
              <a:ext uri="{C183D7F6-B498-43B3-948B-1728B52AA6E4}">
                <adec:decorative xmlns:adec="http://schemas.microsoft.com/office/drawing/2017/decorative" val="1"/>
              </a:ext>
            </a:extLst>
          </p:cNvPr>
          <p:cNvSpPr/>
          <p:nvPr/>
        </p:nvSpPr>
        <p:spPr>
          <a:xfrm flipH="1">
            <a:off x="9430600" y="2889056"/>
            <a:ext cx="2761397" cy="3959827"/>
          </a:xfrm>
          <a:prstGeom prst="rect">
            <a:avLst/>
          </a:prstGeom>
          <a:solidFill>
            <a:srgbClr val="00A99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696D2"/>
              </a:solidFill>
              <a:latin typeface="Calibri"/>
              <a:ea typeface="Calibri"/>
              <a:cs typeface="Calibri"/>
              <a:sym typeface="Calibri"/>
            </a:endParaRPr>
          </a:p>
        </p:txBody>
      </p:sp>
      <p:sp>
        <p:nvSpPr>
          <p:cNvPr id="23" name="Google Shape;65;p42">
            <a:extLst>
              <a:ext uri="{FF2B5EF4-FFF2-40B4-BE49-F238E27FC236}">
                <a16:creationId xmlns:a16="http://schemas.microsoft.com/office/drawing/2014/main" id="{6C3C6667-FA09-A81A-504C-D3E42963D97D}"/>
              </a:ext>
              <a:ext uri="{C183D7F6-B498-43B3-948B-1728B52AA6E4}">
                <adec:decorative xmlns:adec="http://schemas.microsoft.com/office/drawing/2017/decorative" val="1"/>
              </a:ext>
            </a:extLst>
          </p:cNvPr>
          <p:cNvSpPr/>
          <p:nvPr/>
        </p:nvSpPr>
        <p:spPr>
          <a:xfrm>
            <a:off x="1" y="1551312"/>
            <a:ext cx="4280312" cy="5297571"/>
          </a:xfrm>
          <a:prstGeom prst="rect">
            <a:avLst/>
          </a:prstGeom>
          <a:solidFill>
            <a:schemeClr val="accent5">
              <a:lumMod val="20000"/>
              <a:lumOff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5">
                  <a:lumMod val="20000"/>
                  <a:lumOff val="80000"/>
                </a:schemeClr>
              </a:solidFill>
              <a:latin typeface="Calibri"/>
              <a:ea typeface="Calibri"/>
              <a:cs typeface="Calibri"/>
              <a:sym typeface="Calibri"/>
            </a:endParaRPr>
          </a:p>
        </p:txBody>
      </p:sp>
      <p:sp>
        <p:nvSpPr>
          <p:cNvPr id="36" name="TextBox 35">
            <a:extLst>
              <a:ext uri="{FF2B5EF4-FFF2-40B4-BE49-F238E27FC236}">
                <a16:creationId xmlns:a16="http://schemas.microsoft.com/office/drawing/2014/main" id="{2C785FCD-A4E4-1E57-7A5E-88842C5A8D4A}"/>
              </a:ext>
            </a:extLst>
          </p:cNvPr>
          <p:cNvSpPr txBox="1"/>
          <p:nvPr/>
        </p:nvSpPr>
        <p:spPr>
          <a:xfrm>
            <a:off x="9627324" y="3218829"/>
            <a:ext cx="537572" cy="1569660"/>
          </a:xfrm>
          <a:prstGeom prst="rect">
            <a:avLst/>
          </a:prstGeom>
          <a:noFill/>
          <a:ln>
            <a:noFill/>
          </a:ln>
        </p:spPr>
        <p:txBody>
          <a:bodyPr wrap="square" rtlCol="0">
            <a:spAutoFit/>
          </a:bodyPr>
          <a:lstStyle/>
          <a:p>
            <a:r>
              <a:rPr lang="en-US" sz="9600" i="1">
                <a:solidFill>
                  <a:schemeClr val="bg1"/>
                </a:solidFill>
              </a:rPr>
              <a:t>“</a:t>
            </a:r>
          </a:p>
        </p:txBody>
      </p:sp>
      <p:sp>
        <p:nvSpPr>
          <p:cNvPr id="25" name="Google Shape;65;p42">
            <a:extLst>
              <a:ext uri="{FF2B5EF4-FFF2-40B4-BE49-F238E27FC236}">
                <a16:creationId xmlns:a16="http://schemas.microsoft.com/office/drawing/2014/main" id="{3517E0EB-3312-6EBF-6ABC-74DE1090751F}"/>
              </a:ext>
              <a:ext uri="{C183D7F6-B498-43B3-948B-1728B52AA6E4}">
                <adec:decorative xmlns:adec="http://schemas.microsoft.com/office/drawing/2017/decorative" val="1"/>
              </a:ext>
            </a:extLst>
          </p:cNvPr>
          <p:cNvSpPr/>
          <p:nvPr/>
        </p:nvSpPr>
        <p:spPr>
          <a:xfrm>
            <a:off x="7306" y="9117"/>
            <a:ext cx="4280312" cy="1547952"/>
          </a:xfrm>
          <a:prstGeom prst="rect">
            <a:avLst/>
          </a:prstGeom>
          <a:solidFill>
            <a:srgbClr val="25408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 name="Title 3">
            <a:extLst>
              <a:ext uri="{FF2B5EF4-FFF2-40B4-BE49-F238E27FC236}">
                <a16:creationId xmlns:a16="http://schemas.microsoft.com/office/drawing/2014/main" id="{B6643BE3-D8ED-66D2-1F90-F3B4C13C9894}"/>
              </a:ext>
            </a:extLst>
          </p:cNvPr>
          <p:cNvSpPr txBox="1">
            <a:spLocks noGrp="1"/>
          </p:cNvSpPr>
          <p:nvPr>
            <p:ph type="title" idx="4294967295"/>
          </p:nvPr>
        </p:nvSpPr>
        <p:spPr>
          <a:xfrm>
            <a:off x="444090" y="348284"/>
            <a:ext cx="3677536"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a:ea typeface="+mn-ea"/>
                <a:cs typeface="Arial"/>
              </a:rPr>
              <a:t>Terri A. McElhattan</a:t>
            </a:r>
          </a:p>
        </p:txBody>
      </p:sp>
      <p:sp>
        <p:nvSpPr>
          <p:cNvPr id="5" name="TextBox 4">
            <a:extLst>
              <a:ext uri="{FF2B5EF4-FFF2-40B4-BE49-F238E27FC236}">
                <a16:creationId xmlns:a16="http://schemas.microsoft.com/office/drawing/2014/main" id="{A40E8A6D-5074-06B1-FC3E-DE40C404F449}"/>
              </a:ext>
            </a:extLst>
          </p:cNvPr>
          <p:cNvSpPr txBox="1"/>
          <p:nvPr/>
        </p:nvSpPr>
        <p:spPr>
          <a:xfrm>
            <a:off x="4558411" y="322146"/>
            <a:ext cx="4549714" cy="938719"/>
          </a:xfrm>
          <a:prstGeom prst="rect">
            <a:avLst/>
          </a:prstGeom>
          <a:noFill/>
          <a:ln>
            <a:noFill/>
          </a:ln>
        </p:spPr>
        <p:txBody>
          <a:bodyPr wrap="square" lIns="91440" tIns="45720" rIns="91440" bIns="45720" rtlCol="0" anchor="t">
            <a:spAutoFit/>
          </a:bodyPr>
          <a:lstStyle/>
          <a:p>
            <a:r>
              <a:rPr lang="en-US" sz="1100" b="0" i="0">
                <a:solidFill>
                  <a:schemeClr val="bg1"/>
                </a:solidFill>
                <a:effectLst/>
                <a:latin typeface="Aptos"/>
              </a:rPr>
              <a:t>In </a:t>
            </a:r>
            <a:r>
              <a:rPr lang="en-US" sz="1100">
                <a:solidFill>
                  <a:schemeClr val="bg1"/>
                </a:solidFill>
                <a:latin typeface="Aptos"/>
              </a:rPr>
              <a:t>the  </a:t>
            </a:r>
            <a:r>
              <a:rPr lang="en-US" sz="1100" b="0" i="0">
                <a:solidFill>
                  <a:schemeClr val="bg1"/>
                </a:solidFill>
                <a:effectLst/>
                <a:latin typeface="Aptos"/>
              </a:rPr>
              <a:t>2025 </a:t>
            </a:r>
            <a:r>
              <a:rPr lang="en-US" sz="1100" i="1">
                <a:solidFill>
                  <a:schemeClr val="bg1"/>
                </a:solidFill>
                <a:latin typeface="Aptos"/>
              </a:rPr>
              <a:t>ASCP Building Bridges Across the Laboratory Community</a:t>
            </a:r>
            <a:r>
              <a:rPr lang="en-US" sz="1100">
                <a:solidFill>
                  <a:schemeClr val="bg1"/>
                </a:solidFill>
                <a:latin typeface="Aptos"/>
              </a:rPr>
              <a:t> </a:t>
            </a:r>
            <a:r>
              <a:rPr lang="en-US" sz="1100" b="0" i="0">
                <a:solidFill>
                  <a:schemeClr val="bg1"/>
                </a:solidFill>
                <a:effectLst/>
                <a:latin typeface="Aptos"/>
              </a:rPr>
              <a:t>series, we</a:t>
            </a:r>
            <a:r>
              <a:rPr lang="en-US" sz="1100">
                <a:solidFill>
                  <a:schemeClr val="bg1"/>
                </a:solidFill>
                <a:latin typeface="Aptos"/>
              </a:rPr>
              <a:t> </a:t>
            </a:r>
            <a:r>
              <a:rPr lang="en-US" sz="1100" b="0" i="0">
                <a:solidFill>
                  <a:schemeClr val="bg1"/>
                </a:solidFill>
                <a:effectLst/>
                <a:latin typeface="Aptos"/>
              </a:rPr>
              <a:t>focus on highlighting the diverse array of laboratory career pathways and how exposure to formative experiences, often through collaborations, partnerships, and unique training opportunities, can shape these laboratory career trajectories. </a:t>
            </a:r>
            <a:endParaRPr lang="en-US" sz="1100">
              <a:solidFill>
                <a:schemeClr val="bg1"/>
              </a:solidFill>
              <a:latin typeface="Aptos"/>
            </a:endParaRPr>
          </a:p>
        </p:txBody>
      </p:sp>
      <p:sp>
        <p:nvSpPr>
          <p:cNvPr id="3" name="TextBox 2">
            <a:extLst>
              <a:ext uri="{FF2B5EF4-FFF2-40B4-BE49-F238E27FC236}">
                <a16:creationId xmlns:a16="http://schemas.microsoft.com/office/drawing/2014/main" id="{F0EDDE6D-81BD-6743-12B6-A22704B49D00}"/>
              </a:ext>
            </a:extLst>
          </p:cNvPr>
          <p:cNvSpPr txBox="1"/>
          <p:nvPr/>
        </p:nvSpPr>
        <p:spPr>
          <a:xfrm>
            <a:off x="9859952" y="4079981"/>
            <a:ext cx="1950847" cy="1323439"/>
          </a:xfrm>
          <a:prstGeom prst="rect">
            <a:avLst/>
          </a:prstGeom>
          <a:noFill/>
          <a:ln>
            <a:noFill/>
          </a:ln>
        </p:spPr>
        <p:txBody>
          <a:bodyPr wrap="square" rtlCol="0">
            <a:spAutoFit/>
          </a:bodyPr>
          <a:lstStyle/>
          <a:p>
            <a:r>
              <a:rPr lang="en-US" sz="1600" i="1">
                <a:solidFill>
                  <a:schemeClr val="bg1"/>
                </a:solidFill>
                <a:latin typeface="Arial"/>
                <a:cs typeface="Arial"/>
              </a:rPr>
              <a:t>Education is not the learning of facts, but the training of the mind to think-Einstein</a:t>
            </a:r>
          </a:p>
        </p:txBody>
      </p:sp>
      <p:sp>
        <p:nvSpPr>
          <p:cNvPr id="10" name="TextBox 9">
            <a:extLst>
              <a:ext uri="{FF2B5EF4-FFF2-40B4-BE49-F238E27FC236}">
                <a16:creationId xmlns:a16="http://schemas.microsoft.com/office/drawing/2014/main" id="{F931428C-64DD-E657-8543-9476B40CAB09}"/>
              </a:ext>
            </a:extLst>
          </p:cNvPr>
          <p:cNvSpPr txBox="1"/>
          <p:nvPr/>
        </p:nvSpPr>
        <p:spPr>
          <a:xfrm>
            <a:off x="-37335" y="5548822"/>
            <a:ext cx="4284841" cy="1015663"/>
          </a:xfrm>
          <a:prstGeom prst="rect">
            <a:avLst/>
          </a:prstGeom>
          <a:noFill/>
          <a:ln>
            <a:noFill/>
          </a:ln>
        </p:spPr>
        <p:txBody>
          <a:bodyPr wrap="square" rtlCol="0">
            <a:spAutoFit/>
          </a:bodyPr>
          <a:lstStyle/>
          <a:p>
            <a:r>
              <a:rPr lang="en-US" sz="1200" b="1">
                <a:solidFill>
                  <a:srgbClr val="00A996"/>
                </a:solidFill>
                <a:latin typeface="Arial"/>
                <a:cs typeface="Arial"/>
              </a:rPr>
              <a:t>CURRENT RESPONSIBILITIES</a:t>
            </a:r>
          </a:p>
          <a:p>
            <a:pPr marL="285750" indent="-285750">
              <a:buClr>
                <a:srgbClr val="4696D2"/>
              </a:buClr>
              <a:buFont typeface="Arial" panose="020B0604020202020204" pitchFamily="34" charset="0"/>
              <a:buChar char="•"/>
            </a:pPr>
            <a:r>
              <a:rPr lang="en-US" sz="1200">
                <a:solidFill>
                  <a:schemeClr val="tx1"/>
                </a:solidFill>
                <a:latin typeface="Arial"/>
                <a:cs typeface="Arial"/>
              </a:rPr>
              <a:t>Administrates and coordinates activities for the SOP.</a:t>
            </a:r>
          </a:p>
          <a:p>
            <a:pPr marL="285750" indent="-285750">
              <a:buClr>
                <a:srgbClr val="4696D2"/>
              </a:buClr>
              <a:buFont typeface="Arial" panose="020B0604020202020204" pitchFamily="34" charset="0"/>
              <a:buChar char="•"/>
            </a:pPr>
            <a:r>
              <a:rPr lang="en-US" sz="1200">
                <a:solidFill>
                  <a:schemeClr val="tx1"/>
                </a:solidFill>
                <a:latin typeface="Arial"/>
                <a:cs typeface="Arial"/>
              </a:rPr>
              <a:t>Implement curriculum, instruct students in the SOP.</a:t>
            </a:r>
          </a:p>
          <a:p>
            <a:pPr marL="285750" indent="-285750">
              <a:buClr>
                <a:srgbClr val="4696D2"/>
              </a:buClr>
              <a:buFont typeface="Arial" panose="020B0604020202020204" pitchFamily="34" charset="0"/>
              <a:buChar char="•"/>
            </a:pPr>
            <a:r>
              <a:rPr lang="en-US" sz="1200">
                <a:solidFill>
                  <a:schemeClr val="tx1"/>
                </a:solidFill>
                <a:latin typeface="Arial"/>
                <a:cs typeface="Arial"/>
              </a:rPr>
              <a:t>Phlebotomy Best Team Ops Advisor</a:t>
            </a:r>
          </a:p>
          <a:p>
            <a:pPr marL="285750" indent="-285750">
              <a:buClr>
                <a:srgbClr val="4696D2"/>
              </a:buClr>
              <a:buFont typeface="Arial" panose="020B0604020202020204" pitchFamily="34" charset="0"/>
              <a:buChar char="•"/>
            </a:pPr>
            <a:r>
              <a:rPr lang="en-US" sz="1200">
                <a:solidFill>
                  <a:schemeClr val="tx1"/>
                </a:solidFill>
                <a:latin typeface="Arial"/>
                <a:cs typeface="Arial"/>
              </a:rPr>
              <a:t>Oversees systemwide non-lab phlebotomy training</a:t>
            </a:r>
          </a:p>
        </p:txBody>
      </p:sp>
      <p:sp>
        <p:nvSpPr>
          <p:cNvPr id="24" name="TextBox 23">
            <a:extLst>
              <a:ext uri="{FF2B5EF4-FFF2-40B4-BE49-F238E27FC236}">
                <a16:creationId xmlns:a16="http://schemas.microsoft.com/office/drawing/2014/main" id="{0C83EFAD-B2D5-4FA5-A219-CDA5C3862EBB}"/>
              </a:ext>
            </a:extLst>
          </p:cNvPr>
          <p:cNvSpPr txBox="1"/>
          <p:nvPr/>
        </p:nvSpPr>
        <p:spPr>
          <a:xfrm>
            <a:off x="7306" y="1580621"/>
            <a:ext cx="4383506" cy="1569660"/>
          </a:xfrm>
          <a:prstGeom prst="rect">
            <a:avLst/>
          </a:prstGeom>
          <a:noFill/>
          <a:ln>
            <a:noFill/>
          </a:ln>
        </p:spPr>
        <p:txBody>
          <a:bodyPr wrap="square" rtlCol="0">
            <a:spAutoFit/>
          </a:bodyPr>
          <a:lstStyle/>
          <a:p>
            <a:r>
              <a:rPr lang="en-US" sz="1200" b="1">
                <a:solidFill>
                  <a:srgbClr val="00A996"/>
                </a:solidFill>
                <a:latin typeface="Arial"/>
                <a:cs typeface="Arial"/>
              </a:rPr>
              <a:t>EDUCATION</a:t>
            </a:r>
          </a:p>
          <a:p>
            <a:endParaRPr lang="en-US" sz="1200">
              <a:solidFill>
                <a:schemeClr val="tx1"/>
              </a:solidFill>
              <a:latin typeface="Arial"/>
              <a:cs typeface="Arial"/>
            </a:endParaRPr>
          </a:p>
          <a:p>
            <a:r>
              <a:rPr lang="en-US" sz="1200">
                <a:solidFill>
                  <a:schemeClr val="tx1"/>
                </a:solidFill>
                <a:latin typeface="Arial"/>
                <a:cs typeface="Arial"/>
              </a:rPr>
              <a:t>MHA, Healthcare Administration, King’s College</a:t>
            </a:r>
          </a:p>
          <a:p>
            <a:r>
              <a:rPr lang="en-US" sz="1200">
                <a:solidFill>
                  <a:schemeClr val="tx1"/>
                </a:solidFill>
                <a:latin typeface="Arial"/>
                <a:cs typeface="Arial"/>
              </a:rPr>
              <a:t>Masters Certificate, Executive Leadership/HCA, King’s College</a:t>
            </a:r>
          </a:p>
          <a:p>
            <a:r>
              <a:rPr lang="en-US" sz="1200">
                <a:solidFill>
                  <a:schemeClr val="tx1"/>
                </a:solidFill>
                <a:latin typeface="Arial"/>
                <a:cs typeface="Arial"/>
              </a:rPr>
              <a:t>BS, Biology/Education, College Misericordia</a:t>
            </a:r>
          </a:p>
          <a:p>
            <a:r>
              <a:rPr lang="en-US" sz="1200">
                <a:solidFill>
                  <a:schemeClr val="tx1"/>
                </a:solidFill>
                <a:latin typeface="Arial"/>
                <a:cs typeface="Arial"/>
              </a:rPr>
              <a:t>Ashland St. General Hospital for Laboratory Technicians</a:t>
            </a:r>
          </a:p>
          <a:p>
            <a:endParaRPr lang="en-US" sz="1200">
              <a:solidFill>
                <a:schemeClr val="tx1"/>
              </a:solidFill>
              <a:latin typeface="Arial"/>
              <a:cs typeface="Arial"/>
            </a:endParaRPr>
          </a:p>
        </p:txBody>
      </p:sp>
      <p:sp>
        <p:nvSpPr>
          <p:cNvPr id="21" name="TextBox 20">
            <a:extLst>
              <a:ext uri="{FF2B5EF4-FFF2-40B4-BE49-F238E27FC236}">
                <a16:creationId xmlns:a16="http://schemas.microsoft.com/office/drawing/2014/main" id="{61555369-85C1-9D62-BCEA-99D762074209}"/>
              </a:ext>
            </a:extLst>
          </p:cNvPr>
          <p:cNvSpPr txBox="1"/>
          <p:nvPr/>
        </p:nvSpPr>
        <p:spPr>
          <a:xfrm>
            <a:off x="444090" y="866076"/>
            <a:ext cx="3677536" cy="707886"/>
          </a:xfrm>
          <a:prstGeom prst="rect">
            <a:avLst/>
          </a:prstGeom>
          <a:noFill/>
          <a:ln>
            <a:noFill/>
          </a:ln>
        </p:spPr>
        <p:txBody>
          <a:bodyPr wrap="square" lIns="91440" tIns="45720" rIns="91440" bIns="45720" rtlCol="0" anchor="t">
            <a:spAutoFit/>
          </a:bodyPr>
          <a:lstStyle/>
          <a:p>
            <a:r>
              <a:rPr lang="en-US" sz="2000">
                <a:solidFill>
                  <a:schemeClr val="bg1"/>
                </a:solidFill>
                <a:latin typeface="Arial"/>
                <a:cs typeface="Arial"/>
              </a:rPr>
              <a:t>MHA, CLA(ASCP)PBT</a:t>
            </a:r>
            <a:r>
              <a:rPr lang="en-US" sz="2000" baseline="30000">
                <a:solidFill>
                  <a:schemeClr val="bg1"/>
                </a:solidFill>
                <a:latin typeface="Arial"/>
                <a:cs typeface="Arial"/>
              </a:rPr>
              <a:t>CM</a:t>
            </a:r>
            <a:r>
              <a:rPr lang="en-US" sz="2000">
                <a:solidFill>
                  <a:schemeClr val="bg1"/>
                </a:solidFill>
                <a:latin typeface="Arial"/>
                <a:cs typeface="Arial"/>
              </a:rPr>
              <a:t>, CLT(HHS), CPI (ACA)</a:t>
            </a:r>
          </a:p>
        </p:txBody>
      </p:sp>
      <p:grpSp>
        <p:nvGrpSpPr>
          <p:cNvPr id="26" name="Group 25">
            <a:extLst>
              <a:ext uri="{FF2B5EF4-FFF2-40B4-BE49-F238E27FC236}">
                <a16:creationId xmlns:a16="http://schemas.microsoft.com/office/drawing/2014/main" id="{6C0C79BE-01EE-BEAF-B593-0CB649D3DF78}"/>
              </a:ext>
              <a:ext uri="{C183D7F6-B498-43B3-948B-1728B52AA6E4}">
                <adec:decorative xmlns:adec="http://schemas.microsoft.com/office/drawing/2017/decorative" val="1"/>
              </a:ext>
            </a:extLst>
          </p:cNvPr>
          <p:cNvGrpSpPr/>
          <p:nvPr/>
        </p:nvGrpSpPr>
        <p:grpSpPr>
          <a:xfrm>
            <a:off x="0" y="3054302"/>
            <a:ext cx="4303142" cy="2370260"/>
            <a:chOff x="423355" y="2510601"/>
            <a:chExt cx="4303142" cy="2370260"/>
          </a:xfrm>
        </p:grpSpPr>
        <p:sp>
          <p:nvSpPr>
            <p:cNvPr id="22" name="Rectangle 21">
              <a:extLst>
                <a:ext uri="{FF2B5EF4-FFF2-40B4-BE49-F238E27FC236}">
                  <a16:creationId xmlns:a16="http://schemas.microsoft.com/office/drawing/2014/main" id="{ACBE11BE-E6B9-1745-F8BB-90128AA28ED1}"/>
                </a:ext>
              </a:extLst>
            </p:cNvPr>
            <p:cNvSpPr/>
            <p:nvPr/>
          </p:nvSpPr>
          <p:spPr>
            <a:xfrm>
              <a:off x="423355" y="2510601"/>
              <a:ext cx="4303142" cy="237026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Arial"/>
                <a:cs typeface="Arial"/>
              </a:endParaRPr>
            </a:p>
          </p:txBody>
        </p:sp>
        <p:sp>
          <p:nvSpPr>
            <p:cNvPr id="7" name="TextBox 6">
              <a:extLst>
                <a:ext uri="{FF2B5EF4-FFF2-40B4-BE49-F238E27FC236}">
                  <a16:creationId xmlns:a16="http://schemas.microsoft.com/office/drawing/2014/main" id="{CE607525-B8AD-902B-A45B-DEC5D81B0E84}"/>
                </a:ext>
              </a:extLst>
            </p:cNvPr>
            <p:cNvSpPr txBox="1"/>
            <p:nvPr/>
          </p:nvSpPr>
          <p:spPr>
            <a:xfrm>
              <a:off x="1466009" y="2599621"/>
              <a:ext cx="3101801" cy="461665"/>
            </a:xfrm>
            <a:prstGeom prst="rect">
              <a:avLst/>
            </a:prstGeom>
            <a:noFill/>
            <a:ln>
              <a:noFill/>
            </a:ln>
          </p:spPr>
          <p:txBody>
            <a:bodyPr wrap="square" rtlCol="0">
              <a:spAutoFit/>
            </a:bodyPr>
            <a:lstStyle/>
            <a:p>
              <a:r>
                <a:rPr lang="en-US" sz="1200" b="1">
                  <a:solidFill>
                    <a:schemeClr val="bg1"/>
                  </a:solidFill>
                  <a:latin typeface="Arial"/>
                  <a:cs typeface="Arial"/>
                </a:rPr>
                <a:t>Program Director/Principal Instructor </a:t>
              </a:r>
            </a:p>
            <a:p>
              <a:r>
                <a:rPr lang="en-US" sz="1200">
                  <a:solidFill>
                    <a:schemeClr val="bg1"/>
                  </a:solidFill>
                  <a:latin typeface="Arial"/>
                  <a:cs typeface="Arial"/>
                </a:rPr>
                <a:t>Geisinger School of Phlebotomy</a:t>
              </a:r>
            </a:p>
          </p:txBody>
        </p:sp>
        <p:sp>
          <p:nvSpPr>
            <p:cNvPr id="8" name="TextBox 7">
              <a:extLst>
                <a:ext uri="{FF2B5EF4-FFF2-40B4-BE49-F238E27FC236}">
                  <a16:creationId xmlns:a16="http://schemas.microsoft.com/office/drawing/2014/main" id="{4F9B1A0C-0D9C-3E50-4C31-49A6FCBB7CEA}"/>
                </a:ext>
              </a:extLst>
            </p:cNvPr>
            <p:cNvSpPr txBox="1"/>
            <p:nvPr/>
          </p:nvSpPr>
          <p:spPr>
            <a:xfrm>
              <a:off x="1447707" y="3701526"/>
              <a:ext cx="3101801" cy="461665"/>
            </a:xfrm>
            <a:prstGeom prst="rect">
              <a:avLst/>
            </a:prstGeom>
            <a:noFill/>
            <a:ln>
              <a:noFill/>
            </a:ln>
          </p:spPr>
          <p:txBody>
            <a:bodyPr wrap="square" rtlCol="0">
              <a:spAutoFit/>
            </a:bodyPr>
            <a:lstStyle/>
            <a:p>
              <a:r>
                <a:rPr lang="en-US" sz="1200" b="1">
                  <a:solidFill>
                    <a:schemeClr val="bg1"/>
                  </a:solidFill>
                  <a:latin typeface="Arial"/>
                  <a:cs typeface="Arial"/>
                </a:rPr>
                <a:t>Health Science/Phlebotomy Instructor</a:t>
              </a:r>
            </a:p>
            <a:p>
              <a:r>
                <a:rPr lang="en-US" sz="1200">
                  <a:solidFill>
                    <a:schemeClr val="bg1"/>
                  </a:solidFill>
                  <a:latin typeface="Arial"/>
                  <a:cs typeface="Arial"/>
                </a:rPr>
                <a:t>Allied Medical/Technical Careers</a:t>
              </a:r>
            </a:p>
          </p:txBody>
        </p:sp>
        <p:sp>
          <p:nvSpPr>
            <p:cNvPr id="17" name="TextBox 16">
              <a:extLst>
                <a:ext uri="{FF2B5EF4-FFF2-40B4-BE49-F238E27FC236}">
                  <a16:creationId xmlns:a16="http://schemas.microsoft.com/office/drawing/2014/main" id="{9416B8D7-EC75-A6F2-FFFA-F2B7B6E477A8}"/>
                </a:ext>
              </a:extLst>
            </p:cNvPr>
            <p:cNvSpPr txBox="1"/>
            <p:nvPr/>
          </p:nvSpPr>
          <p:spPr>
            <a:xfrm>
              <a:off x="1466009" y="4226423"/>
              <a:ext cx="3101801" cy="461665"/>
            </a:xfrm>
            <a:prstGeom prst="rect">
              <a:avLst/>
            </a:prstGeom>
            <a:noFill/>
            <a:ln>
              <a:noFill/>
            </a:ln>
          </p:spPr>
          <p:txBody>
            <a:bodyPr wrap="square" lIns="91440" tIns="45720" rIns="91440" bIns="45720" rtlCol="0" anchor="t">
              <a:spAutoFit/>
            </a:bodyPr>
            <a:lstStyle/>
            <a:p>
              <a:r>
                <a:rPr lang="en-US" sz="1200" b="1">
                  <a:solidFill>
                    <a:schemeClr val="bg1"/>
                  </a:solidFill>
                  <a:latin typeface="Arial"/>
                  <a:cs typeface="Arial"/>
                </a:rPr>
                <a:t>Medical Laboratory Scientist</a:t>
              </a:r>
            </a:p>
            <a:p>
              <a:r>
                <a:rPr lang="en-US" sz="1200">
                  <a:solidFill>
                    <a:schemeClr val="bg1"/>
                  </a:solidFill>
                  <a:latin typeface="Arial"/>
                  <a:cs typeface="Arial"/>
                </a:rPr>
                <a:t>Blood Bank/Heme/</a:t>
              </a:r>
              <a:r>
                <a:rPr lang="en-US" sz="1200" err="1">
                  <a:solidFill>
                    <a:schemeClr val="bg1"/>
                  </a:solidFill>
                  <a:latin typeface="Arial"/>
                  <a:cs typeface="Arial"/>
                </a:rPr>
                <a:t>Coag</a:t>
              </a:r>
              <a:r>
                <a:rPr lang="en-US" sz="1200">
                  <a:solidFill>
                    <a:schemeClr val="bg1"/>
                  </a:solidFill>
                  <a:latin typeface="Arial"/>
                  <a:cs typeface="Arial"/>
                </a:rPr>
                <a:t>/Urines, WVHCS</a:t>
              </a:r>
            </a:p>
          </p:txBody>
        </p:sp>
        <p:sp>
          <p:nvSpPr>
            <p:cNvPr id="14" name="TextBox 13">
              <a:extLst>
                <a:ext uri="{FF2B5EF4-FFF2-40B4-BE49-F238E27FC236}">
                  <a16:creationId xmlns:a16="http://schemas.microsoft.com/office/drawing/2014/main" id="{6D373975-B778-9CB9-0ACF-6C3036FD16EE}"/>
                </a:ext>
              </a:extLst>
            </p:cNvPr>
            <p:cNvSpPr txBox="1"/>
            <p:nvPr/>
          </p:nvSpPr>
          <p:spPr>
            <a:xfrm>
              <a:off x="845687" y="2606864"/>
              <a:ext cx="718457" cy="276999"/>
            </a:xfrm>
            <a:prstGeom prst="rect">
              <a:avLst/>
            </a:prstGeom>
            <a:noFill/>
            <a:ln>
              <a:noFill/>
            </a:ln>
          </p:spPr>
          <p:txBody>
            <a:bodyPr wrap="square" rtlCol="0">
              <a:spAutoFit/>
            </a:bodyPr>
            <a:lstStyle/>
            <a:p>
              <a:r>
                <a:rPr lang="en-US" sz="1200" b="1">
                  <a:solidFill>
                    <a:schemeClr val="bg1"/>
                  </a:solidFill>
                  <a:latin typeface="Arial"/>
                  <a:cs typeface="Arial"/>
                </a:rPr>
                <a:t>2009</a:t>
              </a:r>
            </a:p>
          </p:txBody>
        </p:sp>
        <p:sp>
          <p:nvSpPr>
            <p:cNvPr id="19" name="TextBox 18">
              <a:extLst>
                <a:ext uri="{FF2B5EF4-FFF2-40B4-BE49-F238E27FC236}">
                  <a16:creationId xmlns:a16="http://schemas.microsoft.com/office/drawing/2014/main" id="{72F49081-6909-17C2-E0E5-8C8D80506EB5}"/>
                </a:ext>
              </a:extLst>
            </p:cNvPr>
            <p:cNvSpPr txBox="1"/>
            <p:nvPr/>
          </p:nvSpPr>
          <p:spPr>
            <a:xfrm>
              <a:off x="827385" y="3778470"/>
              <a:ext cx="718457" cy="276999"/>
            </a:xfrm>
            <a:prstGeom prst="rect">
              <a:avLst/>
            </a:prstGeom>
            <a:noFill/>
            <a:ln>
              <a:noFill/>
            </a:ln>
          </p:spPr>
          <p:txBody>
            <a:bodyPr wrap="square" rtlCol="0">
              <a:spAutoFit/>
            </a:bodyPr>
            <a:lstStyle/>
            <a:p>
              <a:r>
                <a:rPr lang="en-US" sz="1200" b="1">
                  <a:solidFill>
                    <a:schemeClr val="bg1"/>
                  </a:solidFill>
                  <a:latin typeface="Arial"/>
                  <a:cs typeface="Arial"/>
                </a:rPr>
                <a:t>2000</a:t>
              </a:r>
            </a:p>
          </p:txBody>
        </p:sp>
        <p:sp>
          <p:nvSpPr>
            <p:cNvPr id="20" name="TextBox 19">
              <a:extLst>
                <a:ext uri="{FF2B5EF4-FFF2-40B4-BE49-F238E27FC236}">
                  <a16:creationId xmlns:a16="http://schemas.microsoft.com/office/drawing/2014/main" id="{B1056D62-1579-EA2C-1503-02B33F664ABA}"/>
                </a:ext>
              </a:extLst>
            </p:cNvPr>
            <p:cNvSpPr txBox="1"/>
            <p:nvPr/>
          </p:nvSpPr>
          <p:spPr>
            <a:xfrm>
              <a:off x="845687" y="4249975"/>
              <a:ext cx="718457" cy="276999"/>
            </a:xfrm>
            <a:prstGeom prst="rect">
              <a:avLst/>
            </a:prstGeom>
            <a:noFill/>
            <a:ln>
              <a:noFill/>
            </a:ln>
          </p:spPr>
          <p:txBody>
            <a:bodyPr wrap="square" rtlCol="0">
              <a:spAutoFit/>
            </a:bodyPr>
            <a:lstStyle/>
            <a:p>
              <a:r>
                <a:rPr lang="en-US" sz="1200" b="1">
                  <a:solidFill>
                    <a:schemeClr val="bg1"/>
                  </a:solidFill>
                  <a:latin typeface="Arial"/>
                  <a:cs typeface="Arial"/>
                </a:rPr>
                <a:t>1983</a:t>
              </a:r>
            </a:p>
          </p:txBody>
        </p:sp>
        <p:sp>
          <p:nvSpPr>
            <p:cNvPr id="6" name="TextBox 5">
              <a:extLst>
                <a:ext uri="{FF2B5EF4-FFF2-40B4-BE49-F238E27FC236}">
                  <a16:creationId xmlns:a16="http://schemas.microsoft.com/office/drawing/2014/main" id="{5C0B6D20-F74A-82BF-5B91-EC18B778C01A}"/>
                </a:ext>
              </a:extLst>
            </p:cNvPr>
            <p:cNvSpPr txBox="1"/>
            <p:nvPr/>
          </p:nvSpPr>
          <p:spPr>
            <a:xfrm>
              <a:off x="1441669" y="3161567"/>
              <a:ext cx="3101801" cy="461665"/>
            </a:xfrm>
            <a:prstGeom prst="rect">
              <a:avLst/>
            </a:prstGeom>
            <a:noFill/>
            <a:ln>
              <a:noFill/>
            </a:ln>
          </p:spPr>
          <p:txBody>
            <a:bodyPr wrap="square" lIns="91440" tIns="45720" rIns="91440" bIns="45720" rtlCol="0" anchor="t">
              <a:spAutoFit/>
            </a:bodyPr>
            <a:lstStyle/>
            <a:p>
              <a:r>
                <a:rPr lang="en-US" sz="1200" b="1">
                  <a:solidFill>
                    <a:schemeClr val="bg1"/>
                  </a:solidFill>
                  <a:latin typeface="Arial"/>
                  <a:cs typeface="Arial"/>
                </a:rPr>
                <a:t>Medical Laboratory Scientist</a:t>
              </a:r>
            </a:p>
            <a:p>
              <a:r>
                <a:rPr lang="en-US" sz="1200">
                  <a:solidFill>
                    <a:schemeClr val="bg1"/>
                  </a:solidFill>
                  <a:latin typeface="Arial"/>
                  <a:cs typeface="Arial"/>
                </a:rPr>
                <a:t>Blood Bank/Heme/</a:t>
              </a:r>
              <a:r>
                <a:rPr lang="en-US" sz="1200" err="1">
                  <a:solidFill>
                    <a:schemeClr val="bg1"/>
                  </a:solidFill>
                  <a:latin typeface="Arial"/>
                  <a:cs typeface="Arial"/>
                </a:rPr>
                <a:t>Coag</a:t>
              </a:r>
              <a:r>
                <a:rPr lang="en-US" sz="1200">
                  <a:solidFill>
                    <a:schemeClr val="bg1"/>
                  </a:solidFill>
                  <a:latin typeface="Arial"/>
                  <a:cs typeface="Arial"/>
                </a:rPr>
                <a:t>/Urines</a:t>
              </a:r>
            </a:p>
          </p:txBody>
        </p:sp>
        <p:sp>
          <p:nvSpPr>
            <p:cNvPr id="9" name="TextBox 8">
              <a:extLst>
                <a:ext uri="{FF2B5EF4-FFF2-40B4-BE49-F238E27FC236}">
                  <a16:creationId xmlns:a16="http://schemas.microsoft.com/office/drawing/2014/main" id="{33A2279F-0F7F-3520-487F-D5EA2828B537}"/>
                </a:ext>
              </a:extLst>
            </p:cNvPr>
            <p:cNvSpPr txBox="1"/>
            <p:nvPr/>
          </p:nvSpPr>
          <p:spPr>
            <a:xfrm>
              <a:off x="845687" y="3239364"/>
              <a:ext cx="718457" cy="276999"/>
            </a:xfrm>
            <a:prstGeom prst="rect">
              <a:avLst/>
            </a:prstGeom>
            <a:noFill/>
            <a:ln>
              <a:noFill/>
            </a:ln>
          </p:spPr>
          <p:txBody>
            <a:bodyPr wrap="square" rtlCol="0">
              <a:spAutoFit/>
            </a:bodyPr>
            <a:lstStyle/>
            <a:p>
              <a:r>
                <a:rPr lang="en-US" sz="1200" b="1">
                  <a:solidFill>
                    <a:schemeClr val="bg1"/>
                  </a:solidFill>
                  <a:latin typeface="Arial"/>
                  <a:cs typeface="Arial"/>
                </a:rPr>
                <a:t>2000</a:t>
              </a:r>
            </a:p>
          </p:txBody>
        </p:sp>
      </p:grpSp>
      <p:sp>
        <p:nvSpPr>
          <p:cNvPr id="11" name="TextBox 10">
            <a:extLst>
              <a:ext uri="{FF2B5EF4-FFF2-40B4-BE49-F238E27FC236}">
                <a16:creationId xmlns:a16="http://schemas.microsoft.com/office/drawing/2014/main" id="{8307412B-0E1A-F635-AA6B-C145333C6563}"/>
              </a:ext>
            </a:extLst>
          </p:cNvPr>
          <p:cNvSpPr txBox="1"/>
          <p:nvPr/>
        </p:nvSpPr>
        <p:spPr>
          <a:xfrm>
            <a:off x="4620850" y="3452093"/>
            <a:ext cx="1601992" cy="830997"/>
          </a:xfrm>
          <a:prstGeom prst="rect">
            <a:avLst/>
          </a:prstGeom>
          <a:noFill/>
          <a:ln>
            <a:noFill/>
          </a:ln>
        </p:spPr>
        <p:txBody>
          <a:bodyPr wrap="square" rtlCol="0">
            <a:spAutoFit/>
          </a:bodyPr>
          <a:lstStyle/>
          <a:p>
            <a:r>
              <a:rPr lang="en-US" sz="1200" b="1" i="0">
                <a:solidFill>
                  <a:srgbClr val="242424"/>
                </a:solidFill>
                <a:effectLst/>
                <a:latin typeface="Arial"/>
                <a:cs typeface="Arial"/>
              </a:rPr>
              <a:t>How I “Build Bridges” within the Lab Community or Profession</a:t>
            </a:r>
          </a:p>
        </p:txBody>
      </p:sp>
      <p:sp>
        <p:nvSpPr>
          <p:cNvPr id="15" name="TextBox 14">
            <a:extLst>
              <a:ext uri="{FF2B5EF4-FFF2-40B4-BE49-F238E27FC236}">
                <a16:creationId xmlns:a16="http://schemas.microsoft.com/office/drawing/2014/main" id="{119191A6-672A-95C5-1B61-B0620D46CF10}"/>
              </a:ext>
            </a:extLst>
          </p:cNvPr>
          <p:cNvSpPr txBox="1"/>
          <p:nvPr/>
        </p:nvSpPr>
        <p:spPr>
          <a:xfrm>
            <a:off x="4558823" y="1951564"/>
            <a:ext cx="1544482" cy="646331"/>
          </a:xfrm>
          <a:prstGeom prst="rect">
            <a:avLst/>
          </a:prstGeom>
          <a:noFill/>
          <a:ln>
            <a:noFill/>
          </a:ln>
        </p:spPr>
        <p:txBody>
          <a:bodyPr wrap="square" rtlCol="0">
            <a:spAutoFit/>
          </a:bodyPr>
          <a:lstStyle/>
          <a:p>
            <a:r>
              <a:rPr lang="en-US" sz="1200" b="1" i="0">
                <a:solidFill>
                  <a:srgbClr val="242424"/>
                </a:solidFill>
                <a:effectLst/>
                <a:latin typeface="Arial"/>
                <a:cs typeface="Arial"/>
              </a:rPr>
              <a:t>Formative Experiences in My Lab</a:t>
            </a:r>
            <a:r>
              <a:rPr lang="en-US" sz="1200" b="1">
                <a:solidFill>
                  <a:srgbClr val="242424"/>
                </a:solidFill>
                <a:latin typeface="Arial"/>
                <a:cs typeface="Arial"/>
              </a:rPr>
              <a:t>oratory</a:t>
            </a:r>
            <a:r>
              <a:rPr lang="en-US" sz="1200" b="1" i="0">
                <a:solidFill>
                  <a:srgbClr val="242424"/>
                </a:solidFill>
                <a:effectLst/>
                <a:latin typeface="Arial"/>
                <a:cs typeface="Arial"/>
              </a:rPr>
              <a:t> Career</a:t>
            </a:r>
          </a:p>
        </p:txBody>
      </p:sp>
      <p:sp>
        <p:nvSpPr>
          <p:cNvPr id="18" name="TextBox 17">
            <a:extLst>
              <a:ext uri="{FF2B5EF4-FFF2-40B4-BE49-F238E27FC236}">
                <a16:creationId xmlns:a16="http://schemas.microsoft.com/office/drawing/2014/main" id="{C18F2644-A09A-3405-B591-799551515F8D}"/>
              </a:ext>
            </a:extLst>
          </p:cNvPr>
          <p:cNvSpPr txBox="1"/>
          <p:nvPr/>
        </p:nvSpPr>
        <p:spPr>
          <a:xfrm>
            <a:off x="4501309" y="4712189"/>
            <a:ext cx="1315679" cy="461665"/>
          </a:xfrm>
          <a:prstGeom prst="rect">
            <a:avLst/>
          </a:prstGeom>
          <a:noFill/>
          <a:ln>
            <a:noFill/>
          </a:ln>
        </p:spPr>
        <p:txBody>
          <a:bodyPr wrap="square" rtlCol="0">
            <a:spAutoFit/>
          </a:bodyPr>
          <a:lstStyle/>
          <a:p>
            <a:r>
              <a:rPr lang="en-US" sz="1200" b="1" i="0">
                <a:solidFill>
                  <a:srgbClr val="242424"/>
                </a:solidFill>
                <a:effectLst/>
                <a:latin typeface="Arial"/>
                <a:cs typeface="Arial"/>
              </a:rPr>
              <a:t>Opportunities of Interest*</a:t>
            </a:r>
          </a:p>
        </p:txBody>
      </p:sp>
      <p:sp>
        <p:nvSpPr>
          <p:cNvPr id="2" name="TextBox 1">
            <a:extLst>
              <a:ext uri="{FF2B5EF4-FFF2-40B4-BE49-F238E27FC236}">
                <a16:creationId xmlns:a16="http://schemas.microsoft.com/office/drawing/2014/main" id="{0F8F7772-B6AE-FA61-5ECE-DE2D8FBFE858}"/>
              </a:ext>
            </a:extLst>
          </p:cNvPr>
          <p:cNvSpPr txBox="1"/>
          <p:nvPr/>
        </p:nvSpPr>
        <p:spPr>
          <a:xfrm>
            <a:off x="4472559" y="5595982"/>
            <a:ext cx="1630746" cy="1015663"/>
          </a:xfrm>
          <a:prstGeom prst="rect">
            <a:avLst/>
          </a:prstGeom>
          <a:noFill/>
          <a:ln>
            <a:noFill/>
          </a:ln>
        </p:spPr>
        <p:txBody>
          <a:bodyPr wrap="square" lIns="91440" tIns="45720" rIns="91440" bIns="45720" rtlCol="0" anchor="t">
            <a:spAutoFit/>
          </a:bodyPr>
          <a:lstStyle/>
          <a:p>
            <a:r>
              <a:rPr lang="en-US" sz="1200" b="1">
                <a:latin typeface="Arial"/>
                <a:cs typeface="Arial"/>
              </a:rPr>
              <a:t>The 3 Most Valuable Skills (Technical and/or Soft Skills) You Use on a Daily Basis</a:t>
            </a:r>
          </a:p>
        </p:txBody>
      </p:sp>
      <p:sp>
        <p:nvSpPr>
          <p:cNvPr id="27" name="TextBox 26">
            <a:extLst>
              <a:ext uri="{FF2B5EF4-FFF2-40B4-BE49-F238E27FC236}">
                <a16:creationId xmlns:a16="http://schemas.microsoft.com/office/drawing/2014/main" id="{E9CCAE20-A880-0DB3-6703-FE656B39FDA3}"/>
              </a:ext>
            </a:extLst>
          </p:cNvPr>
          <p:cNvSpPr txBox="1"/>
          <p:nvPr/>
        </p:nvSpPr>
        <p:spPr>
          <a:xfrm>
            <a:off x="6245825" y="1641971"/>
            <a:ext cx="3034811" cy="1569660"/>
          </a:xfrm>
          <a:prstGeom prst="rect">
            <a:avLst/>
          </a:prstGeom>
          <a:noFill/>
          <a:ln>
            <a:noFill/>
          </a:ln>
        </p:spPr>
        <p:txBody>
          <a:bodyPr wrap="square" lIns="91440" tIns="45720" rIns="91440" bIns="45720" rtlCol="0" anchor="t">
            <a:spAutoFit/>
          </a:bodyPr>
          <a:lstStyle/>
          <a:p>
            <a:pPr marL="285750" indent="-285750">
              <a:buClr>
                <a:srgbClr val="4696D2"/>
              </a:buClr>
              <a:buFont typeface="Arial" panose="020B0604020202020204" pitchFamily="34" charset="0"/>
              <a:buChar char="•"/>
            </a:pPr>
            <a:r>
              <a:rPr lang="en-US" sz="1200">
                <a:latin typeface="Arial"/>
                <a:cs typeface="Arial"/>
              </a:rPr>
              <a:t>ASCP MLA and Phlebotomy Exam Committee</a:t>
            </a:r>
          </a:p>
          <a:p>
            <a:pPr marL="285750" indent="-285750">
              <a:buClr>
                <a:srgbClr val="4696D2"/>
              </a:buClr>
              <a:buFont typeface="Arial" panose="020B0604020202020204" pitchFamily="34" charset="0"/>
              <a:buChar char="•"/>
            </a:pPr>
            <a:r>
              <a:rPr lang="en-US" sz="1200">
                <a:latin typeface="Arial"/>
                <a:cs typeface="Arial"/>
              </a:rPr>
              <a:t>NAACLS Program Educator</a:t>
            </a:r>
          </a:p>
          <a:p>
            <a:pPr marL="285750" indent="-285750">
              <a:buClr>
                <a:srgbClr val="4696D2"/>
              </a:buClr>
              <a:buFont typeface="Arial" panose="020B0604020202020204" pitchFamily="34" charset="0"/>
              <a:buChar char="•"/>
            </a:pPr>
            <a:r>
              <a:rPr lang="en-US" sz="1200">
                <a:latin typeface="Arial"/>
                <a:cs typeface="Arial"/>
              </a:rPr>
              <a:t>CLSI Document Development Committee</a:t>
            </a:r>
          </a:p>
          <a:p>
            <a:pPr marL="285750" indent="-285750">
              <a:buClr>
                <a:srgbClr val="4696D2"/>
              </a:buClr>
              <a:buFont typeface="Arial" panose="020B0604020202020204" pitchFamily="34" charset="0"/>
              <a:buChar char="•"/>
            </a:pPr>
            <a:r>
              <a:rPr lang="en-US" sz="1200">
                <a:latin typeface="Arial"/>
                <a:cs typeface="Arial"/>
              </a:rPr>
              <a:t>Health Profession Education Council</a:t>
            </a:r>
          </a:p>
          <a:p>
            <a:pPr marL="285750" indent="-285750">
              <a:buClr>
                <a:srgbClr val="4696D2"/>
              </a:buClr>
              <a:buFont typeface="Arial" panose="020B0604020202020204" pitchFamily="34" charset="0"/>
              <a:buChar char="•"/>
            </a:pPr>
            <a:r>
              <a:rPr lang="en-US" sz="1200">
                <a:latin typeface="Arial"/>
                <a:cs typeface="Arial"/>
              </a:rPr>
              <a:t>Driving phlebotomy practice advancement</a:t>
            </a:r>
          </a:p>
        </p:txBody>
      </p:sp>
      <p:sp>
        <p:nvSpPr>
          <p:cNvPr id="28" name="TextBox 27">
            <a:extLst>
              <a:ext uri="{FF2B5EF4-FFF2-40B4-BE49-F238E27FC236}">
                <a16:creationId xmlns:a16="http://schemas.microsoft.com/office/drawing/2014/main" id="{F5D7E556-80AC-54E5-B500-08FEFF78BADD}"/>
              </a:ext>
            </a:extLst>
          </p:cNvPr>
          <p:cNvSpPr txBox="1"/>
          <p:nvPr/>
        </p:nvSpPr>
        <p:spPr>
          <a:xfrm>
            <a:off x="6369275" y="3344043"/>
            <a:ext cx="2761397" cy="1015663"/>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a:latin typeface="Arial"/>
                <a:cs typeface="Arial"/>
              </a:rPr>
              <a:t>HS career days sponsored by Geisinger </a:t>
            </a:r>
          </a:p>
          <a:p>
            <a:pPr marL="285750" indent="-285750">
              <a:buClr>
                <a:srgbClr val="4696D2"/>
              </a:buClr>
              <a:buFont typeface="Arial" panose="020B0604020202020204" pitchFamily="34" charset="0"/>
              <a:buChar char="•"/>
            </a:pPr>
            <a:r>
              <a:rPr lang="en-US" sz="1200">
                <a:latin typeface="Arial"/>
                <a:cs typeface="Arial"/>
              </a:rPr>
              <a:t>Attend career days at high schools/career fairs</a:t>
            </a:r>
          </a:p>
          <a:p>
            <a:pPr marL="285750" indent="-285750">
              <a:buClr>
                <a:srgbClr val="4696D2"/>
              </a:buClr>
              <a:buFont typeface="Arial" panose="020B0604020202020204" pitchFamily="34" charset="0"/>
              <a:buChar char="•"/>
            </a:pPr>
            <a:r>
              <a:rPr lang="en-US" sz="1200">
                <a:latin typeface="Arial"/>
                <a:cs typeface="Arial"/>
              </a:rPr>
              <a:t>Present at laboratory conferences</a:t>
            </a:r>
          </a:p>
        </p:txBody>
      </p:sp>
      <p:sp>
        <p:nvSpPr>
          <p:cNvPr id="29" name="TextBox 28">
            <a:extLst>
              <a:ext uri="{FF2B5EF4-FFF2-40B4-BE49-F238E27FC236}">
                <a16:creationId xmlns:a16="http://schemas.microsoft.com/office/drawing/2014/main" id="{57CEF1C7-8475-A848-5B0C-E776EF60C916}"/>
              </a:ext>
            </a:extLst>
          </p:cNvPr>
          <p:cNvSpPr txBox="1"/>
          <p:nvPr/>
        </p:nvSpPr>
        <p:spPr>
          <a:xfrm>
            <a:off x="6369275" y="4571542"/>
            <a:ext cx="2884336" cy="646331"/>
          </a:xfrm>
          <a:prstGeom prst="rect">
            <a:avLst/>
          </a:prstGeom>
          <a:noFill/>
          <a:ln>
            <a:noFill/>
          </a:ln>
        </p:spPr>
        <p:txBody>
          <a:bodyPr wrap="square" rtlCol="0">
            <a:spAutoFit/>
          </a:bodyPr>
          <a:lstStyle/>
          <a:p>
            <a:pPr marL="285750" indent="-285750">
              <a:buClr>
                <a:srgbClr val="4696D2"/>
              </a:buClr>
              <a:buFont typeface="Arial" panose="020B0604020202020204" pitchFamily="34" charset="0"/>
              <a:buChar char="•"/>
            </a:pPr>
            <a:r>
              <a:rPr lang="en-US" sz="1200">
                <a:latin typeface="Arial"/>
                <a:cs typeface="Arial"/>
                <a:hlinkClick r:id="rId3"/>
              </a:rPr>
              <a:t>ASCP Career Ambassadors</a:t>
            </a:r>
            <a:r>
              <a:rPr lang="en-US" sz="1200">
                <a:latin typeface="Arial"/>
                <a:cs typeface="Arial"/>
              </a:rPr>
              <a:t> </a:t>
            </a:r>
          </a:p>
          <a:p>
            <a:pPr marL="285750" indent="-285750">
              <a:buClr>
                <a:srgbClr val="4696D2"/>
              </a:buClr>
              <a:buFont typeface="Arial" panose="020B0604020202020204" pitchFamily="34" charset="0"/>
              <a:buChar char="•"/>
            </a:pPr>
            <a:r>
              <a:rPr lang="en-US" sz="1200">
                <a:latin typeface="Arial"/>
                <a:cs typeface="Arial"/>
                <a:hlinkClick r:id="rId4"/>
              </a:rPr>
              <a:t>Geisinger School of Phlebotomy</a:t>
            </a:r>
            <a:endParaRPr lang="en-US" sz="1200">
              <a:latin typeface="Arial"/>
              <a:cs typeface="Arial"/>
            </a:endParaRPr>
          </a:p>
          <a:p>
            <a:pPr marL="285750" indent="-285750">
              <a:buClr>
                <a:srgbClr val="4696D2"/>
              </a:buClr>
              <a:buFont typeface="Arial" panose="020B0604020202020204" pitchFamily="34" charset="0"/>
              <a:buChar char="•"/>
            </a:pPr>
            <a:r>
              <a:rPr lang="en-US" sz="1200">
                <a:latin typeface="Arial"/>
                <a:cs typeface="Arial"/>
                <a:hlinkClick r:id="rId5"/>
              </a:rPr>
              <a:t>Geisinger MLS Program</a:t>
            </a:r>
            <a:endParaRPr lang="en-US" sz="1200">
              <a:latin typeface="Arial"/>
              <a:cs typeface="Arial"/>
            </a:endParaRPr>
          </a:p>
        </p:txBody>
      </p:sp>
      <p:sp>
        <p:nvSpPr>
          <p:cNvPr id="30" name="TextBox 29">
            <a:extLst>
              <a:ext uri="{FF2B5EF4-FFF2-40B4-BE49-F238E27FC236}">
                <a16:creationId xmlns:a16="http://schemas.microsoft.com/office/drawing/2014/main" id="{236EC1AD-432D-436B-DD49-647A8D275F2C}"/>
              </a:ext>
            </a:extLst>
          </p:cNvPr>
          <p:cNvSpPr txBox="1"/>
          <p:nvPr/>
        </p:nvSpPr>
        <p:spPr>
          <a:xfrm>
            <a:off x="6328358" y="5724169"/>
            <a:ext cx="2722629" cy="830997"/>
          </a:xfrm>
          <a:prstGeom prst="rect">
            <a:avLst/>
          </a:prstGeom>
          <a:noFill/>
          <a:ln>
            <a:noFill/>
          </a:ln>
        </p:spPr>
        <p:txBody>
          <a:bodyPr wrap="square" lIns="91440" tIns="45720" rIns="91440" bIns="45720" rtlCol="0" anchor="t">
            <a:spAutoFit/>
          </a:bodyPr>
          <a:lstStyle/>
          <a:p>
            <a:pPr marL="285750" indent="-285750">
              <a:buClr>
                <a:srgbClr val="4696D2"/>
              </a:buClr>
              <a:buFont typeface="Arial" panose="020B0604020202020204" pitchFamily="34" charset="0"/>
              <a:buChar char="•"/>
            </a:pPr>
            <a:r>
              <a:rPr lang="en-US" sz="1200">
                <a:latin typeface="Arial"/>
                <a:cs typeface="Arial"/>
              </a:rPr>
              <a:t>Communication skills</a:t>
            </a:r>
          </a:p>
          <a:p>
            <a:pPr marL="285750" indent="-285750">
              <a:buClr>
                <a:srgbClr val="4696D2"/>
              </a:buClr>
              <a:buFont typeface="Arial" panose="020B0604020202020204" pitchFamily="34" charset="0"/>
              <a:buChar char="•"/>
            </a:pPr>
            <a:r>
              <a:rPr lang="en-US" sz="1200">
                <a:latin typeface="Arial"/>
                <a:cs typeface="Arial"/>
              </a:rPr>
              <a:t>Organizational Mgmt. </a:t>
            </a:r>
          </a:p>
          <a:p>
            <a:pPr marL="285750" indent="-285750">
              <a:buClr>
                <a:srgbClr val="4696D2"/>
              </a:buClr>
              <a:buFont typeface="Arial" panose="020B0604020202020204" pitchFamily="34" charset="0"/>
              <a:buChar char="•"/>
            </a:pPr>
            <a:r>
              <a:rPr lang="en-US" sz="1200">
                <a:latin typeface="Arial"/>
                <a:cs typeface="Arial"/>
              </a:rPr>
              <a:t>Phlebotomy</a:t>
            </a:r>
          </a:p>
          <a:p>
            <a:pPr marL="285750" indent="-285750">
              <a:buClr>
                <a:srgbClr val="4696D2"/>
              </a:buClr>
              <a:buFont typeface="Arial" panose="020B0604020202020204" pitchFamily="34" charset="0"/>
              <a:buChar char="•"/>
            </a:pPr>
            <a:r>
              <a:rPr lang="en-US" sz="1200">
                <a:latin typeface="Arial"/>
                <a:cs typeface="Arial"/>
              </a:rPr>
              <a:t>Document writing</a:t>
            </a:r>
          </a:p>
        </p:txBody>
      </p:sp>
      <p:cxnSp>
        <p:nvCxnSpPr>
          <p:cNvPr id="32" name="Straight Connector 31">
            <a:extLst>
              <a:ext uri="{FF2B5EF4-FFF2-40B4-BE49-F238E27FC236}">
                <a16:creationId xmlns:a16="http://schemas.microsoft.com/office/drawing/2014/main" id="{CBBA56B1-2EF6-35A2-BB11-34B75274D326}"/>
              </a:ext>
              <a:ext uri="{C183D7F6-B498-43B3-948B-1728B52AA6E4}">
                <adec:decorative xmlns:adec="http://schemas.microsoft.com/office/drawing/2017/decorative" val="1"/>
              </a:ext>
            </a:extLst>
          </p:cNvPr>
          <p:cNvCxnSpPr>
            <a:cxnSpLocks/>
          </p:cNvCxnSpPr>
          <p:nvPr/>
        </p:nvCxnSpPr>
        <p:spPr>
          <a:xfrm>
            <a:off x="4505569" y="3277826"/>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4D9EB7E-7892-7E2C-3FCF-280E277BF878}"/>
              </a:ext>
              <a:ext uri="{C183D7F6-B498-43B3-948B-1728B52AA6E4}">
                <adec:decorative xmlns:adec="http://schemas.microsoft.com/office/drawing/2017/decorative" val="1"/>
              </a:ext>
            </a:extLst>
          </p:cNvPr>
          <p:cNvCxnSpPr>
            <a:cxnSpLocks/>
          </p:cNvCxnSpPr>
          <p:nvPr/>
        </p:nvCxnSpPr>
        <p:spPr>
          <a:xfrm>
            <a:off x="4472559" y="4443763"/>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94BE535-F8FD-517E-7932-875E823AAE59}"/>
              </a:ext>
              <a:ext uri="{C183D7F6-B498-43B3-948B-1728B52AA6E4}">
                <adec:decorative xmlns:adec="http://schemas.microsoft.com/office/drawing/2017/decorative" val="1"/>
              </a:ext>
            </a:extLst>
          </p:cNvPr>
          <p:cNvCxnSpPr>
            <a:cxnSpLocks/>
          </p:cNvCxnSpPr>
          <p:nvPr/>
        </p:nvCxnSpPr>
        <p:spPr>
          <a:xfrm>
            <a:off x="4501312" y="5345652"/>
            <a:ext cx="4752302" cy="0"/>
          </a:xfrm>
          <a:prstGeom prst="line">
            <a:avLst/>
          </a:prstGeom>
          <a:ln w="19050">
            <a:solidFill>
              <a:srgbClr val="4696D2"/>
            </a:solidFill>
          </a:ln>
        </p:spPr>
        <p:style>
          <a:lnRef idx="1">
            <a:schemeClr val="accent1"/>
          </a:lnRef>
          <a:fillRef idx="0">
            <a:schemeClr val="accent1"/>
          </a:fillRef>
          <a:effectRef idx="0">
            <a:schemeClr val="accent1"/>
          </a:effectRef>
          <a:fontRef idx="minor">
            <a:schemeClr val="tx1"/>
          </a:fontRef>
        </p:style>
      </p:cxnSp>
      <p:pic>
        <p:nvPicPr>
          <p:cNvPr id="42" name="Google Shape;33;p35" descr="ASCP logo">
            <a:extLst>
              <a:ext uri="{FF2B5EF4-FFF2-40B4-BE49-F238E27FC236}">
                <a16:creationId xmlns:a16="http://schemas.microsoft.com/office/drawing/2014/main" id="{E4A24087-7F07-4F4A-57B7-CEBAF21EFC08}"/>
              </a:ext>
            </a:extLst>
          </p:cNvPr>
          <p:cNvPicPr preferRelativeResize="0"/>
          <p:nvPr/>
        </p:nvPicPr>
        <p:blipFill rotWithShape="1">
          <a:blip r:embed="rId6">
            <a:alphaModFix/>
          </a:blip>
          <a:srcRect/>
          <a:stretch/>
        </p:blipFill>
        <p:spPr>
          <a:xfrm>
            <a:off x="9816750" y="6082301"/>
            <a:ext cx="2014988" cy="482176"/>
          </a:xfrm>
          <a:prstGeom prst="rect">
            <a:avLst/>
          </a:prstGeom>
          <a:noFill/>
          <a:ln>
            <a:noFill/>
          </a:ln>
        </p:spPr>
      </p:pic>
      <p:pic>
        <p:nvPicPr>
          <p:cNvPr id="34" name="Graphic 33" descr="Camera outline">
            <a:extLst>
              <a:ext uri="{FF2B5EF4-FFF2-40B4-BE49-F238E27FC236}">
                <a16:creationId xmlns:a16="http://schemas.microsoft.com/office/drawing/2014/main" id="{C4E14AD2-63BF-930E-BDEB-A6164403AC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20961" y="-17152"/>
            <a:ext cx="1726949" cy="1726949"/>
          </a:xfrm>
          <a:prstGeom prst="rect">
            <a:avLst/>
          </a:prstGeom>
        </p:spPr>
      </p:pic>
      <p:sp>
        <p:nvSpPr>
          <p:cNvPr id="37" name="TextBox 36">
            <a:extLst>
              <a:ext uri="{FF2B5EF4-FFF2-40B4-BE49-F238E27FC236}">
                <a16:creationId xmlns:a16="http://schemas.microsoft.com/office/drawing/2014/main" id="{87358912-F873-1D7B-0C43-D6DD14D5AAC2}"/>
              </a:ext>
            </a:extLst>
          </p:cNvPr>
          <p:cNvSpPr txBox="1"/>
          <p:nvPr/>
        </p:nvSpPr>
        <p:spPr>
          <a:xfrm>
            <a:off x="9803804" y="1647619"/>
            <a:ext cx="2014988" cy="923330"/>
          </a:xfrm>
          <a:prstGeom prst="rect">
            <a:avLst/>
          </a:prstGeom>
          <a:noFill/>
        </p:spPr>
        <p:txBody>
          <a:bodyPr wrap="square" rtlCol="0">
            <a:spAutoFit/>
          </a:bodyPr>
          <a:lstStyle/>
          <a:p>
            <a:pPr algn="ctr"/>
            <a:r>
              <a:rPr lang="en-US" sz="1800" i="1">
                <a:solidFill>
                  <a:schemeClr val="accent1"/>
                </a:solidFill>
              </a:rPr>
              <a:t>Insert</a:t>
            </a:r>
          </a:p>
          <a:p>
            <a:pPr algn="ctr"/>
            <a:r>
              <a:rPr lang="en-US" sz="1800" i="1">
                <a:solidFill>
                  <a:schemeClr val="accent1"/>
                </a:solidFill>
              </a:rPr>
              <a:t>photo </a:t>
            </a:r>
          </a:p>
          <a:p>
            <a:pPr algn="ctr"/>
            <a:r>
              <a:rPr lang="en-US" sz="1800" i="1">
                <a:solidFill>
                  <a:schemeClr val="accent1"/>
                </a:solidFill>
              </a:rPr>
              <a:t>here</a:t>
            </a:r>
          </a:p>
        </p:txBody>
      </p:sp>
      <p:pic>
        <p:nvPicPr>
          <p:cNvPr id="13" name="Picture 12" descr="A person wearing a blazer and a necklace&#10;&#10;">
            <a:extLst>
              <a:ext uri="{FF2B5EF4-FFF2-40B4-BE49-F238E27FC236}">
                <a16:creationId xmlns:a16="http://schemas.microsoft.com/office/drawing/2014/main" id="{CA28C7A1-DBD3-F369-1B8D-06A17FA093D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41100" y="-17152"/>
            <a:ext cx="2643594" cy="2906206"/>
          </a:xfrm>
          <a:prstGeom prst="rect">
            <a:avLst/>
          </a:prstGeom>
        </p:spPr>
      </p:pic>
    </p:spTree>
    <p:extLst>
      <p:ext uri="{BB962C8B-B14F-4D97-AF65-F5344CB8AC3E}">
        <p14:creationId xmlns:p14="http://schemas.microsoft.com/office/powerpoint/2010/main" val="1599071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person in lab coats looking at a tablet&#10;&#10;">
            <a:extLst>
              <a:ext uri="{FF2B5EF4-FFF2-40B4-BE49-F238E27FC236}">
                <a16:creationId xmlns:a16="http://schemas.microsoft.com/office/drawing/2014/main" id="{50AB0380-0FB2-09B5-EB85-09E30E8399AE}"/>
              </a:ext>
            </a:extLst>
          </p:cNvPr>
          <p:cNvPicPr>
            <a:picLocks noChangeAspect="1"/>
          </p:cNvPicPr>
          <p:nvPr/>
        </p:nvPicPr>
        <p:blipFill rotWithShape="1">
          <a:blip r:embed="rId2" cstate="print">
            <a:alphaModFix amt="20000"/>
            <a:grayscl/>
            <a:extLst>
              <a:ext uri="{28A0092B-C50C-407E-A947-70E740481C1C}">
                <a14:useLocalDpi xmlns:a14="http://schemas.microsoft.com/office/drawing/2010/main"/>
              </a:ext>
            </a:extLst>
          </a:blip>
          <a:srcRect/>
          <a:stretch/>
        </p:blipFill>
        <p:spPr>
          <a:xfrm>
            <a:off x="20" y="-1267"/>
            <a:ext cx="12191980" cy="6856718"/>
          </a:xfrm>
          <a:prstGeom prst="rect">
            <a:avLst/>
          </a:prstGeom>
        </p:spPr>
      </p:pic>
      <p:sp>
        <p:nvSpPr>
          <p:cNvPr id="2" name="Title 1">
            <a:extLst>
              <a:ext uri="{FF2B5EF4-FFF2-40B4-BE49-F238E27FC236}">
                <a16:creationId xmlns:a16="http://schemas.microsoft.com/office/drawing/2014/main" id="{25525BAF-2C81-2978-92DC-56BB1605D1FF}"/>
              </a:ext>
            </a:extLst>
          </p:cNvPr>
          <p:cNvSpPr txBox="1">
            <a:spLocks noGrp="1"/>
          </p:cNvSpPr>
          <p:nvPr>
            <p:ph type="title" idx="4294967295"/>
          </p:nvPr>
        </p:nvSpPr>
        <p:spPr>
          <a:xfrm>
            <a:off x="1450521" y="3796106"/>
            <a:ext cx="9290957" cy="21236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Alfonso Ortiz</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Arial"/>
                <a:ea typeface="Times New Roman" panose="02020603050405020304" pitchFamily="18" charset="0"/>
                <a:cs typeface="Times New Roman"/>
              </a:rPr>
              <a:t>MLS(ASCP)</a:t>
            </a:r>
            <a:r>
              <a:rPr kumimoji="0" lang="en-US" sz="3600" b="0" i="0" u="none" strike="noStrike" kern="1200" cap="none" spc="0" normalizeH="0" baseline="30000" noProof="0" dirty="0">
                <a:ln>
                  <a:noFill/>
                </a:ln>
                <a:solidFill>
                  <a:schemeClr val="bg1"/>
                </a:solidFill>
                <a:effectLst/>
                <a:uLnTx/>
                <a:uFillTx/>
                <a:latin typeface="Arial"/>
                <a:ea typeface="Times New Roman" panose="02020603050405020304" pitchFamily="18" charset="0"/>
                <a:cs typeface="Times New Roman"/>
              </a:rPr>
              <a:t>CM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rial"/>
                <a:ea typeface="+mn-ea"/>
                <a:cs typeface="Arial"/>
              </a:rPr>
              <a:t>Senior Laboratory Manager for Pathology Services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Arial"/>
                <a:ea typeface="+mn-ea"/>
                <a:cs typeface="Arial"/>
              </a:rPr>
              <a:t>University Health San Antonio </a:t>
            </a:r>
          </a:p>
        </p:txBody>
      </p:sp>
      <p:pic>
        <p:nvPicPr>
          <p:cNvPr id="5" name="Content Placeholder 3" descr="A person in a suit and tie&#10;&#10;">
            <a:extLst>
              <a:ext uri="{FF2B5EF4-FFF2-40B4-BE49-F238E27FC236}">
                <a16:creationId xmlns:a16="http://schemas.microsoft.com/office/drawing/2014/main" id="{93DB92B8-1AA8-8F61-C5F9-182CEC041C24}"/>
              </a:ext>
            </a:extLst>
          </p:cNvPr>
          <p:cNvPicPr>
            <a:picLocks noChangeAspect="1"/>
          </p:cNvPicPr>
          <p:nvPr/>
        </p:nvPicPr>
        <p:blipFill>
          <a:blip r:embed="rId3"/>
          <a:stretch>
            <a:fillRect/>
          </a:stretch>
        </p:blipFill>
        <p:spPr>
          <a:xfrm>
            <a:off x="4954846" y="622076"/>
            <a:ext cx="2290013" cy="3178785"/>
          </a:xfrm>
          <a:prstGeom prst="rect">
            <a:avLst/>
          </a:prstGeom>
        </p:spPr>
      </p:pic>
    </p:spTree>
    <p:extLst>
      <p:ext uri="{BB962C8B-B14F-4D97-AF65-F5344CB8AC3E}">
        <p14:creationId xmlns:p14="http://schemas.microsoft.com/office/powerpoint/2010/main" val="2870473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3-210340-MT_Executive_Board Meeting_Volunteer Program [54]  -  Read-Onl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3-210340-MT_Executive_Board Meeting_Volunteer Program [54]  -  Read-Only">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3c4afd0-9773-4f1f-9ff3-4da1b4bc66ab" xsi:nil="true"/>
    <lcf76f155ced4ddcb4097134ff3c332f xmlns="6ba615c7-e36f-41d7-bc8f-37344f0ff16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C4972F345C06D498D7F41780ABCC7E3" ma:contentTypeVersion="17" ma:contentTypeDescription="Create a new document." ma:contentTypeScope="" ma:versionID="d416a46e8f723e06d1f323a178b2954e">
  <xsd:schema xmlns:xsd="http://www.w3.org/2001/XMLSchema" xmlns:xs="http://www.w3.org/2001/XMLSchema" xmlns:p="http://schemas.microsoft.com/office/2006/metadata/properties" xmlns:ns2="6ba615c7-e36f-41d7-bc8f-37344f0ff168" xmlns:ns3="e3c4afd0-9773-4f1f-9ff3-4da1b4bc66ab" targetNamespace="http://schemas.microsoft.com/office/2006/metadata/properties" ma:root="true" ma:fieldsID="2723a31f5d4f4439974e64bb4672d762" ns2:_="" ns3:_="">
    <xsd:import namespace="6ba615c7-e36f-41d7-bc8f-37344f0ff168"/>
    <xsd:import namespace="e3c4afd0-9773-4f1f-9ff3-4da1b4bc66a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a615c7-e36f-41d7-bc8f-37344f0ff1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448d13f-cc16-440a-b209-a462631fa2ed"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3c4afd0-9773-4f1f-9ff3-4da1b4bc66a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04a3d291-b0fb-4575-99a1-559ffd1c079d}" ma:internalName="TaxCatchAll" ma:showField="CatchAllData" ma:web="e3c4afd0-9773-4f1f-9ff3-4da1b4bc66a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3C16CF-4702-4FF3-AF53-347FB564A694}">
  <ds:schemaRefs>
    <ds:schemaRef ds:uri="http://schemas.microsoft.com/sharepoint/v3/contenttype/forms"/>
  </ds:schemaRefs>
</ds:datastoreItem>
</file>

<file path=customXml/itemProps2.xml><?xml version="1.0" encoding="utf-8"?>
<ds:datastoreItem xmlns:ds="http://schemas.openxmlformats.org/officeDocument/2006/customXml" ds:itemID="{83725DE2-F52B-4CB9-9FB3-FAD4B7EC2AC0}">
  <ds:schemaRefs>
    <ds:schemaRef ds:uri="48b6a4ea-6954-4daa-aa37-09ebb2a4771b"/>
    <ds:schemaRef ds:uri="6ba615c7-e36f-41d7-bc8f-37344f0ff168"/>
    <ds:schemaRef ds:uri="e3c4afd0-9773-4f1f-9ff3-4da1b4bc66ab"/>
    <ds:schemaRef ds:uri="fe0c5a4a-5205-48c5-a4f2-d5754d4136d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46C2BEE-3A45-4B5A-999F-8DFDECA9AD6C}">
  <ds:schemaRefs>
    <ds:schemaRef ds:uri="6ba615c7-e36f-41d7-bc8f-37344f0ff168"/>
    <ds:schemaRef ds:uri="e3c4afd0-9773-4f1f-9ff3-4da1b4bc66a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23-210340-MT_Executive_Board Meeting_Volunteer Program [54]  -  Read-Only</Template>
  <TotalTime>20</TotalTime>
  <Words>2423</Words>
  <Application>Microsoft Office PowerPoint</Application>
  <PresentationFormat>Widescreen</PresentationFormat>
  <Paragraphs>328</Paragraphs>
  <Slides>23</Slides>
  <Notes>10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23</vt:i4>
      </vt:variant>
    </vt:vector>
  </HeadingPairs>
  <TitlesOfParts>
    <vt:vector size="29" baseType="lpstr">
      <vt:lpstr>Aptos</vt:lpstr>
      <vt:lpstr>Arial</vt:lpstr>
      <vt:lpstr>Calibri</vt:lpstr>
      <vt:lpstr>Helvetica</vt:lpstr>
      <vt:lpstr>23-210340-MT_Executive_Board Meeting_Volunteer Program [54]  -  Read-Only</vt:lpstr>
      <vt:lpstr>23-210340-MT_Executive_Board Meeting_Volunteer Program [54]  -  Read-Only</vt:lpstr>
      <vt:lpstr>At-the-Bench:  Clinical Laboratories Feature          Terri McElhattan, Alfonso Ortiz, Tom Alexander, Sachin Gupta         </vt:lpstr>
      <vt:lpstr>Moderators</vt:lpstr>
      <vt:lpstr>ASCP is proud to support CDC OneLabTM</vt:lpstr>
      <vt:lpstr>Funding Statement</vt:lpstr>
      <vt:lpstr>Format of Today’s Session</vt:lpstr>
      <vt:lpstr>Sample Career Map</vt:lpstr>
      <vt:lpstr>Terri McElhattan MHA, CLA(ASCP)PBTCM, CLT(HHS), CPI (ACA)  Program Director/Principal Instructor  Geisinger School of Phlebotomy  Email: tamcelhattan@geisinger.edu</vt:lpstr>
      <vt:lpstr>Terri A. McElhattan</vt:lpstr>
      <vt:lpstr>Alfonso Ortiz MLS(ASCP)CM  Senior Laboratory Manager for Pathology Services  University Health San Antonio </vt:lpstr>
      <vt:lpstr>Alfonso Ortiz</vt:lpstr>
      <vt:lpstr>Tom Alexander PhD, D(ABMLI)  Independent Consultant and Laboratory Director Thomas S. Alexander, PhD., D(ABMLI), LLC Email: talexander13176@gmail.com</vt:lpstr>
      <vt:lpstr>Thomas S. Alexander</vt:lpstr>
      <vt:lpstr>Sachin Gupta PhD, MBA, MLS(ASCPi)MBi, LSSBB, CPHQ  Scientific Director – Center for Quality and Patient Safety (CQPS)  American Society for Clinical Pathology</vt:lpstr>
      <vt:lpstr>Sachin Gupta</vt:lpstr>
      <vt:lpstr>Q&amp;A</vt:lpstr>
      <vt:lpstr>Next Month’s Webinar:  April 16, 11 am – 12:30 pm CT  Laboratory Education and Visibility </vt:lpstr>
      <vt:lpstr>RING Scholarship</vt:lpstr>
      <vt:lpstr>CMLE Credit Claiming for Today's Webinar</vt:lpstr>
      <vt:lpstr>OneLab</vt:lpstr>
      <vt:lpstr>Free ASCP Continuing Education in Service of CDC OneLab™</vt:lpstr>
      <vt:lpstr>Dr. Alvin Ring Empowerment Scholarship for  Laboratory Professionals: Inaugural Year  Meet some of the Scholars! </vt:lpstr>
      <vt:lpstr>Free, Interactive Logic-Based Quiz for Lab Scientists!</vt:lpstr>
      <vt:lpstr>Thank you for attending!</vt:lpstr>
    </vt:vector>
  </TitlesOfParts>
  <Company>ASCP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2011 Task Force on Connectivity</dc:title>
  <dc:creator>Beck, Lucy</dc:creator>
  <cp:lastModifiedBy>Jackson, Danielle</cp:lastModifiedBy>
  <cp:revision>13</cp:revision>
  <cp:lastPrinted>2021-05-22T14:22:41Z</cp:lastPrinted>
  <dcterms:created xsi:type="dcterms:W3CDTF">2021-05-10T16:15:42Z</dcterms:created>
  <dcterms:modified xsi:type="dcterms:W3CDTF">2025-03-14T17:19:20Z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0x0101002C4972F345C06D498D7F41780ABCC7E3</vt:lpwstr>
  </property>
  <property fmtid="{D5CDD505-2E9C-101B-9397-08002B2CF9AE}" pid="3" name="MediaServiceImageTags">
    <vt:lpwstr/>
  </property>
</Properties>
</file>