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handoutMasterIdLst>
    <p:handoutMasterId r:id="rId33"/>
  </p:handoutMasterIdLst>
  <p:sldIdLst>
    <p:sldId id="456" r:id="rId5"/>
    <p:sldId id="485" r:id="rId6"/>
    <p:sldId id="486" r:id="rId7"/>
    <p:sldId id="477" r:id="rId8"/>
    <p:sldId id="499" r:id="rId9"/>
    <p:sldId id="497" r:id="rId10"/>
    <p:sldId id="473" r:id="rId11"/>
    <p:sldId id="495" r:id="rId12"/>
    <p:sldId id="501" r:id="rId13"/>
    <p:sldId id="502" r:id="rId14"/>
    <p:sldId id="490" r:id="rId15"/>
    <p:sldId id="491" r:id="rId16"/>
    <p:sldId id="474" r:id="rId17"/>
    <p:sldId id="494" r:id="rId18"/>
    <p:sldId id="493" r:id="rId19"/>
    <p:sldId id="492" r:id="rId20"/>
    <p:sldId id="496" r:id="rId21"/>
    <p:sldId id="504" r:id="rId22"/>
    <p:sldId id="498" r:id="rId23"/>
    <p:sldId id="500" r:id="rId24"/>
    <p:sldId id="476" r:id="rId25"/>
    <p:sldId id="503" r:id="rId26"/>
    <p:sldId id="482" r:id="rId27"/>
    <p:sldId id="648" r:id="rId28"/>
    <p:sldId id="483" r:id="rId29"/>
    <p:sldId id="484" r:id="rId30"/>
    <p:sldId id="64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132D"/>
    <a:srgbClr val="25408F"/>
    <a:srgbClr val="4696D2"/>
    <a:srgbClr val="CDB268"/>
    <a:srgbClr val="C8815A"/>
    <a:srgbClr val="452F80"/>
    <a:srgbClr val="C66653"/>
    <a:srgbClr val="4036A8"/>
    <a:srgbClr val="231F20"/>
    <a:srgbClr val="1CE3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A60C89-2669-61AE-9349-EBADA16F4613}" v="25" dt="2023-06-22T19:23:04.0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19"/>
  </p:normalViewPr>
  <p:slideViewPr>
    <p:cSldViewPr snapToGrid="0">
      <p:cViewPr varScale="1">
        <p:scale>
          <a:sx n="92" d="100"/>
          <a:sy n="92" d="100"/>
        </p:scale>
        <p:origin x="102" y="36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136A20-36F5-1642-B113-DFE38AB3B934}"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US"/>
        </a:p>
      </dgm:t>
    </dgm:pt>
    <dgm:pt modelId="{CEC713EF-4D73-AE4E-B60E-D928439B7CB2}">
      <dgm:prSet phldrT="[Text]" custT="1"/>
      <dgm:spPr/>
      <dgm:t>
        <a:bodyPr/>
        <a:lstStyle/>
        <a:p>
          <a:r>
            <a:rPr lang="en-US" sz="2000">
              <a:latin typeface="Arial" panose="020B0604020202020204" pitchFamily="34" charset="0"/>
              <a:cs typeface="Arial" panose="020B0604020202020204" pitchFamily="34" charset="0"/>
            </a:rPr>
            <a:t>Governor’s Strike Force</a:t>
          </a:r>
        </a:p>
      </dgm:t>
    </dgm:pt>
    <dgm:pt modelId="{70392D95-6D83-A643-BB69-1236ED3BDA4B}" type="parTrans" cxnId="{B53AA42E-50D2-4447-805C-32BFE3A58112}">
      <dgm:prSet/>
      <dgm:spPr/>
      <dgm:t>
        <a:bodyPr/>
        <a:lstStyle/>
        <a:p>
          <a:endParaRPr lang="en-US" sz="1600">
            <a:latin typeface="Arial" panose="020B0604020202020204" pitchFamily="34" charset="0"/>
            <a:cs typeface="Arial" panose="020B0604020202020204" pitchFamily="34" charset="0"/>
          </a:endParaRPr>
        </a:p>
      </dgm:t>
    </dgm:pt>
    <dgm:pt modelId="{41CAA05D-B182-D941-B4BC-58ED1346BFA2}" type="sibTrans" cxnId="{B53AA42E-50D2-4447-805C-32BFE3A58112}">
      <dgm:prSet/>
      <dgm:spPr/>
      <dgm:t>
        <a:bodyPr/>
        <a:lstStyle/>
        <a:p>
          <a:endParaRPr lang="en-US" sz="1600">
            <a:latin typeface="Arial" panose="020B0604020202020204" pitchFamily="34" charset="0"/>
            <a:cs typeface="Arial" panose="020B0604020202020204" pitchFamily="34" charset="0"/>
          </a:endParaRPr>
        </a:p>
      </dgm:t>
    </dgm:pt>
    <dgm:pt modelId="{FC2391D2-BE76-194A-85F8-ECF927A8CF7B}">
      <dgm:prSet phldrT="[Text]" custT="1"/>
      <dgm:spPr/>
      <dgm:t>
        <a:bodyPr/>
        <a:lstStyle/>
        <a:p>
          <a:r>
            <a:rPr lang="en-US" sz="1600">
              <a:latin typeface="Arial" panose="020B0604020202020204" pitchFamily="34" charset="0"/>
              <a:cs typeface="Arial" panose="020B0604020202020204" pitchFamily="34" charset="0"/>
            </a:rPr>
            <a:t>PPE production</a:t>
          </a:r>
        </a:p>
      </dgm:t>
    </dgm:pt>
    <dgm:pt modelId="{0F6B8DB9-A331-8E4B-8AA8-DBA1EF933131}" type="parTrans" cxnId="{845139B8-94D6-0B42-9853-3029545C23EB}">
      <dgm:prSet/>
      <dgm:spPr/>
      <dgm:t>
        <a:bodyPr/>
        <a:lstStyle/>
        <a:p>
          <a:endParaRPr lang="en-US" sz="1600">
            <a:latin typeface="Arial" panose="020B0604020202020204" pitchFamily="34" charset="0"/>
            <a:cs typeface="Arial" panose="020B0604020202020204" pitchFamily="34" charset="0"/>
          </a:endParaRPr>
        </a:p>
      </dgm:t>
    </dgm:pt>
    <dgm:pt modelId="{0FA237D6-4DDD-D947-9D02-5CF7A38AFFE3}" type="sibTrans" cxnId="{845139B8-94D6-0B42-9853-3029545C23EB}">
      <dgm:prSet/>
      <dgm:spPr/>
      <dgm:t>
        <a:bodyPr/>
        <a:lstStyle/>
        <a:p>
          <a:endParaRPr lang="en-US" sz="1600">
            <a:latin typeface="Arial" panose="020B0604020202020204" pitchFamily="34" charset="0"/>
            <a:cs typeface="Arial" panose="020B0604020202020204" pitchFamily="34" charset="0"/>
          </a:endParaRPr>
        </a:p>
      </dgm:t>
    </dgm:pt>
    <dgm:pt modelId="{1F274716-9195-0848-8A4E-703779FEC44E}">
      <dgm:prSet phldrT="[Text]" custT="1"/>
      <dgm:spPr/>
      <dgm:t>
        <a:bodyPr/>
        <a:lstStyle/>
        <a:p>
          <a:r>
            <a:rPr lang="en-US" sz="1600">
              <a:latin typeface="Arial" panose="020B0604020202020204" pitchFamily="34" charset="0"/>
              <a:cs typeface="Arial" panose="020B0604020202020204" pitchFamily="34" charset="0"/>
            </a:rPr>
            <a:t>Supply chain gaps</a:t>
          </a:r>
        </a:p>
      </dgm:t>
    </dgm:pt>
    <dgm:pt modelId="{E1A02031-B1F1-5947-8044-7B04B954783A}" type="parTrans" cxnId="{8D830D07-AE19-D641-8C53-6BE945D01CBA}">
      <dgm:prSet/>
      <dgm:spPr/>
      <dgm:t>
        <a:bodyPr/>
        <a:lstStyle/>
        <a:p>
          <a:endParaRPr lang="en-US" sz="1600">
            <a:latin typeface="Arial" panose="020B0604020202020204" pitchFamily="34" charset="0"/>
            <a:cs typeface="Arial" panose="020B0604020202020204" pitchFamily="34" charset="0"/>
          </a:endParaRPr>
        </a:p>
      </dgm:t>
    </dgm:pt>
    <dgm:pt modelId="{04A7D32C-BABC-E943-895D-19686076FBB4}" type="sibTrans" cxnId="{8D830D07-AE19-D641-8C53-6BE945D01CBA}">
      <dgm:prSet/>
      <dgm:spPr/>
      <dgm:t>
        <a:bodyPr/>
        <a:lstStyle/>
        <a:p>
          <a:endParaRPr lang="en-US" sz="1600">
            <a:latin typeface="Arial" panose="020B0604020202020204" pitchFamily="34" charset="0"/>
            <a:cs typeface="Arial" panose="020B0604020202020204" pitchFamily="34" charset="0"/>
          </a:endParaRPr>
        </a:p>
      </dgm:t>
    </dgm:pt>
    <dgm:pt modelId="{C9EF61C4-9E05-1C40-AE6F-71CBB430279F}">
      <dgm:prSet phldrT="[Text]" custT="1"/>
      <dgm:spPr/>
      <dgm:t>
        <a:bodyPr/>
        <a:lstStyle/>
        <a:p>
          <a:r>
            <a:rPr lang="en-US" sz="2000">
              <a:latin typeface="Arial" panose="020B0604020202020204" pitchFamily="34" charset="0"/>
              <a:cs typeface="Arial" panose="020B0604020202020204" pitchFamily="34" charset="0"/>
            </a:rPr>
            <a:t>City of Austin</a:t>
          </a:r>
        </a:p>
      </dgm:t>
    </dgm:pt>
    <dgm:pt modelId="{CBAA3DB7-BE6C-3542-8BBA-3596FD53182B}" type="parTrans" cxnId="{F42E40D1-68C9-4345-801E-8C1F71F88C25}">
      <dgm:prSet/>
      <dgm:spPr/>
      <dgm:t>
        <a:bodyPr/>
        <a:lstStyle/>
        <a:p>
          <a:endParaRPr lang="en-US" sz="1600">
            <a:latin typeface="Arial" panose="020B0604020202020204" pitchFamily="34" charset="0"/>
            <a:cs typeface="Arial" panose="020B0604020202020204" pitchFamily="34" charset="0"/>
          </a:endParaRPr>
        </a:p>
      </dgm:t>
    </dgm:pt>
    <dgm:pt modelId="{372EC659-A4D2-A045-9DED-E01439F83820}" type="sibTrans" cxnId="{F42E40D1-68C9-4345-801E-8C1F71F88C25}">
      <dgm:prSet/>
      <dgm:spPr/>
      <dgm:t>
        <a:bodyPr/>
        <a:lstStyle/>
        <a:p>
          <a:endParaRPr lang="en-US" sz="1600">
            <a:latin typeface="Arial" panose="020B0604020202020204" pitchFamily="34" charset="0"/>
            <a:cs typeface="Arial" panose="020B0604020202020204" pitchFamily="34" charset="0"/>
          </a:endParaRPr>
        </a:p>
      </dgm:t>
    </dgm:pt>
    <dgm:pt modelId="{F2E10A76-6368-544B-A829-29AD50E9F0BD}">
      <dgm:prSet phldrT="[Text]" custT="1"/>
      <dgm:spPr/>
      <dgm:t>
        <a:bodyPr/>
        <a:lstStyle/>
        <a:p>
          <a:r>
            <a:rPr lang="en-US" sz="1600">
              <a:latin typeface="Arial" panose="020B0604020202020204" pitchFamily="34" charset="0"/>
              <a:cs typeface="Arial" panose="020B0604020202020204" pitchFamily="34" charset="0"/>
            </a:rPr>
            <a:t>Increase testing capacity</a:t>
          </a:r>
        </a:p>
      </dgm:t>
    </dgm:pt>
    <dgm:pt modelId="{90FED8F8-1795-294D-8FBC-4231D83B9809}" type="parTrans" cxnId="{4941AA59-99C1-484E-87D6-C3EE689C7F6E}">
      <dgm:prSet/>
      <dgm:spPr/>
      <dgm:t>
        <a:bodyPr/>
        <a:lstStyle/>
        <a:p>
          <a:endParaRPr lang="en-US" sz="1600">
            <a:latin typeface="Arial" panose="020B0604020202020204" pitchFamily="34" charset="0"/>
            <a:cs typeface="Arial" panose="020B0604020202020204" pitchFamily="34" charset="0"/>
          </a:endParaRPr>
        </a:p>
      </dgm:t>
    </dgm:pt>
    <dgm:pt modelId="{0C58361A-32BE-2E45-99DA-5F584764F0A6}" type="sibTrans" cxnId="{4941AA59-99C1-484E-87D6-C3EE689C7F6E}">
      <dgm:prSet/>
      <dgm:spPr/>
      <dgm:t>
        <a:bodyPr/>
        <a:lstStyle/>
        <a:p>
          <a:endParaRPr lang="en-US" sz="1600">
            <a:latin typeface="Arial" panose="020B0604020202020204" pitchFamily="34" charset="0"/>
            <a:cs typeface="Arial" panose="020B0604020202020204" pitchFamily="34" charset="0"/>
          </a:endParaRPr>
        </a:p>
      </dgm:t>
    </dgm:pt>
    <dgm:pt modelId="{92AAA8F7-33D8-7649-A45F-97BBF5C93ED0}">
      <dgm:prSet phldrT="[Text]" custT="1"/>
      <dgm:spPr/>
      <dgm:t>
        <a:bodyPr/>
        <a:lstStyle/>
        <a:p>
          <a:r>
            <a:rPr lang="en-US" sz="2000">
              <a:latin typeface="Arial" panose="020B0604020202020204" pitchFamily="34" charset="0"/>
              <a:cs typeface="Arial" panose="020B0604020202020204" pitchFamily="34" charset="0"/>
            </a:rPr>
            <a:t>Texas State University</a:t>
          </a:r>
        </a:p>
      </dgm:t>
    </dgm:pt>
    <dgm:pt modelId="{45F37536-D8D0-1C44-A4D9-9D6155D55D65}" type="parTrans" cxnId="{A17870EE-91D5-5D4F-8126-3EA1E81AD29E}">
      <dgm:prSet/>
      <dgm:spPr/>
      <dgm:t>
        <a:bodyPr/>
        <a:lstStyle/>
        <a:p>
          <a:endParaRPr lang="en-US" sz="1600">
            <a:latin typeface="Arial" panose="020B0604020202020204" pitchFamily="34" charset="0"/>
            <a:cs typeface="Arial" panose="020B0604020202020204" pitchFamily="34" charset="0"/>
          </a:endParaRPr>
        </a:p>
      </dgm:t>
    </dgm:pt>
    <dgm:pt modelId="{4A52A507-577C-3447-B049-478FB3B82902}" type="sibTrans" cxnId="{A17870EE-91D5-5D4F-8126-3EA1E81AD29E}">
      <dgm:prSet/>
      <dgm:spPr/>
      <dgm:t>
        <a:bodyPr/>
        <a:lstStyle/>
        <a:p>
          <a:endParaRPr lang="en-US" sz="1600">
            <a:latin typeface="Arial" panose="020B0604020202020204" pitchFamily="34" charset="0"/>
            <a:cs typeface="Arial" panose="020B0604020202020204" pitchFamily="34" charset="0"/>
          </a:endParaRPr>
        </a:p>
      </dgm:t>
    </dgm:pt>
    <dgm:pt modelId="{ABE88A4B-6401-3044-A710-A6F9038F74B3}">
      <dgm:prSet phldrT="[Text]" custT="1"/>
      <dgm:spPr/>
      <dgm:t>
        <a:bodyPr/>
        <a:lstStyle/>
        <a:p>
          <a:r>
            <a:rPr lang="en-US" sz="1400">
              <a:latin typeface="Arial" panose="020B0604020202020204" pitchFamily="34" charset="0"/>
              <a:cs typeface="Arial" panose="020B0604020202020204" pitchFamily="34" charset="0"/>
            </a:rPr>
            <a:t>PPE for Medical personnel</a:t>
          </a:r>
        </a:p>
      </dgm:t>
    </dgm:pt>
    <dgm:pt modelId="{E15BC00D-1968-8B4B-A7D5-2F0CACA3CE47}" type="parTrans" cxnId="{4580375A-EB2F-A249-A740-02C32F563164}">
      <dgm:prSet/>
      <dgm:spPr/>
      <dgm:t>
        <a:bodyPr/>
        <a:lstStyle/>
        <a:p>
          <a:endParaRPr lang="en-US" sz="1600">
            <a:latin typeface="Arial" panose="020B0604020202020204" pitchFamily="34" charset="0"/>
            <a:cs typeface="Arial" panose="020B0604020202020204" pitchFamily="34" charset="0"/>
          </a:endParaRPr>
        </a:p>
      </dgm:t>
    </dgm:pt>
    <dgm:pt modelId="{ABA9DB50-352E-AD45-901E-60D0220227EC}" type="sibTrans" cxnId="{4580375A-EB2F-A249-A740-02C32F563164}">
      <dgm:prSet/>
      <dgm:spPr/>
      <dgm:t>
        <a:bodyPr/>
        <a:lstStyle/>
        <a:p>
          <a:endParaRPr lang="en-US" sz="1600">
            <a:latin typeface="Arial" panose="020B0604020202020204" pitchFamily="34" charset="0"/>
            <a:cs typeface="Arial" panose="020B0604020202020204" pitchFamily="34" charset="0"/>
          </a:endParaRPr>
        </a:p>
      </dgm:t>
    </dgm:pt>
    <dgm:pt modelId="{F2D05285-8542-4747-AD83-3A51D80D4615}">
      <dgm:prSet phldrT="[Text]" custT="1"/>
      <dgm:spPr/>
      <dgm:t>
        <a:bodyPr/>
        <a:lstStyle/>
        <a:p>
          <a:r>
            <a:rPr lang="en-US" sz="1600">
              <a:latin typeface="Arial" panose="020B0604020202020204" pitchFamily="34" charset="0"/>
              <a:cs typeface="Arial" panose="020B0604020202020204" pitchFamily="34" charset="0"/>
            </a:rPr>
            <a:t>Test swabs</a:t>
          </a:r>
        </a:p>
      </dgm:t>
    </dgm:pt>
    <dgm:pt modelId="{1F66F6A1-C6B0-B448-AD6B-73AFE2974FC4}" type="parTrans" cxnId="{1739062E-DA56-A345-95A4-A62292017678}">
      <dgm:prSet/>
      <dgm:spPr/>
      <dgm:t>
        <a:bodyPr/>
        <a:lstStyle/>
        <a:p>
          <a:endParaRPr lang="en-US" sz="1600">
            <a:latin typeface="Arial" panose="020B0604020202020204" pitchFamily="34" charset="0"/>
            <a:cs typeface="Arial" panose="020B0604020202020204" pitchFamily="34" charset="0"/>
          </a:endParaRPr>
        </a:p>
      </dgm:t>
    </dgm:pt>
    <dgm:pt modelId="{E1C74814-0B62-D04D-AB9A-933E61109E3D}" type="sibTrans" cxnId="{1739062E-DA56-A345-95A4-A62292017678}">
      <dgm:prSet/>
      <dgm:spPr/>
      <dgm:t>
        <a:bodyPr/>
        <a:lstStyle/>
        <a:p>
          <a:endParaRPr lang="en-US" sz="1600">
            <a:latin typeface="Arial" panose="020B0604020202020204" pitchFamily="34" charset="0"/>
            <a:cs typeface="Arial" panose="020B0604020202020204" pitchFamily="34" charset="0"/>
          </a:endParaRPr>
        </a:p>
      </dgm:t>
    </dgm:pt>
    <dgm:pt modelId="{5074ADDD-56F7-0C45-A0E5-53AAEDA8E518}">
      <dgm:prSet phldrT="[Text]" custT="1"/>
      <dgm:spPr/>
      <dgm:t>
        <a:bodyPr/>
        <a:lstStyle/>
        <a:p>
          <a:r>
            <a:rPr lang="en-US" sz="1400">
              <a:latin typeface="Arial" panose="020B0604020202020204" pitchFamily="34" charset="0"/>
              <a:cs typeface="Arial" panose="020B0604020202020204" pitchFamily="34" charset="0"/>
            </a:rPr>
            <a:t>Test Swabs</a:t>
          </a:r>
        </a:p>
      </dgm:t>
    </dgm:pt>
    <dgm:pt modelId="{1B4200DA-F360-FC40-A98E-D8273084D557}" type="parTrans" cxnId="{B05F8B1E-CCA5-9E4B-99B6-246BA13B457F}">
      <dgm:prSet/>
      <dgm:spPr/>
      <dgm:t>
        <a:bodyPr/>
        <a:lstStyle/>
        <a:p>
          <a:endParaRPr lang="en-US" sz="1600">
            <a:latin typeface="Arial" panose="020B0604020202020204" pitchFamily="34" charset="0"/>
            <a:cs typeface="Arial" panose="020B0604020202020204" pitchFamily="34" charset="0"/>
          </a:endParaRPr>
        </a:p>
      </dgm:t>
    </dgm:pt>
    <dgm:pt modelId="{B35DF5C7-4335-0244-AD75-6941E055CDFE}" type="sibTrans" cxnId="{B05F8B1E-CCA5-9E4B-99B6-246BA13B457F}">
      <dgm:prSet/>
      <dgm:spPr/>
      <dgm:t>
        <a:bodyPr/>
        <a:lstStyle/>
        <a:p>
          <a:endParaRPr lang="en-US" sz="1600">
            <a:latin typeface="Arial" panose="020B0604020202020204" pitchFamily="34" charset="0"/>
            <a:cs typeface="Arial" panose="020B0604020202020204" pitchFamily="34" charset="0"/>
          </a:endParaRPr>
        </a:p>
      </dgm:t>
    </dgm:pt>
    <dgm:pt modelId="{FB7AEB3A-C1C4-B642-AAB0-769B4154DB81}">
      <dgm:prSet phldrT="[Text]" custT="1"/>
      <dgm:spPr/>
      <dgm:t>
        <a:bodyPr/>
        <a:lstStyle/>
        <a:p>
          <a:r>
            <a:rPr lang="en-US" sz="1400">
              <a:latin typeface="Arial" panose="020B0604020202020204" pitchFamily="34" charset="0"/>
              <a:cs typeface="Arial" panose="020B0604020202020204" pitchFamily="34" charset="0"/>
            </a:rPr>
            <a:t>Protocols for students</a:t>
          </a:r>
        </a:p>
      </dgm:t>
    </dgm:pt>
    <dgm:pt modelId="{DEE1FE02-4BA8-B043-A714-1531D61FC07F}" type="parTrans" cxnId="{B48DFDD5-AFA4-F444-B68B-11F647243543}">
      <dgm:prSet/>
      <dgm:spPr/>
      <dgm:t>
        <a:bodyPr/>
        <a:lstStyle/>
        <a:p>
          <a:endParaRPr lang="en-US" sz="1600">
            <a:latin typeface="Arial" panose="020B0604020202020204" pitchFamily="34" charset="0"/>
            <a:cs typeface="Arial" panose="020B0604020202020204" pitchFamily="34" charset="0"/>
          </a:endParaRPr>
        </a:p>
      </dgm:t>
    </dgm:pt>
    <dgm:pt modelId="{21A58FC8-EA62-7642-AC72-E113BF0FCDC7}" type="sibTrans" cxnId="{B48DFDD5-AFA4-F444-B68B-11F647243543}">
      <dgm:prSet/>
      <dgm:spPr/>
      <dgm:t>
        <a:bodyPr/>
        <a:lstStyle/>
        <a:p>
          <a:endParaRPr lang="en-US" sz="1600">
            <a:latin typeface="Arial" panose="020B0604020202020204" pitchFamily="34" charset="0"/>
            <a:cs typeface="Arial" panose="020B0604020202020204" pitchFamily="34" charset="0"/>
          </a:endParaRPr>
        </a:p>
      </dgm:t>
    </dgm:pt>
    <dgm:pt modelId="{8A4CA6EF-036C-A243-9753-08F15F91D5F4}">
      <dgm:prSet phldrT="[Text]" custT="1"/>
      <dgm:spPr/>
      <dgm:t>
        <a:bodyPr/>
        <a:lstStyle/>
        <a:p>
          <a:r>
            <a:rPr lang="en-US" sz="1800">
              <a:latin typeface="Arial" panose="020B0604020202020204" pitchFamily="34" charset="0"/>
              <a:cs typeface="Arial" panose="020B0604020202020204" pitchFamily="34" charset="0"/>
            </a:rPr>
            <a:t>External Support</a:t>
          </a:r>
        </a:p>
      </dgm:t>
    </dgm:pt>
    <dgm:pt modelId="{C00E0B60-C046-4C45-BEFE-53EC8E8C3E51}" type="parTrans" cxnId="{4C66A6CD-158A-FE4C-82B3-5B54CED1DD54}">
      <dgm:prSet/>
      <dgm:spPr/>
      <dgm:t>
        <a:bodyPr/>
        <a:lstStyle/>
        <a:p>
          <a:endParaRPr lang="en-US" sz="1600">
            <a:latin typeface="Arial" panose="020B0604020202020204" pitchFamily="34" charset="0"/>
            <a:cs typeface="Arial" panose="020B0604020202020204" pitchFamily="34" charset="0"/>
          </a:endParaRPr>
        </a:p>
      </dgm:t>
    </dgm:pt>
    <dgm:pt modelId="{F97C27A6-4EED-A141-9AA5-5B8DD27FD799}" type="sibTrans" cxnId="{4C66A6CD-158A-FE4C-82B3-5B54CED1DD54}">
      <dgm:prSet/>
      <dgm:spPr/>
      <dgm:t>
        <a:bodyPr/>
        <a:lstStyle/>
        <a:p>
          <a:endParaRPr lang="en-US" sz="1600">
            <a:latin typeface="Arial" panose="020B0604020202020204" pitchFamily="34" charset="0"/>
            <a:cs typeface="Arial" panose="020B0604020202020204" pitchFamily="34" charset="0"/>
          </a:endParaRPr>
        </a:p>
      </dgm:t>
    </dgm:pt>
    <dgm:pt modelId="{3FF10B8F-9DA7-F545-97D5-D5B2D159CB09}">
      <dgm:prSet phldrT="[Text]" custT="1"/>
      <dgm:spPr/>
      <dgm:t>
        <a:bodyPr/>
        <a:lstStyle/>
        <a:p>
          <a:r>
            <a:rPr lang="en-US" sz="1600">
              <a:latin typeface="Arial" panose="020B0604020202020204" pitchFamily="34" charset="0"/>
              <a:cs typeface="Arial" panose="020B0604020202020204" pitchFamily="34" charset="0"/>
            </a:rPr>
            <a:t>Sonic Healthcare</a:t>
          </a:r>
        </a:p>
      </dgm:t>
    </dgm:pt>
    <dgm:pt modelId="{B0FA0128-3F48-CF48-80F5-888FDBFE0F31}" type="parTrans" cxnId="{8A7CD4D3-05D6-ED41-8E99-8FCBA1052C63}">
      <dgm:prSet/>
      <dgm:spPr/>
      <dgm:t>
        <a:bodyPr/>
        <a:lstStyle/>
        <a:p>
          <a:endParaRPr lang="en-US" sz="1600">
            <a:latin typeface="Arial" panose="020B0604020202020204" pitchFamily="34" charset="0"/>
            <a:cs typeface="Arial" panose="020B0604020202020204" pitchFamily="34" charset="0"/>
          </a:endParaRPr>
        </a:p>
      </dgm:t>
    </dgm:pt>
    <dgm:pt modelId="{20147CF0-A400-0843-8FC7-33C23678A9DD}" type="sibTrans" cxnId="{8A7CD4D3-05D6-ED41-8E99-8FCBA1052C63}">
      <dgm:prSet/>
      <dgm:spPr/>
      <dgm:t>
        <a:bodyPr/>
        <a:lstStyle/>
        <a:p>
          <a:endParaRPr lang="en-US" sz="1600">
            <a:latin typeface="Arial" panose="020B0604020202020204" pitchFamily="34" charset="0"/>
            <a:cs typeface="Arial" panose="020B0604020202020204" pitchFamily="34" charset="0"/>
          </a:endParaRPr>
        </a:p>
      </dgm:t>
    </dgm:pt>
    <dgm:pt modelId="{E5230B1D-1210-9B40-A4C9-8BB50648C58F}">
      <dgm:prSet phldrT="[Text]" custT="1"/>
      <dgm:spPr/>
      <dgm:t>
        <a:bodyPr/>
        <a:lstStyle/>
        <a:p>
          <a:r>
            <a:rPr lang="en-US" sz="1600">
              <a:latin typeface="Arial" panose="020B0604020202020204" pitchFamily="34" charset="0"/>
              <a:cs typeface="Arial" panose="020B0604020202020204" pitchFamily="34" charset="0"/>
            </a:rPr>
            <a:t>Dell Technologies</a:t>
          </a:r>
        </a:p>
      </dgm:t>
    </dgm:pt>
    <dgm:pt modelId="{FA380573-F120-FB40-9C98-F5CFB7C0074F}" type="parTrans" cxnId="{D3A61DFD-9960-FA40-B361-4035384576D6}">
      <dgm:prSet/>
      <dgm:spPr/>
      <dgm:t>
        <a:bodyPr/>
        <a:lstStyle/>
        <a:p>
          <a:endParaRPr lang="en-US" sz="1600">
            <a:latin typeface="Arial" panose="020B0604020202020204" pitchFamily="34" charset="0"/>
            <a:cs typeface="Arial" panose="020B0604020202020204" pitchFamily="34" charset="0"/>
          </a:endParaRPr>
        </a:p>
      </dgm:t>
    </dgm:pt>
    <dgm:pt modelId="{2B161001-C3E7-B741-8CA8-3EACCA7CFBC2}" type="sibTrans" cxnId="{D3A61DFD-9960-FA40-B361-4035384576D6}">
      <dgm:prSet/>
      <dgm:spPr/>
      <dgm:t>
        <a:bodyPr/>
        <a:lstStyle/>
        <a:p>
          <a:endParaRPr lang="en-US" sz="1600">
            <a:latin typeface="Arial" panose="020B0604020202020204" pitchFamily="34" charset="0"/>
            <a:cs typeface="Arial" panose="020B0604020202020204" pitchFamily="34" charset="0"/>
          </a:endParaRPr>
        </a:p>
      </dgm:t>
    </dgm:pt>
    <dgm:pt modelId="{E6F0F884-AED4-C94E-B3B3-9468834A72BD}" type="pres">
      <dgm:prSet presAssocID="{B5136A20-36F5-1642-B113-DFE38AB3B934}" presName="Name0" presStyleCnt="0">
        <dgm:presLayoutVars>
          <dgm:dir/>
          <dgm:animLvl val="lvl"/>
          <dgm:resizeHandles val="exact"/>
        </dgm:presLayoutVars>
      </dgm:prSet>
      <dgm:spPr/>
    </dgm:pt>
    <dgm:pt modelId="{3B1271BC-9FF9-5440-8887-D90980165DD1}" type="pres">
      <dgm:prSet presAssocID="{B5136A20-36F5-1642-B113-DFE38AB3B934}" presName="tSp" presStyleCnt="0"/>
      <dgm:spPr/>
    </dgm:pt>
    <dgm:pt modelId="{DCE146BC-25B8-604F-8327-1F18DD2D0C26}" type="pres">
      <dgm:prSet presAssocID="{B5136A20-36F5-1642-B113-DFE38AB3B934}" presName="bSp" presStyleCnt="0"/>
      <dgm:spPr/>
    </dgm:pt>
    <dgm:pt modelId="{217E788E-0462-9743-A0A0-873C6475C48E}" type="pres">
      <dgm:prSet presAssocID="{B5136A20-36F5-1642-B113-DFE38AB3B934}" presName="process" presStyleCnt="0"/>
      <dgm:spPr/>
    </dgm:pt>
    <dgm:pt modelId="{F28DC241-6380-D24B-829B-58FA80016CF2}" type="pres">
      <dgm:prSet presAssocID="{CEC713EF-4D73-AE4E-B60E-D928439B7CB2}" presName="composite1" presStyleCnt="0"/>
      <dgm:spPr/>
    </dgm:pt>
    <dgm:pt modelId="{83324FD3-E688-0743-AA55-A7C697CD283F}" type="pres">
      <dgm:prSet presAssocID="{CEC713EF-4D73-AE4E-B60E-D928439B7CB2}" presName="dummyNode1" presStyleLbl="node1" presStyleIdx="0" presStyleCnt="4"/>
      <dgm:spPr/>
    </dgm:pt>
    <dgm:pt modelId="{04E8CAF8-0631-9E41-AA4B-AB9938C6EF7C}" type="pres">
      <dgm:prSet presAssocID="{CEC713EF-4D73-AE4E-B60E-D928439B7CB2}" presName="childNode1" presStyleLbl="bgAcc1" presStyleIdx="0" presStyleCnt="4" custScaleX="115883" custScaleY="80373" custLinFactNeighborX="36" custLinFactNeighborY="-6809">
        <dgm:presLayoutVars>
          <dgm:bulletEnabled val="1"/>
        </dgm:presLayoutVars>
      </dgm:prSet>
      <dgm:spPr/>
    </dgm:pt>
    <dgm:pt modelId="{6F47B272-326B-1A4D-A8C2-A74544D21F64}" type="pres">
      <dgm:prSet presAssocID="{CEC713EF-4D73-AE4E-B60E-D928439B7CB2}" presName="childNode1tx" presStyleLbl="bgAcc1" presStyleIdx="0" presStyleCnt="4">
        <dgm:presLayoutVars>
          <dgm:bulletEnabled val="1"/>
        </dgm:presLayoutVars>
      </dgm:prSet>
      <dgm:spPr/>
    </dgm:pt>
    <dgm:pt modelId="{129FA82A-1FD0-CA49-9DDB-06DFA4C5F48F}" type="pres">
      <dgm:prSet presAssocID="{CEC713EF-4D73-AE4E-B60E-D928439B7CB2}" presName="parentNode1" presStyleLbl="node1" presStyleIdx="0" presStyleCnt="4">
        <dgm:presLayoutVars>
          <dgm:chMax val="1"/>
          <dgm:bulletEnabled val="1"/>
        </dgm:presLayoutVars>
      </dgm:prSet>
      <dgm:spPr/>
    </dgm:pt>
    <dgm:pt modelId="{BCB72E61-3795-D146-ADAD-D51BCEE29100}" type="pres">
      <dgm:prSet presAssocID="{CEC713EF-4D73-AE4E-B60E-D928439B7CB2}" presName="connSite1" presStyleCnt="0"/>
      <dgm:spPr/>
    </dgm:pt>
    <dgm:pt modelId="{CE847198-574F-CF42-8FC8-25038CF67E47}" type="pres">
      <dgm:prSet presAssocID="{41CAA05D-B182-D941-B4BC-58ED1346BFA2}" presName="Name9" presStyleLbl="sibTrans2D1" presStyleIdx="0" presStyleCnt="3"/>
      <dgm:spPr/>
    </dgm:pt>
    <dgm:pt modelId="{1FE14AB8-BCEC-BF45-8627-8177FBE0680A}" type="pres">
      <dgm:prSet presAssocID="{C9EF61C4-9E05-1C40-AE6F-71CBB430279F}" presName="composite2" presStyleCnt="0"/>
      <dgm:spPr/>
    </dgm:pt>
    <dgm:pt modelId="{064093EA-D2D7-4A41-8B20-01254263E653}" type="pres">
      <dgm:prSet presAssocID="{C9EF61C4-9E05-1C40-AE6F-71CBB430279F}" presName="dummyNode2" presStyleLbl="node1" presStyleIdx="0" presStyleCnt="4"/>
      <dgm:spPr/>
    </dgm:pt>
    <dgm:pt modelId="{00D9CBA3-FFE5-1847-9492-F2B1F5AEA94E}" type="pres">
      <dgm:prSet presAssocID="{C9EF61C4-9E05-1C40-AE6F-71CBB430279F}" presName="childNode2" presStyleLbl="bgAcc1" presStyleIdx="1" presStyleCnt="4" custScaleX="104279" custScaleY="112164" custLinFactNeighborX="7124" custLinFactNeighborY="5424">
        <dgm:presLayoutVars>
          <dgm:bulletEnabled val="1"/>
        </dgm:presLayoutVars>
      </dgm:prSet>
      <dgm:spPr/>
    </dgm:pt>
    <dgm:pt modelId="{C682CD49-077A-BC4A-8FBC-4B42C4114508}" type="pres">
      <dgm:prSet presAssocID="{C9EF61C4-9E05-1C40-AE6F-71CBB430279F}" presName="childNode2tx" presStyleLbl="bgAcc1" presStyleIdx="1" presStyleCnt="4">
        <dgm:presLayoutVars>
          <dgm:bulletEnabled val="1"/>
        </dgm:presLayoutVars>
      </dgm:prSet>
      <dgm:spPr/>
    </dgm:pt>
    <dgm:pt modelId="{AC9FD11B-2FC0-A948-BAC3-82F5672B1292}" type="pres">
      <dgm:prSet presAssocID="{C9EF61C4-9E05-1C40-AE6F-71CBB430279F}" presName="parentNode2" presStyleLbl="node1" presStyleIdx="1" presStyleCnt="4">
        <dgm:presLayoutVars>
          <dgm:chMax val="0"/>
          <dgm:bulletEnabled val="1"/>
        </dgm:presLayoutVars>
      </dgm:prSet>
      <dgm:spPr/>
    </dgm:pt>
    <dgm:pt modelId="{3E548D5D-938E-AD48-AD5D-98C21263A247}" type="pres">
      <dgm:prSet presAssocID="{C9EF61C4-9E05-1C40-AE6F-71CBB430279F}" presName="connSite2" presStyleCnt="0"/>
      <dgm:spPr/>
    </dgm:pt>
    <dgm:pt modelId="{F78C8689-82FA-A744-972B-8B9E8FCC9583}" type="pres">
      <dgm:prSet presAssocID="{372EC659-A4D2-A045-9DED-E01439F83820}" presName="Name18" presStyleLbl="sibTrans2D1" presStyleIdx="1" presStyleCnt="3" custAng="448373" custLinFactNeighborX="-152" custLinFactNeighborY="1981"/>
      <dgm:spPr/>
    </dgm:pt>
    <dgm:pt modelId="{BF51E0CA-C6B8-A244-B23B-AEB04AE50E71}" type="pres">
      <dgm:prSet presAssocID="{92AAA8F7-33D8-7649-A45F-97BBF5C93ED0}" presName="composite1" presStyleCnt="0"/>
      <dgm:spPr/>
    </dgm:pt>
    <dgm:pt modelId="{96B3EA46-0DAC-1A49-960B-3BCF325C52C2}" type="pres">
      <dgm:prSet presAssocID="{92AAA8F7-33D8-7649-A45F-97BBF5C93ED0}" presName="dummyNode1" presStyleLbl="node1" presStyleIdx="1" presStyleCnt="4"/>
      <dgm:spPr/>
    </dgm:pt>
    <dgm:pt modelId="{C285556F-C44C-5049-920C-C74DCB969152}" type="pres">
      <dgm:prSet presAssocID="{92AAA8F7-33D8-7649-A45F-97BBF5C93ED0}" presName="childNode1" presStyleLbl="bgAcc1" presStyleIdx="2" presStyleCnt="4" custLinFactNeighborX="5293" custLinFactNeighborY="-2623">
        <dgm:presLayoutVars>
          <dgm:bulletEnabled val="1"/>
        </dgm:presLayoutVars>
      </dgm:prSet>
      <dgm:spPr/>
    </dgm:pt>
    <dgm:pt modelId="{8513F92F-4E18-0D43-BFBA-31626145ACDA}" type="pres">
      <dgm:prSet presAssocID="{92AAA8F7-33D8-7649-A45F-97BBF5C93ED0}" presName="childNode1tx" presStyleLbl="bgAcc1" presStyleIdx="2" presStyleCnt="4">
        <dgm:presLayoutVars>
          <dgm:bulletEnabled val="1"/>
        </dgm:presLayoutVars>
      </dgm:prSet>
      <dgm:spPr/>
    </dgm:pt>
    <dgm:pt modelId="{F20BF068-9818-7E47-87E0-4E32D28D03A5}" type="pres">
      <dgm:prSet presAssocID="{92AAA8F7-33D8-7649-A45F-97BBF5C93ED0}" presName="parentNode1" presStyleLbl="node1" presStyleIdx="2" presStyleCnt="4">
        <dgm:presLayoutVars>
          <dgm:chMax val="1"/>
          <dgm:bulletEnabled val="1"/>
        </dgm:presLayoutVars>
      </dgm:prSet>
      <dgm:spPr/>
    </dgm:pt>
    <dgm:pt modelId="{80E89AC0-E472-0B41-BA0E-29AF78F11315}" type="pres">
      <dgm:prSet presAssocID="{92AAA8F7-33D8-7649-A45F-97BBF5C93ED0}" presName="connSite1" presStyleCnt="0"/>
      <dgm:spPr/>
    </dgm:pt>
    <dgm:pt modelId="{F82F0019-B333-3448-BA21-507D27E374BE}" type="pres">
      <dgm:prSet presAssocID="{4A52A507-577C-3447-B049-478FB3B82902}" presName="Name9" presStyleLbl="sibTrans2D1" presStyleIdx="2" presStyleCnt="3" custAng="10243083" custScaleX="110286" custLinFactNeighborX="20223" custLinFactNeighborY="-51720"/>
      <dgm:spPr/>
    </dgm:pt>
    <dgm:pt modelId="{B5E9BE2C-CED5-F14C-A096-41EADA591B08}" type="pres">
      <dgm:prSet presAssocID="{8A4CA6EF-036C-A243-9753-08F15F91D5F4}" presName="composite2" presStyleCnt="0"/>
      <dgm:spPr/>
    </dgm:pt>
    <dgm:pt modelId="{6A2FF300-D501-464D-86A6-244F976C953F}" type="pres">
      <dgm:prSet presAssocID="{8A4CA6EF-036C-A243-9753-08F15F91D5F4}" presName="dummyNode2" presStyleLbl="node1" presStyleIdx="2" presStyleCnt="4"/>
      <dgm:spPr/>
    </dgm:pt>
    <dgm:pt modelId="{E86E19BE-7E1D-D344-BFAB-5A0E8F9C6E32}" type="pres">
      <dgm:prSet presAssocID="{8A4CA6EF-036C-A243-9753-08F15F91D5F4}" presName="childNode2" presStyleLbl="bgAcc1" presStyleIdx="3" presStyleCnt="4">
        <dgm:presLayoutVars>
          <dgm:bulletEnabled val="1"/>
        </dgm:presLayoutVars>
      </dgm:prSet>
      <dgm:spPr/>
    </dgm:pt>
    <dgm:pt modelId="{CD6EAB67-938F-384F-BDAC-750A945AE8D0}" type="pres">
      <dgm:prSet presAssocID="{8A4CA6EF-036C-A243-9753-08F15F91D5F4}" presName="childNode2tx" presStyleLbl="bgAcc1" presStyleIdx="3" presStyleCnt="4">
        <dgm:presLayoutVars>
          <dgm:bulletEnabled val="1"/>
        </dgm:presLayoutVars>
      </dgm:prSet>
      <dgm:spPr/>
    </dgm:pt>
    <dgm:pt modelId="{083DB46E-4238-CB48-969E-E02B4FD93877}" type="pres">
      <dgm:prSet presAssocID="{8A4CA6EF-036C-A243-9753-08F15F91D5F4}" presName="parentNode2" presStyleLbl="node1" presStyleIdx="3" presStyleCnt="4">
        <dgm:presLayoutVars>
          <dgm:chMax val="0"/>
          <dgm:bulletEnabled val="1"/>
        </dgm:presLayoutVars>
      </dgm:prSet>
      <dgm:spPr/>
    </dgm:pt>
    <dgm:pt modelId="{6E9BF314-6677-2941-8E26-A14A1F4F577A}" type="pres">
      <dgm:prSet presAssocID="{8A4CA6EF-036C-A243-9753-08F15F91D5F4}" presName="connSite2" presStyleCnt="0"/>
      <dgm:spPr/>
    </dgm:pt>
  </dgm:ptLst>
  <dgm:cxnLst>
    <dgm:cxn modelId="{36039201-BC69-8844-AA75-9061B7702A9F}" type="presOf" srcId="{ABE88A4B-6401-3044-A710-A6F9038F74B3}" destId="{C285556F-C44C-5049-920C-C74DCB969152}" srcOrd="0" destOrd="0" presId="urn:microsoft.com/office/officeart/2005/8/layout/hProcess4"/>
    <dgm:cxn modelId="{295A8A03-D72F-0447-8251-B496BFA97AC1}" type="presOf" srcId="{B5136A20-36F5-1642-B113-DFE38AB3B934}" destId="{E6F0F884-AED4-C94E-B3B3-9468834A72BD}" srcOrd="0" destOrd="0" presId="urn:microsoft.com/office/officeart/2005/8/layout/hProcess4"/>
    <dgm:cxn modelId="{2E1A4E06-F55F-1843-B579-7A02F1AE8863}" type="presOf" srcId="{FB7AEB3A-C1C4-B642-AAB0-769B4154DB81}" destId="{8513F92F-4E18-0D43-BFBA-31626145ACDA}" srcOrd="1" destOrd="2" presId="urn:microsoft.com/office/officeart/2005/8/layout/hProcess4"/>
    <dgm:cxn modelId="{8D830D07-AE19-D641-8C53-6BE945D01CBA}" srcId="{CEC713EF-4D73-AE4E-B60E-D928439B7CB2}" destId="{1F274716-9195-0848-8A4E-703779FEC44E}" srcOrd="1" destOrd="0" parTransId="{E1A02031-B1F1-5947-8044-7B04B954783A}" sibTransId="{04A7D32C-BABC-E943-895D-19686076FBB4}"/>
    <dgm:cxn modelId="{5EABF013-90F7-6245-9001-C06ACDB166BF}" type="presOf" srcId="{5074ADDD-56F7-0C45-A0E5-53AAEDA8E518}" destId="{8513F92F-4E18-0D43-BFBA-31626145ACDA}" srcOrd="1" destOrd="1" presId="urn:microsoft.com/office/officeart/2005/8/layout/hProcess4"/>
    <dgm:cxn modelId="{FD6ADB18-8057-3D41-BE6E-FFC60C1FFD3B}" type="presOf" srcId="{41CAA05D-B182-D941-B4BC-58ED1346BFA2}" destId="{CE847198-574F-CF42-8FC8-25038CF67E47}" srcOrd="0" destOrd="0" presId="urn:microsoft.com/office/officeart/2005/8/layout/hProcess4"/>
    <dgm:cxn modelId="{DC046019-953A-DE4B-BA91-7CB42804CD94}" type="presOf" srcId="{F2D05285-8542-4747-AD83-3A51D80D4615}" destId="{C682CD49-077A-BC4A-8FBC-4B42C4114508}" srcOrd="1" destOrd="1" presId="urn:microsoft.com/office/officeart/2005/8/layout/hProcess4"/>
    <dgm:cxn modelId="{21FA561B-D24D-EA49-9198-3D5E579B87F5}" type="presOf" srcId="{CEC713EF-4D73-AE4E-B60E-D928439B7CB2}" destId="{129FA82A-1FD0-CA49-9DDB-06DFA4C5F48F}" srcOrd="0" destOrd="0" presId="urn:microsoft.com/office/officeart/2005/8/layout/hProcess4"/>
    <dgm:cxn modelId="{B05F8B1E-CCA5-9E4B-99B6-246BA13B457F}" srcId="{92AAA8F7-33D8-7649-A45F-97BBF5C93ED0}" destId="{5074ADDD-56F7-0C45-A0E5-53AAEDA8E518}" srcOrd="1" destOrd="0" parTransId="{1B4200DA-F360-FC40-A98E-D8273084D557}" sibTransId="{B35DF5C7-4335-0244-AD75-6941E055CDFE}"/>
    <dgm:cxn modelId="{96745120-E9C6-3343-9A5C-AC11A895A5A7}" type="presOf" srcId="{FC2391D2-BE76-194A-85F8-ECF927A8CF7B}" destId="{6F47B272-326B-1A4D-A8C2-A74544D21F64}" srcOrd="1" destOrd="0" presId="urn:microsoft.com/office/officeart/2005/8/layout/hProcess4"/>
    <dgm:cxn modelId="{1739062E-DA56-A345-95A4-A62292017678}" srcId="{C9EF61C4-9E05-1C40-AE6F-71CBB430279F}" destId="{F2D05285-8542-4747-AD83-3A51D80D4615}" srcOrd="1" destOrd="0" parTransId="{1F66F6A1-C6B0-B448-AD6B-73AFE2974FC4}" sibTransId="{E1C74814-0B62-D04D-AB9A-933E61109E3D}"/>
    <dgm:cxn modelId="{B53AA42E-50D2-4447-805C-32BFE3A58112}" srcId="{B5136A20-36F5-1642-B113-DFE38AB3B934}" destId="{CEC713EF-4D73-AE4E-B60E-D928439B7CB2}" srcOrd="0" destOrd="0" parTransId="{70392D95-6D83-A643-BB69-1236ED3BDA4B}" sibTransId="{41CAA05D-B182-D941-B4BC-58ED1346BFA2}"/>
    <dgm:cxn modelId="{9071B340-7F92-2644-90D1-3C02A3DE49B7}" type="presOf" srcId="{8A4CA6EF-036C-A243-9753-08F15F91D5F4}" destId="{083DB46E-4238-CB48-969E-E02B4FD93877}" srcOrd="0" destOrd="0" presId="urn:microsoft.com/office/officeart/2005/8/layout/hProcess4"/>
    <dgm:cxn modelId="{7503D05D-EB09-F845-8790-9D3AEDAFA944}" type="presOf" srcId="{E5230B1D-1210-9B40-A4C9-8BB50648C58F}" destId="{E86E19BE-7E1D-D344-BFAB-5A0E8F9C6E32}" srcOrd="0" destOrd="1" presId="urn:microsoft.com/office/officeart/2005/8/layout/hProcess4"/>
    <dgm:cxn modelId="{39657B5E-4816-0044-B152-DCA4869E8DA7}" type="presOf" srcId="{1F274716-9195-0848-8A4E-703779FEC44E}" destId="{04E8CAF8-0631-9E41-AA4B-AB9938C6EF7C}" srcOrd="0" destOrd="1" presId="urn:microsoft.com/office/officeart/2005/8/layout/hProcess4"/>
    <dgm:cxn modelId="{0FDFD070-2535-6348-87D2-F058288AC2A5}" type="presOf" srcId="{F2E10A76-6368-544B-A829-29AD50E9F0BD}" destId="{00D9CBA3-FFE5-1847-9492-F2B1F5AEA94E}" srcOrd="0" destOrd="0" presId="urn:microsoft.com/office/officeart/2005/8/layout/hProcess4"/>
    <dgm:cxn modelId="{A8313452-68B4-3640-9B9D-FD335EB30165}" type="presOf" srcId="{FB7AEB3A-C1C4-B642-AAB0-769B4154DB81}" destId="{C285556F-C44C-5049-920C-C74DCB969152}" srcOrd="0" destOrd="2" presId="urn:microsoft.com/office/officeart/2005/8/layout/hProcess4"/>
    <dgm:cxn modelId="{05059772-B01A-BD4D-89F7-EFEF179DB93E}" type="presOf" srcId="{FC2391D2-BE76-194A-85F8-ECF927A8CF7B}" destId="{04E8CAF8-0631-9E41-AA4B-AB9938C6EF7C}" srcOrd="0" destOrd="0" presId="urn:microsoft.com/office/officeart/2005/8/layout/hProcess4"/>
    <dgm:cxn modelId="{8BBAF574-A08F-0D46-B889-9F5E8A42CAAF}" type="presOf" srcId="{4A52A507-577C-3447-B049-478FB3B82902}" destId="{F82F0019-B333-3448-BA21-507D27E374BE}" srcOrd="0" destOrd="0" presId="urn:microsoft.com/office/officeart/2005/8/layout/hProcess4"/>
    <dgm:cxn modelId="{4941AA59-99C1-484E-87D6-C3EE689C7F6E}" srcId="{C9EF61C4-9E05-1C40-AE6F-71CBB430279F}" destId="{F2E10A76-6368-544B-A829-29AD50E9F0BD}" srcOrd="0" destOrd="0" parTransId="{90FED8F8-1795-294D-8FBC-4231D83B9809}" sibTransId="{0C58361A-32BE-2E45-99DA-5F584764F0A6}"/>
    <dgm:cxn modelId="{4580375A-EB2F-A249-A740-02C32F563164}" srcId="{92AAA8F7-33D8-7649-A45F-97BBF5C93ED0}" destId="{ABE88A4B-6401-3044-A710-A6F9038F74B3}" srcOrd="0" destOrd="0" parTransId="{E15BC00D-1968-8B4B-A7D5-2F0CACA3CE47}" sibTransId="{ABA9DB50-352E-AD45-901E-60D0220227EC}"/>
    <dgm:cxn modelId="{425B817F-4346-8445-85B3-E60239CBC068}" type="presOf" srcId="{F2D05285-8542-4747-AD83-3A51D80D4615}" destId="{00D9CBA3-FFE5-1847-9492-F2B1F5AEA94E}" srcOrd="0" destOrd="1" presId="urn:microsoft.com/office/officeart/2005/8/layout/hProcess4"/>
    <dgm:cxn modelId="{D7E61982-17DA-8943-8757-169271EEB097}" type="presOf" srcId="{3FF10B8F-9DA7-F545-97D5-D5B2D159CB09}" destId="{E86E19BE-7E1D-D344-BFAB-5A0E8F9C6E32}" srcOrd="0" destOrd="0" presId="urn:microsoft.com/office/officeart/2005/8/layout/hProcess4"/>
    <dgm:cxn modelId="{EF56E888-8D9A-3242-A9C0-5B928F772195}" type="presOf" srcId="{ABE88A4B-6401-3044-A710-A6F9038F74B3}" destId="{8513F92F-4E18-0D43-BFBA-31626145ACDA}" srcOrd="1" destOrd="0" presId="urn:microsoft.com/office/officeart/2005/8/layout/hProcess4"/>
    <dgm:cxn modelId="{66B29492-262A-B444-9DD0-135D1B325AF0}" type="presOf" srcId="{5074ADDD-56F7-0C45-A0E5-53AAEDA8E518}" destId="{C285556F-C44C-5049-920C-C74DCB969152}" srcOrd="0" destOrd="1" presId="urn:microsoft.com/office/officeart/2005/8/layout/hProcess4"/>
    <dgm:cxn modelId="{0B50DFA1-21ED-B044-8577-AC7971F97BB4}" type="presOf" srcId="{C9EF61C4-9E05-1C40-AE6F-71CBB430279F}" destId="{AC9FD11B-2FC0-A948-BAC3-82F5672B1292}" srcOrd="0" destOrd="0" presId="urn:microsoft.com/office/officeart/2005/8/layout/hProcess4"/>
    <dgm:cxn modelId="{E7C6A2AF-7894-994D-B4E6-2BBA30F62DEF}" type="presOf" srcId="{F2E10A76-6368-544B-A829-29AD50E9F0BD}" destId="{C682CD49-077A-BC4A-8FBC-4B42C4114508}" srcOrd="1" destOrd="0" presId="urn:microsoft.com/office/officeart/2005/8/layout/hProcess4"/>
    <dgm:cxn modelId="{845139B8-94D6-0B42-9853-3029545C23EB}" srcId="{CEC713EF-4D73-AE4E-B60E-D928439B7CB2}" destId="{FC2391D2-BE76-194A-85F8-ECF927A8CF7B}" srcOrd="0" destOrd="0" parTransId="{0F6B8DB9-A331-8E4B-8AA8-DBA1EF933131}" sibTransId="{0FA237D6-4DDD-D947-9D02-5CF7A38AFFE3}"/>
    <dgm:cxn modelId="{4C66A6CD-158A-FE4C-82B3-5B54CED1DD54}" srcId="{B5136A20-36F5-1642-B113-DFE38AB3B934}" destId="{8A4CA6EF-036C-A243-9753-08F15F91D5F4}" srcOrd="3" destOrd="0" parTransId="{C00E0B60-C046-4C45-BEFE-53EC8E8C3E51}" sibTransId="{F97C27A6-4EED-A141-9AA5-5B8DD27FD799}"/>
    <dgm:cxn modelId="{F42E40D1-68C9-4345-801E-8C1F71F88C25}" srcId="{B5136A20-36F5-1642-B113-DFE38AB3B934}" destId="{C9EF61C4-9E05-1C40-AE6F-71CBB430279F}" srcOrd="1" destOrd="0" parTransId="{CBAA3DB7-BE6C-3542-8BBA-3596FD53182B}" sibTransId="{372EC659-A4D2-A045-9DED-E01439F83820}"/>
    <dgm:cxn modelId="{8A7CD4D3-05D6-ED41-8E99-8FCBA1052C63}" srcId="{8A4CA6EF-036C-A243-9753-08F15F91D5F4}" destId="{3FF10B8F-9DA7-F545-97D5-D5B2D159CB09}" srcOrd="0" destOrd="0" parTransId="{B0FA0128-3F48-CF48-80F5-888FDBFE0F31}" sibTransId="{20147CF0-A400-0843-8FC7-33C23678A9DD}"/>
    <dgm:cxn modelId="{B48DFDD5-AFA4-F444-B68B-11F647243543}" srcId="{92AAA8F7-33D8-7649-A45F-97BBF5C93ED0}" destId="{FB7AEB3A-C1C4-B642-AAB0-769B4154DB81}" srcOrd="2" destOrd="0" parTransId="{DEE1FE02-4BA8-B043-A714-1531D61FC07F}" sibTransId="{21A58FC8-EA62-7642-AC72-E113BF0FCDC7}"/>
    <dgm:cxn modelId="{0DF56AE5-8A55-0448-9EB9-1C7E0A9C0784}" type="presOf" srcId="{372EC659-A4D2-A045-9DED-E01439F83820}" destId="{F78C8689-82FA-A744-972B-8B9E8FCC9583}" srcOrd="0" destOrd="0" presId="urn:microsoft.com/office/officeart/2005/8/layout/hProcess4"/>
    <dgm:cxn modelId="{7E30F9E7-C692-EC41-B449-26190F538678}" type="presOf" srcId="{E5230B1D-1210-9B40-A4C9-8BB50648C58F}" destId="{CD6EAB67-938F-384F-BDAC-750A945AE8D0}" srcOrd="1" destOrd="1" presId="urn:microsoft.com/office/officeart/2005/8/layout/hProcess4"/>
    <dgm:cxn modelId="{828EF7EC-675D-FB4E-AF57-9C33E3367585}" type="presOf" srcId="{3FF10B8F-9DA7-F545-97D5-D5B2D159CB09}" destId="{CD6EAB67-938F-384F-BDAC-750A945AE8D0}" srcOrd="1" destOrd="0" presId="urn:microsoft.com/office/officeart/2005/8/layout/hProcess4"/>
    <dgm:cxn modelId="{A17870EE-91D5-5D4F-8126-3EA1E81AD29E}" srcId="{B5136A20-36F5-1642-B113-DFE38AB3B934}" destId="{92AAA8F7-33D8-7649-A45F-97BBF5C93ED0}" srcOrd="2" destOrd="0" parTransId="{45F37536-D8D0-1C44-A4D9-9D6155D55D65}" sibTransId="{4A52A507-577C-3447-B049-478FB3B82902}"/>
    <dgm:cxn modelId="{E6E9A5EF-09B0-2741-BF89-6E38015447D5}" type="presOf" srcId="{1F274716-9195-0848-8A4E-703779FEC44E}" destId="{6F47B272-326B-1A4D-A8C2-A74544D21F64}" srcOrd="1" destOrd="1" presId="urn:microsoft.com/office/officeart/2005/8/layout/hProcess4"/>
    <dgm:cxn modelId="{E7CAB0F9-6B04-BC46-91D9-F06DB2517CC6}" type="presOf" srcId="{92AAA8F7-33D8-7649-A45F-97BBF5C93ED0}" destId="{F20BF068-9818-7E47-87E0-4E32D28D03A5}" srcOrd="0" destOrd="0" presId="urn:microsoft.com/office/officeart/2005/8/layout/hProcess4"/>
    <dgm:cxn modelId="{D3A61DFD-9960-FA40-B361-4035384576D6}" srcId="{8A4CA6EF-036C-A243-9753-08F15F91D5F4}" destId="{E5230B1D-1210-9B40-A4C9-8BB50648C58F}" srcOrd="1" destOrd="0" parTransId="{FA380573-F120-FB40-9C98-F5CFB7C0074F}" sibTransId="{2B161001-C3E7-B741-8CA8-3EACCA7CFBC2}"/>
    <dgm:cxn modelId="{269B19F9-9703-DD46-B0BE-0857B841FB2A}" type="presParOf" srcId="{E6F0F884-AED4-C94E-B3B3-9468834A72BD}" destId="{3B1271BC-9FF9-5440-8887-D90980165DD1}" srcOrd="0" destOrd="0" presId="urn:microsoft.com/office/officeart/2005/8/layout/hProcess4"/>
    <dgm:cxn modelId="{0F0631FB-1FB6-F84F-B06E-C999A23B5B5B}" type="presParOf" srcId="{E6F0F884-AED4-C94E-B3B3-9468834A72BD}" destId="{DCE146BC-25B8-604F-8327-1F18DD2D0C26}" srcOrd="1" destOrd="0" presId="urn:microsoft.com/office/officeart/2005/8/layout/hProcess4"/>
    <dgm:cxn modelId="{9BF8E51A-FE15-F344-AB6D-CA79379F5724}" type="presParOf" srcId="{E6F0F884-AED4-C94E-B3B3-9468834A72BD}" destId="{217E788E-0462-9743-A0A0-873C6475C48E}" srcOrd="2" destOrd="0" presId="urn:microsoft.com/office/officeart/2005/8/layout/hProcess4"/>
    <dgm:cxn modelId="{44BD933E-BF9F-014D-BE18-37057F3E404C}" type="presParOf" srcId="{217E788E-0462-9743-A0A0-873C6475C48E}" destId="{F28DC241-6380-D24B-829B-58FA80016CF2}" srcOrd="0" destOrd="0" presId="urn:microsoft.com/office/officeart/2005/8/layout/hProcess4"/>
    <dgm:cxn modelId="{B0EE6D5D-B5BE-F64F-87CC-3E1417BB0AB1}" type="presParOf" srcId="{F28DC241-6380-D24B-829B-58FA80016CF2}" destId="{83324FD3-E688-0743-AA55-A7C697CD283F}" srcOrd="0" destOrd="0" presId="urn:microsoft.com/office/officeart/2005/8/layout/hProcess4"/>
    <dgm:cxn modelId="{A27C456D-FE53-6343-BBB4-DA51E7C43F44}" type="presParOf" srcId="{F28DC241-6380-D24B-829B-58FA80016CF2}" destId="{04E8CAF8-0631-9E41-AA4B-AB9938C6EF7C}" srcOrd="1" destOrd="0" presId="urn:microsoft.com/office/officeart/2005/8/layout/hProcess4"/>
    <dgm:cxn modelId="{640943F3-772E-A047-A5D9-CA14431CC010}" type="presParOf" srcId="{F28DC241-6380-D24B-829B-58FA80016CF2}" destId="{6F47B272-326B-1A4D-A8C2-A74544D21F64}" srcOrd="2" destOrd="0" presId="urn:microsoft.com/office/officeart/2005/8/layout/hProcess4"/>
    <dgm:cxn modelId="{59C26F51-8E7E-6046-B34E-D889AFC987A1}" type="presParOf" srcId="{F28DC241-6380-D24B-829B-58FA80016CF2}" destId="{129FA82A-1FD0-CA49-9DDB-06DFA4C5F48F}" srcOrd="3" destOrd="0" presId="urn:microsoft.com/office/officeart/2005/8/layout/hProcess4"/>
    <dgm:cxn modelId="{5B9F53F8-220D-044A-A8CD-E7021B174236}" type="presParOf" srcId="{F28DC241-6380-D24B-829B-58FA80016CF2}" destId="{BCB72E61-3795-D146-ADAD-D51BCEE29100}" srcOrd="4" destOrd="0" presId="urn:microsoft.com/office/officeart/2005/8/layout/hProcess4"/>
    <dgm:cxn modelId="{508333B5-B2A6-2B49-95A2-AC7B479F1F3C}" type="presParOf" srcId="{217E788E-0462-9743-A0A0-873C6475C48E}" destId="{CE847198-574F-CF42-8FC8-25038CF67E47}" srcOrd="1" destOrd="0" presId="urn:microsoft.com/office/officeart/2005/8/layout/hProcess4"/>
    <dgm:cxn modelId="{16FC09F6-991B-5E45-BCCA-D88278CBE963}" type="presParOf" srcId="{217E788E-0462-9743-A0A0-873C6475C48E}" destId="{1FE14AB8-BCEC-BF45-8627-8177FBE0680A}" srcOrd="2" destOrd="0" presId="urn:microsoft.com/office/officeart/2005/8/layout/hProcess4"/>
    <dgm:cxn modelId="{4E63FC6F-8402-EE4E-A8F9-4B4F4AC50B71}" type="presParOf" srcId="{1FE14AB8-BCEC-BF45-8627-8177FBE0680A}" destId="{064093EA-D2D7-4A41-8B20-01254263E653}" srcOrd="0" destOrd="0" presId="urn:microsoft.com/office/officeart/2005/8/layout/hProcess4"/>
    <dgm:cxn modelId="{50E5C7E4-257E-9143-B134-DCC11E499989}" type="presParOf" srcId="{1FE14AB8-BCEC-BF45-8627-8177FBE0680A}" destId="{00D9CBA3-FFE5-1847-9492-F2B1F5AEA94E}" srcOrd="1" destOrd="0" presId="urn:microsoft.com/office/officeart/2005/8/layout/hProcess4"/>
    <dgm:cxn modelId="{DA6CDA7B-9798-4844-9021-B0FF7AB3D06F}" type="presParOf" srcId="{1FE14AB8-BCEC-BF45-8627-8177FBE0680A}" destId="{C682CD49-077A-BC4A-8FBC-4B42C4114508}" srcOrd="2" destOrd="0" presId="urn:microsoft.com/office/officeart/2005/8/layout/hProcess4"/>
    <dgm:cxn modelId="{2D588941-4BA9-F646-9961-FC72A8CAB755}" type="presParOf" srcId="{1FE14AB8-BCEC-BF45-8627-8177FBE0680A}" destId="{AC9FD11B-2FC0-A948-BAC3-82F5672B1292}" srcOrd="3" destOrd="0" presId="urn:microsoft.com/office/officeart/2005/8/layout/hProcess4"/>
    <dgm:cxn modelId="{3503C0C4-B3A9-FB4E-B03D-F29A27924DFD}" type="presParOf" srcId="{1FE14AB8-BCEC-BF45-8627-8177FBE0680A}" destId="{3E548D5D-938E-AD48-AD5D-98C21263A247}" srcOrd="4" destOrd="0" presId="urn:microsoft.com/office/officeart/2005/8/layout/hProcess4"/>
    <dgm:cxn modelId="{8443C75D-72DE-314D-9669-B0C254848092}" type="presParOf" srcId="{217E788E-0462-9743-A0A0-873C6475C48E}" destId="{F78C8689-82FA-A744-972B-8B9E8FCC9583}" srcOrd="3" destOrd="0" presId="urn:microsoft.com/office/officeart/2005/8/layout/hProcess4"/>
    <dgm:cxn modelId="{28C37CD4-CA47-654C-88CC-AE41FDE816C9}" type="presParOf" srcId="{217E788E-0462-9743-A0A0-873C6475C48E}" destId="{BF51E0CA-C6B8-A244-B23B-AEB04AE50E71}" srcOrd="4" destOrd="0" presId="urn:microsoft.com/office/officeart/2005/8/layout/hProcess4"/>
    <dgm:cxn modelId="{4D517D69-0EF8-254E-8257-4CBEE67AB2FA}" type="presParOf" srcId="{BF51E0CA-C6B8-A244-B23B-AEB04AE50E71}" destId="{96B3EA46-0DAC-1A49-960B-3BCF325C52C2}" srcOrd="0" destOrd="0" presId="urn:microsoft.com/office/officeart/2005/8/layout/hProcess4"/>
    <dgm:cxn modelId="{88813382-5D4A-E84A-A090-CCA9911EC0E1}" type="presParOf" srcId="{BF51E0CA-C6B8-A244-B23B-AEB04AE50E71}" destId="{C285556F-C44C-5049-920C-C74DCB969152}" srcOrd="1" destOrd="0" presId="urn:microsoft.com/office/officeart/2005/8/layout/hProcess4"/>
    <dgm:cxn modelId="{649EB692-667F-BC40-A56B-0EA33192B9B8}" type="presParOf" srcId="{BF51E0CA-C6B8-A244-B23B-AEB04AE50E71}" destId="{8513F92F-4E18-0D43-BFBA-31626145ACDA}" srcOrd="2" destOrd="0" presId="urn:microsoft.com/office/officeart/2005/8/layout/hProcess4"/>
    <dgm:cxn modelId="{DB2FD9B7-8F3A-BB4F-A660-D07CE968B48C}" type="presParOf" srcId="{BF51E0CA-C6B8-A244-B23B-AEB04AE50E71}" destId="{F20BF068-9818-7E47-87E0-4E32D28D03A5}" srcOrd="3" destOrd="0" presId="urn:microsoft.com/office/officeart/2005/8/layout/hProcess4"/>
    <dgm:cxn modelId="{93B748E5-9D19-6A4D-BB5F-374BCD19C7D4}" type="presParOf" srcId="{BF51E0CA-C6B8-A244-B23B-AEB04AE50E71}" destId="{80E89AC0-E472-0B41-BA0E-29AF78F11315}" srcOrd="4" destOrd="0" presId="urn:microsoft.com/office/officeart/2005/8/layout/hProcess4"/>
    <dgm:cxn modelId="{0F7E58B0-9FAF-474E-8AC3-6C8B7C3F082A}" type="presParOf" srcId="{217E788E-0462-9743-A0A0-873C6475C48E}" destId="{F82F0019-B333-3448-BA21-507D27E374BE}" srcOrd="5" destOrd="0" presId="urn:microsoft.com/office/officeart/2005/8/layout/hProcess4"/>
    <dgm:cxn modelId="{3822F68C-5516-754A-909C-14D2BF5DFA6E}" type="presParOf" srcId="{217E788E-0462-9743-A0A0-873C6475C48E}" destId="{B5E9BE2C-CED5-F14C-A096-41EADA591B08}" srcOrd="6" destOrd="0" presId="urn:microsoft.com/office/officeart/2005/8/layout/hProcess4"/>
    <dgm:cxn modelId="{5A899C33-AC4D-EB42-B3F4-5576D24BABE7}" type="presParOf" srcId="{B5E9BE2C-CED5-F14C-A096-41EADA591B08}" destId="{6A2FF300-D501-464D-86A6-244F976C953F}" srcOrd="0" destOrd="0" presId="urn:microsoft.com/office/officeart/2005/8/layout/hProcess4"/>
    <dgm:cxn modelId="{41295EDF-5483-6249-A672-8287561B839D}" type="presParOf" srcId="{B5E9BE2C-CED5-F14C-A096-41EADA591B08}" destId="{E86E19BE-7E1D-D344-BFAB-5A0E8F9C6E32}" srcOrd="1" destOrd="0" presId="urn:microsoft.com/office/officeart/2005/8/layout/hProcess4"/>
    <dgm:cxn modelId="{9E6A2BB8-108C-1D4D-AE22-A7EFE74848CF}" type="presParOf" srcId="{B5E9BE2C-CED5-F14C-A096-41EADA591B08}" destId="{CD6EAB67-938F-384F-BDAC-750A945AE8D0}" srcOrd="2" destOrd="0" presId="urn:microsoft.com/office/officeart/2005/8/layout/hProcess4"/>
    <dgm:cxn modelId="{1EAB5D60-D058-DA45-8F9F-1F5291771991}" type="presParOf" srcId="{B5E9BE2C-CED5-F14C-A096-41EADA591B08}" destId="{083DB46E-4238-CB48-969E-E02B4FD93877}" srcOrd="3" destOrd="0" presId="urn:microsoft.com/office/officeart/2005/8/layout/hProcess4"/>
    <dgm:cxn modelId="{45B6696B-A5F0-3046-98A1-11FBD6A4881A}" type="presParOf" srcId="{B5E9BE2C-CED5-F14C-A096-41EADA591B08}" destId="{6E9BF314-6677-2941-8E26-A14A1F4F577A}"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E8CAF8-0631-9E41-AA4B-AB9938C6EF7C}">
      <dsp:nvSpPr>
        <dsp:cNvPr id="0" name=""/>
        <dsp:cNvSpPr/>
      </dsp:nvSpPr>
      <dsp:spPr>
        <a:xfrm>
          <a:off x="4631" y="1274778"/>
          <a:ext cx="2454524" cy="140411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PPE production</a:t>
          </a:r>
        </a:p>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Supply chain gaps</a:t>
          </a:r>
        </a:p>
      </dsp:txBody>
      <dsp:txXfrm>
        <a:off x="36944" y="1307091"/>
        <a:ext cx="2389898" cy="1038604"/>
      </dsp:txXfrm>
    </dsp:sp>
    <dsp:sp modelId="{CE847198-574F-CF42-8FC8-25038CF67E47}">
      <dsp:nvSpPr>
        <dsp:cNvPr id="0" name=""/>
        <dsp:cNvSpPr/>
      </dsp:nvSpPr>
      <dsp:spPr>
        <a:xfrm>
          <a:off x="1337668" y="1387298"/>
          <a:ext cx="2754623" cy="2754623"/>
        </a:xfrm>
        <a:prstGeom prst="leftCircularArrow">
          <a:avLst>
            <a:gd name="adj1" fmla="val 3581"/>
            <a:gd name="adj2" fmla="val 445151"/>
            <a:gd name="adj3" fmla="val 2369321"/>
            <a:gd name="adj4" fmla="val 9173149"/>
            <a:gd name="adj5" fmla="val 417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9FA82A-1FD0-CA49-9DDB-06DFA4C5F48F}">
      <dsp:nvSpPr>
        <dsp:cNvPr id="0" name=""/>
        <dsp:cNvSpPr/>
      </dsp:nvSpPr>
      <dsp:spPr>
        <a:xfrm>
          <a:off x="642768" y="2594928"/>
          <a:ext cx="1882760" cy="7487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Governor’s Strike Force</a:t>
          </a:r>
        </a:p>
      </dsp:txBody>
      <dsp:txXfrm>
        <a:off x="664697" y="2616857"/>
        <a:ext cx="1838902" cy="704853"/>
      </dsp:txXfrm>
    </dsp:sp>
    <dsp:sp modelId="{00D9CBA3-FFE5-1847-9492-F2B1F5AEA94E}">
      <dsp:nvSpPr>
        <dsp:cNvPr id="0" name=""/>
        <dsp:cNvSpPr/>
      </dsp:nvSpPr>
      <dsp:spPr>
        <a:xfrm>
          <a:off x="3146123" y="1210035"/>
          <a:ext cx="2208739" cy="19594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Increase testing capacity</a:t>
          </a:r>
        </a:p>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Test swabs</a:t>
          </a:r>
        </a:p>
      </dsp:txBody>
      <dsp:txXfrm>
        <a:off x="3191216" y="1675021"/>
        <a:ext cx="2118553" cy="1449419"/>
      </dsp:txXfrm>
    </dsp:sp>
    <dsp:sp modelId="{F78C8689-82FA-A744-972B-8B9E8FCC9583}">
      <dsp:nvSpPr>
        <dsp:cNvPr id="0" name=""/>
        <dsp:cNvSpPr/>
      </dsp:nvSpPr>
      <dsp:spPr>
        <a:xfrm rot="448373">
          <a:off x="4176959" y="89014"/>
          <a:ext cx="2926676" cy="2926676"/>
        </a:xfrm>
        <a:prstGeom prst="circularArrow">
          <a:avLst>
            <a:gd name="adj1" fmla="val 3370"/>
            <a:gd name="adj2" fmla="val 416884"/>
            <a:gd name="adj3" fmla="val 19341931"/>
            <a:gd name="adj4" fmla="val 12509837"/>
            <a:gd name="adj5" fmla="val 3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9FD11B-2FC0-A948-BAC3-82F5672B1292}">
      <dsp:nvSpPr>
        <dsp:cNvPr id="0" name=""/>
        <dsp:cNvSpPr/>
      </dsp:nvSpPr>
      <dsp:spPr>
        <a:xfrm>
          <a:off x="3511236" y="847175"/>
          <a:ext cx="1882760" cy="7487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City of Austin</a:t>
          </a:r>
        </a:p>
      </dsp:txBody>
      <dsp:txXfrm>
        <a:off x="3533165" y="869104"/>
        <a:ext cx="1838902" cy="704853"/>
      </dsp:txXfrm>
    </dsp:sp>
    <dsp:sp modelId="{C285556F-C44C-5049-920C-C74DCB969152}">
      <dsp:nvSpPr>
        <dsp:cNvPr id="0" name=""/>
        <dsp:cNvSpPr/>
      </dsp:nvSpPr>
      <dsp:spPr>
        <a:xfrm>
          <a:off x="5975808" y="1176466"/>
          <a:ext cx="2118105" cy="17469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PPE for Medical personnel</a:t>
          </a: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Test Swabs</a:t>
          </a: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Protocols for students</a:t>
          </a:r>
        </a:p>
      </dsp:txBody>
      <dsp:txXfrm>
        <a:off x="6016011" y="1216669"/>
        <a:ext cx="2037699" cy="1292232"/>
      </dsp:txXfrm>
    </dsp:sp>
    <dsp:sp modelId="{F82F0019-B333-3448-BA21-507D27E374BE}">
      <dsp:nvSpPr>
        <dsp:cNvPr id="0" name=""/>
        <dsp:cNvSpPr/>
      </dsp:nvSpPr>
      <dsp:spPr>
        <a:xfrm rot="10243083">
          <a:off x="7399082" y="202501"/>
          <a:ext cx="2786492" cy="2526606"/>
        </a:xfrm>
        <a:prstGeom prst="leftCircularArrow">
          <a:avLst>
            <a:gd name="adj1" fmla="val 3904"/>
            <a:gd name="adj2" fmla="val 489107"/>
            <a:gd name="adj3" fmla="val 2264618"/>
            <a:gd name="adj4" fmla="val 9024489"/>
            <a:gd name="adj5" fmla="val 455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0BF068-9818-7E47-87E0-4E32D28D03A5}">
      <dsp:nvSpPr>
        <dsp:cNvPr id="0" name=""/>
        <dsp:cNvSpPr/>
      </dsp:nvSpPr>
      <dsp:spPr>
        <a:xfrm>
          <a:off x="6334387" y="2594928"/>
          <a:ext cx="1882760" cy="7487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Texas State University</a:t>
          </a:r>
        </a:p>
      </dsp:txBody>
      <dsp:txXfrm>
        <a:off x="6356316" y="2616857"/>
        <a:ext cx="1838902" cy="704853"/>
      </dsp:txXfrm>
    </dsp:sp>
    <dsp:sp modelId="{E86E19BE-7E1D-D344-BFAB-5A0E8F9C6E32}">
      <dsp:nvSpPr>
        <dsp:cNvPr id="0" name=""/>
        <dsp:cNvSpPr/>
      </dsp:nvSpPr>
      <dsp:spPr>
        <a:xfrm>
          <a:off x="8686848" y="1222289"/>
          <a:ext cx="2118105" cy="17469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Sonic Healthcare</a:t>
          </a:r>
        </a:p>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Dell Technologies</a:t>
          </a:r>
        </a:p>
      </dsp:txBody>
      <dsp:txXfrm>
        <a:off x="8727051" y="1636848"/>
        <a:ext cx="2037699" cy="1292232"/>
      </dsp:txXfrm>
    </dsp:sp>
    <dsp:sp modelId="{083DB46E-4238-CB48-969E-E02B4FD93877}">
      <dsp:nvSpPr>
        <dsp:cNvPr id="0" name=""/>
        <dsp:cNvSpPr/>
      </dsp:nvSpPr>
      <dsp:spPr>
        <a:xfrm>
          <a:off x="9157538" y="847934"/>
          <a:ext cx="1882760" cy="7487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External Support</a:t>
          </a:r>
        </a:p>
      </dsp:txBody>
      <dsp:txXfrm>
        <a:off x="9179467" y="869863"/>
        <a:ext cx="1838902" cy="70485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2A5CDA-A554-914E-BE5C-C1A39AF9E9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562B01-CDF7-8C4A-B277-3BB7D1E2FC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10CCAC-4CB4-8D4F-B1AE-4081F521E008}" type="datetimeFigureOut">
              <a:rPr lang="en-US" smtClean="0"/>
              <a:t>7/13/2023</a:t>
            </a:fld>
            <a:endParaRPr lang="en-US"/>
          </a:p>
        </p:txBody>
      </p:sp>
      <p:sp>
        <p:nvSpPr>
          <p:cNvPr id="4" name="Footer Placeholder 3">
            <a:extLst>
              <a:ext uri="{FF2B5EF4-FFF2-40B4-BE49-F238E27FC236}">
                <a16:creationId xmlns:a16="http://schemas.microsoft.com/office/drawing/2014/main" id="{ECAD0675-C19C-3648-B382-CC09190E8B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8DF235E-9E16-5B42-BE01-C28D21CBB8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C59E0D-E769-E54E-819D-F794D892BB8B}" type="slidenum">
              <a:rPr lang="en-US" smtClean="0"/>
              <a:t>‹#›</a:t>
            </a:fld>
            <a:endParaRPr lang="en-US"/>
          </a:p>
        </p:txBody>
      </p:sp>
    </p:spTree>
    <p:extLst>
      <p:ext uri="{BB962C8B-B14F-4D97-AF65-F5344CB8AC3E}">
        <p14:creationId xmlns:p14="http://schemas.microsoft.com/office/powerpoint/2010/main" val="1333189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0A615-FD4F-5E4F-8791-76A937FE4C89}" type="datetimeFigureOut">
              <a:rPr lang="en-US" smtClean="0"/>
              <a:t>7/13/2023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363100-FC19-A249-8E65-94EC721B5364}" type="slidenum">
              <a:rPr lang="en-US" smtClean="0"/>
              <a:t>‹#›</a:t>
            </a:fld>
            <a:endParaRPr lang="en-US"/>
          </a:p>
        </p:txBody>
      </p:sp>
    </p:spTree>
    <p:extLst>
      <p:ext uri="{BB962C8B-B14F-4D97-AF65-F5344CB8AC3E}">
        <p14:creationId xmlns:p14="http://schemas.microsoft.com/office/powerpoint/2010/main" val="2228616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363100-FC19-A249-8E65-94EC721B5364}" type="slidenum">
              <a:rPr lang="en-US" smtClean="0"/>
              <a:t>12</a:t>
            </a:fld>
            <a:endParaRPr lang="en-US"/>
          </a:p>
        </p:txBody>
      </p:sp>
    </p:spTree>
    <p:extLst>
      <p:ext uri="{BB962C8B-B14F-4D97-AF65-F5344CB8AC3E}">
        <p14:creationId xmlns:p14="http://schemas.microsoft.com/office/powerpoint/2010/main" val="1154948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363100-FC19-A249-8E65-94EC721B5364}" type="slidenum">
              <a:rPr lang="en-US" smtClean="0"/>
              <a:t>14</a:t>
            </a:fld>
            <a:endParaRPr lang="en-US"/>
          </a:p>
        </p:txBody>
      </p:sp>
    </p:spTree>
    <p:extLst>
      <p:ext uri="{BB962C8B-B14F-4D97-AF65-F5344CB8AC3E}">
        <p14:creationId xmlns:p14="http://schemas.microsoft.com/office/powerpoint/2010/main" val="4149601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18</a:t>
            </a:fld>
            <a:endParaRPr lang="en-US"/>
          </a:p>
        </p:txBody>
      </p:sp>
    </p:spTree>
    <p:extLst>
      <p:ext uri="{BB962C8B-B14F-4D97-AF65-F5344CB8AC3E}">
        <p14:creationId xmlns:p14="http://schemas.microsoft.com/office/powerpoint/2010/main" val="303720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BB3</a:t>
            </a:r>
            <a:r>
              <a:rPr lang="en-US" baseline="0"/>
              <a:t> – Source Link 5 (</a:t>
            </a:r>
            <a:r>
              <a:rPr lang="en-US" baseline="0" err="1"/>
              <a:t>Misc</a:t>
            </a:r>
            <a:r>
              <a:rPr lang="en-US" baseline="0"/>
              <a:t>)</a:t>
            </a:r>
            <a:endParaRPr lang="en-US"/>
          </a:p>
        </p:txBody>
      </p:sp>
      <p:sp>
        <p:nvSpPr>
          <p:cNvPr id="4" name="Slide Number Placeholder 3"/>
          <p:cNvSpPr>
            <a:spLocks noGrp="1"/>
          </p:cNvSpPr>
          <p:nvPr>
            <p:ph type="sldNum" sz="quarter" idx="5"/>
          </p:nvPr>
        </p:nvSpPr>
        <p:spPr/>
        <p:txBody>
          <a:bodyPr/>
          <a:lstStyle/>
          <a:p>
            <a:fld id="{8F363100-FC19-A249-8E65-94EC721B5364}" type="slidenum">
              <a:rPr lang="en-US" smtClean="0"/>
              <a:t>24</a:t>
            </a:fld>
            <a:endParaRPr lang="en-US"/>
          </a:p>
        </p:txBody>
      </p:sp>
    </p:spTree>
    <p:extLst>
      <p:ext uri="{BB962C8B-B14F-4D97-AF65-F5344CB8AC3E}">
        <p14:creationId xmlns:p14="http://schemas.microsoft.com/office/powerpoint/2010/main" val="995524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363100-FC19-A249-8E65-94EC721B5364}" type="slidenum">
              <a:rPr lang="en-US" smtClean="0"/>
              <a:t>25</a:t>
            </a:fld>
            <a:endParaRPr lang="en-US"/>
          </a:p>
        </p:txBody>
      </p:sp>
    </p:spTree>
    <p:extLst>
      <p:ext uri="{BB962C8B-B14F-4D97-AF65-F5344CB8AC3E}">
        <p14:creationId xmlns:p14="http://schemas.microsoft.com/office/powerpoint/2010/main" val="507843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363100-FC19-A249-8E65-94EC721B5364}" type="slidenum">
              <a:rPr lang="en-US" smtClean="0"/>
              <a:t>26</a:t>
            </a:fld>
            <a:endParaRPr lang="en-US"/>
          </a:p>
        </p:txBody>
      </p:sp>
    </p:spTree>
    <p:extLst>
      <p:ext uri="{BB962C8B-B14F-4D97-AF65-F5344CB8AC3E}">
        <p14:creationId xmlns:p14="http://schemas.microsoft.com/office/powerpoint/2010/main" val="1519257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6822" b="12573"/>
          <a:stretch/>
        </p:blipFill>
        <p:spPr>
          <a:xfrm>
            <a:off x="-132080" y="1270000"/>
            <a:ext cx="12535132"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6" y="1950718"/>
            <a:ext cx="9244914" cy="3332481"/>
          </a:xfrm>
        </p:spPr>
        <p:txBody>
          <a:bodyPr anchor="ctr" anchorCtr="0"/>
          <a:lstStyle>
            <a:lvl1pPr marL="0" marR="0" indent="0" algn="l" defTabSz="914400" rtl="0" eaLnBrk="1" fontAlgn="auto" latinLnBrk="0" hangingPunct="1">
              <a:lnSpc>
                <a:spcPct val="90000"/>
              </a:lnSpc>
              <a:spcBef>
                <a:spcPct val="0"/>
              </a:spcBef>
              <a:spcAft>
                <a:spcPts val="0"/>
              </a:spcAft>
              <a:buClrTx/>
              <a:buSzTx/>
              <a:buFontTx/>
              <a:buNone/>
              <a:tabLst/>
              <a:defRPr sz="6000" b="1">
                <a:solidFill>
                  <a:schemeClr val="bg1"/>
                </a:solidFill>
              </a:defRPr>
            </a:lvl1pPr>
          </a:lstStyle>
          <a:p>
            <a:endParaRPr lang="en-US"/>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000">
                <a:solidFill>
                  <a:srgbClr val="2540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264" y="364885"/>
            <a:ext cx="2810256" cy="590154"/>
          </a:xfrm>
          <a:prstGeom prst="rect">
            <a:avLst/>
          </a:prstGeom>
        </p:spPr>
      </p:pic>
    </p:spTree>
    <p:extLst>
      <p:ext uri="{BB962C8B-B14F-4D97-AF65-F5344CB8AC3E}">
        <p14:creationId xmlns:p14="http://schemas.microsoft.com/office/powerpoint/2010/main" val="303180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5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102954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4CA1C9-905A-AFF0-B85D-A1108DB1000D}"/>
              </a:ext>
            </a:extLst>
          </p:cNvPr>
          <p:cNvSpPr/>
          <p:nvPr userDrawn="1"/>
        </p:nvSpPr>
        <p:spPr>
          <a:xfrm>
            <a:off x="487680" y="5303520"/>
            <a:ext cx="2084832" cy="142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70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5156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56893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8963"/>
              </a:solidFill>
            </a:endParaRPr>
          </a:p>
        </p:txBody>
      </p:sp>
      <p:sp>
        <p:nvSpPr>
          <p:cNvPr id="8" name="Rectangle 7">
            <a:extLst>
              <a:ext uri="{FF2B5EF4-FFF2-40B4-BE49-F238E27FC236}">
                <a16:creationId xmlns:a16="http://schemas.microsoft.com/office/drawing/2014/main" id="{C7067AE6-8348-CF48-AC76-55EDEB5981DC}"/>
              </a:ext>
            </a:extLst>
          </p:cNvPr>
          <p:cNvSpPr/>
          <p:nvPr/>
        </p:nvSpPr>
        <p:spPr>
          <a:xfrm>
            <a:off x="7510013" y="1"/>
            <a:ext cx="3648973" cy="6857999"/>
          </a:xfrm>
          <a:prstGeom prst="rect">
            <a:avLst/>
          </a:prstGeom>
          <a:solidFill>
            <a:schemeClr val="bg1">
              <a:lumMod val="95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203129"/>
            <a:ext cx="6671813" cy="1167046"/>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5551025"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2">
            <a:extLst>
              <a:ext uri="{FF2B5EF4-FFF2-40B4-BE49-F238E27FC236}">
                <a16:creationId xmlns:a16="http://schemas.microsoft.com/office/drawing/2014/main" id="{C7B723A6-88CD-F148-AFA9-606C88377390}"/>
              </a:ext>
            </a:extLst>
          </p:cNvPr>
          <p:cNvSpPr>
            <a:spLocks noGrp="1"/>
          </p:cNvSpPr>
          <p:nvPr>
            <p:ph type="pic" idx="10"/>
          </p:nvPr>
        </p:nvSpPr>
        <p:spPr>
          <a:xfrm>
            <a:off x="7510013" y="0"/>
            <a:ext cx="36489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4617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199" y="203131"/>
            <a:ext cx="10337801" cy="1167046"/>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337800" cy="4059142"/>
          </a:xfrm>
        </p:spPr>
        <p:txBody>
          <a:bodyPr/>
          <a:lstStyle>
            <a:lvl1pPr>
              <a:buClr>
                <a:srgbClr val="4696D2"/>
              </a:buClr>
              <a:defRPr/>
            </a:lvl1pPr>
            <a:lvl2pPr>
              <a:buClr>
                <a:srgbClr val="4696D2"/>
              </a:buClr>
              <a:defRPr/>
            </a:lvl2pPr>
            <a:lvl3pPr>
              <a:buClr>
                <a:srgbClr val="4696D2"/>
              </a:buClr>
              <a:defRPr/>
            </a:lvl3pPr>
            <a:lvl4pPr>
              <a:buClr>
                <a:srgbClr val="4696D2"/>
              </a:buClr>
              <a:defRPr/>
            </a:lvl4pPr>
            <a:lvl5pPr>
              <a:buClr>
                <a:srgbClr val="4696D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D8E48EAB-DF11-0945-BC55-A096BD5A8AF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77334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 userDrawn="1">
          <p15:clr>
            <a:srgbClr val="FBAE40"/>
          </p15:clr>
        </p15:guide>
        <p15:guide id="2"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D2B79-698D-E842-9FB4-5B4CE39FB661}"/>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838200" y="1825625"/>
            <a:ext cx="5181600" cy="3868039"/>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6172200" y="1825625"/>
            <a:ext cx="5181600" cy="3868039"/>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74FF8162-A65E-0F60-1590-5CD1A5FE307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99851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82E5E-A7CF-C24C-B23A-2EBEC8CBE44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69C175-2B9E-9242-A955-2C120910C2DF}"/>
              </a:ext>
            </a:extLst>
          </p:cNvPr>
          <p:cNvSpPr>
            <a:spLocks noGrp="1"/>
          </p:cNvSpPr>
          <p:nvPr>
            <p:ph type="title"/>
          </p:nvPr>
        </p:nvSpPr>
        <p:spPr>
          <a:xfrm>
            <a:off x="839788" y="123873"/>
            <a:ext cx="10515600" cy="1325563"/>
          </a:xfrm>
        </p:spPr>
        <p:txBody>
          <a:bodyPr>
            <a:normAutofit/>
          </a:bodyPr>
          <a:lstStyle>
            <a:lvl1pPr>
              <a:defRPr sz="2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E0972D8-52C0-8E48-8EBF-B677335AE812}"/>
              </a:ext>
            </a:extLst>
          </p:cNvPr>
          <p:cNvSpPr>
            <a:spLocks noGrp="1"/>
          </p:cNvSpPr>
          <p:nvPr>
            <p:ph type="body" idx="1"/>
          </p:nvPr>
        </p:nvSpPr>
        <p:spPr>
          <a:xfrm>
            <a:off x="839788" y="1681163"/>
            <a:ext cx="5157787"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CDAB87-203D-C14A-9EC0-703250E7876C}"/>
              </a:ext>
            </a:extLst>
          </p:cNvPr>
          <p:cNvSpPr>
            <a:spLocks noGrp="1"/>
          </p:cNvSpPr>
          <p:nvPr>
            <p:ph sz="half" idx="2"/>
          </p:nvPr>
        </p:nvSpPr>
        <p:spPr>
          <a:xfrm>
            <a:off x="839788" y="2505075"/>
            <a:ext cx="5157787"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2F6788-7030-114C-9747-3BCD5B8799BE}"/>
              </a:ext>
            </a:extLst>
          </p:cNvPr>
          <p:cNvSpPr>
            <a:spLocks noGrp="1"/>
          </p:cNvSpPr>
          <p:nvPr>
            <p:ph type="body" sz="quarter" idx="3"/>
          </p:nvPr>
        </p:nvSpPr>
        <p:spPr>
          <a:xfrm>
            <a:off x="6172200" y="1681163"/>
            <a:ext cx="5183188"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E87F40-6ED1-474D-BBD2-AF5E746CF70E}"/>
              </a:ext>
            </a:extLst>
          </p:cNvPr>
          <p:cNvSpPr>
            <a:spLocks noGrp="1"/>
          </p:cNvSpPr>
          <p:nvPr>
            <p:ph sz="quarter" idx="4"/>
          </p:nvPr>
        </p:nvSpPr>
        <p:spPr>
          <a:xfrm>
            <a:off x="6172200" y="2505075"/>
            <a:ext cx="5183188"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logo&#10;&#10;Description automatically generated">
            <a:extLst>
              <a:ext uri="{FF2B5EF4-FFF2-40B4-BE49-F238E27FC236}">
                <a16:creationId xmlns:a16="http://schemas.microsoft.com/office/drawing/2014/main" id="{BD4A4FC4-97D0-1B72-E907-4DBAC931AAC2}"/>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18420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3FE05F-5DA4-2943-8488-1A9B890F2AD6}"/>
              </a:ext>
            </a:extLst>
          </p:cNvPr>
          <p:cNvSpPr/>
          <p:nvPr/>
        </p:nvSpPr>
        <p:spPr>
          <a:xfrm>
            <a:off x="0" y="0"/>
            <a:ext cx="3327400" cy="6857999"/>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226203" y="2515394"/>
            <a:ext cx="2874993" cy="1325563"/>
          </a:xfrm>
        </p:spPr>
        <p:txBody>
          <a:bodyPr>
            <a:noAutofit/>
          </a:bodyPr>
          <a:lstStyle>
            <a:lvl1pPr algn="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C2062405-54AB-9A4B-A687-DF0022E5686F}"/>
              </a:ext>
            </a:extLst>
          </p:cNvPr>
          <p:cNvSpPr>
            <a:spLocks noGrp="1"/>
          </p:cNvSpPr>
          <p:nvPr>
            <p:ph idx="1"/>
          </p:nvPr>
        </p:nvSpPr>
        <p:spPr>
          <a:xfrm>
            <a:off x="4274288" y="1255257"/>
            <a:ext cx="7097619" cy="4351338"/>
          </a:xfrm>
        </p:spPr>
        <p:txBody>
          <a:bodyPr numCol="1" anchor="ctr" anchorCtr="0"/>
          <a:lstStyle>
            <a:lvl1pPr>
              <a:lnSpc>
                <a:spcPct val="100000"/>
              </a:lnSpc>
              <a:buClr>
                <a:srgbClr val="4696D2"/>
              </a:buClr>
              <a:defRPr>
                <a:solidFill>
                  <a:schemeClr val="tx1">
                    <a:lumMod val="95000"/>
                    <a:lumOff val="5000"/>
                  </a:schemeClr>
                </a:solidFill>
              </a:defRPr>
            </a:lvl1pPr>
            <a:lvl2pPr>
              <a:lnSpc>
                <a:spcPct val="100000"/>
              </a:lnSpc>
              <a:buClr>
                <a:srgbClr val="4696D2"/>
              </a:buClr>
              <a:defRPr>
                <a:solidFill>
                  <a:schemeClr val="tx1">
                    <a:lumMod val="95000"/>
                    <a:lumOff val="5000"/>
                  </a:schemeClr>
                </a:solidFill>
              </a:defRPr>
            </a:lvl2pPr>
            <a:lvl3pPr>
              <a:lnSpc>
                <a:spcPct val="100000"/>
              </a:lnSpc>
              <a:buClr>
                <a:srgbClr val="4696D2"/>
              </a:buClr>
              <a:defRPr>
                <a:solidFill>
                  <a:schemeClr val="tx1">
                    <a:lumMod val="95000"/>
                    <a:lumOff val="5000"/>
                  </a:schemeClr>
                </a:solidFill>
              </a:defRPr>
            </a:lvl3pPr>
            <a:lvl4pPr>
              <a:lnSpc>
                <a:spcPct val="100000"/>
              </a:lnSpc>
              <a:buClr>
                <a:srgbClr val="4696D2"/>
              </a:buClr>
              <a:defRPr>
                <a:solidFill>
                  <a:schemeClr val="tx1">
                    <a:lumMod val="95000"/>
                    <a:lumOff val="5000"/>
                  </a:schemeClr>
                </a:solidFill>
              </a:defRPr>
            </a:lvl4pPr>
            <a:lvl5pPr>
              <a:lnSpc>
                <a:spcPct val="10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logo&#10;&#10;Description automatically generated">
            <a:extLst>
              <a:ext uri="{FF2B5EF4-FFF2-40B4-BE49-F238E27FC236}">
                <a16:creationId xmlns:a16="http://schemas.microsoft.com/office/drawing/2014/main" id="{4F246641-F973-D5F7-CE60-330E877C8AA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133890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2EE60-BB10-2F4C-9650-DA00764F5DB6}"/>
              </a:ext>
            </a:extLst>
          </p:cNvPr>
          <p:cNvSpPr/>
          <p:nvPr/>
        </p:nvSpPr>
        <p:spPr>
          <a:xfrm>
            <a:off x="0" y="0"/>
            <a:ext cx="7966895" cy="6877515"/>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757667" y="1152421"/>
            <a:ext cx="4923765" cy="1325563"/>
          </a:xfrm>
        </p:spPr>
        <p:txBody>
          <a:bodyPr>
            <a:no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2">
            <a:extLst>
              <a:ext uri="{FF2B5EF4-FFF2-40B4-BE49-F238E27FC236}">
                <a16:creationId xmlns:a16="http://schemas.microsoft.com/office/drawing/2014/main" id="{9BE13CD8-B227-A641-9B5D-930D0F3F9623}"/>
              </a:ext>
            </a:extLst>
          </p:cNvPr>
          <p:cNvSpPr>
            <a:spLocks noGrp="1"/>
          </p:cNvSpPr>
          <p:nvPr>
            <p:ph idx="1"/>
          </p:nvPr>
        </p:nvSpPr>
        <p:spPr>
          <a:xfrm>
            <a:off x="757667" y="2550275"/>
            <a:ext cx="4923765" cy="3427831"/>
          </a:xfrm>
          <a:prstGeom prst="rect">
            <a:avLst/>
          </a:prstGeom>
        </p:spPr>
        <p:txBody>
          <a:bodyPr vert="horz" lIns="91440" tIns="45720" rIns="91440" bIns="45720" rtlCol="0">
            <a:normAutofit/>
          </a:bodyPr>
          <a:lstStyle>
            <a:lvl1pPr>
              <a:buClr>
                <a:srgbClr val="4696D2"/>
              </a:buClr>
              <a:defRPr>
                <a:solidFill>
                  <a:schemeClr val="bg1"/>
                </a:solidFill>
              </a:defRPr>
            </a:lvl1pPr>
            <a:lvl2pPr>
              <a:buClr>
                <a:srgbClr val="4696D2"/>
              </a:buClr>
              <a:defRPr>
                <a:solidFill>
                  <a:schemeClr val="bg1"/>
                </a:solidFill>
              </a:defRPr>
            </a:lvl2pPr>
            <a:lvl3pPr>
              <a:buClr>
                <a:srgbClr val="4696D2"/>
              </a:buClr>
              <a:defRPr>
                <a:solidFill>
                  <a:schemeClr val="bg1"/>
                </a:solidFill>
              </a:defRPr>
            </a:lvl3pPr>
            <a:lvl4pPr>
              <a:buClr>
                <a:srgbClr val="4696D2"/>
              </a:buClr>
              <a:defRPr>
                <a:solidFill>
                  <a:schemeClr val="bg1"/>
                </a:solidFill>
              </a:defRPr>
            </a:lvl4pPr>
            <a:lvl5pPr>
              <a:buClr>
                <a:srgbClr val="4696D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D81483C9-6F13-0F46-BF9D-65B7980A797D}"/>
              </a:ext>
            </a:extLst>
          </p:cNvPr>
          <p:cNvSpPr/>
          <p:nvPr/>
        </p:nvSpPr>
        <p:spPr>
          <a:xfrm>
            <a:off x="6900076" y="1598753"/>
            <a:ext cx="3648973" cy="3660494"/>
          </a:xfrm>
          <a:prstGeom prst="rect">
            <a:avLst/>
          </a:prstGeom>
          <a:solidFill>
            <a:schemeClr val="bg1">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a:extLst>
              <a:ext uri="{FF2B5EF4-FFF2-40B4-BE49-F238E27FC236}">
                <a16:creationId xmlns:a16="http://schemas.microsoft.com/office/drawing/2014/main" id="{5812E02D-8366-3144-9462-D2A34A87C563}"/>
              </a:ext>
            </a:extLst>
          </p:cNvPr>
          <p:cNvSpPr>
            <a:spLocks noGrp="1"/>
          </p:cNvSpPr>
          <p:nvPr>
            <p:ph type="pic" idx="10"/>
          </p:nvPr>
        </p:nvSpPr>
        <p:spPr>
          <a:xfrm>
            <a:off x="6900075" y="1598753"/>
            <a:ext cx="3648974" cy="3660494"/>
          </a:xfrm>
          <a:ln w="635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6" name="Picture 5" descr="A picture containing logo&#10;&#10;Description automatically generated">
            <a:extLst>
              <a:ext uri="{FF2B5EF4-FFF2-40B4-BE49-F238E27FC236}">
                <a16:creationId xmlns:a16="http://schemas.microsoft.com/office/drawing/2014/main" id="{EBF232B7-632F-6C0B-9E51-1B5B8F4EA4A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20501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78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68E55-F78B-0140-996D-F949A4EBD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A2802E-69E4-5342-B9B4-A87FD2C137F0}"/>
              </a:ext>
            </a:extLst>
          </p:cNvPr>
          <p:cNvSpPr>
            <a:spLocks noGrp="1"/>
          </p:cNvSpPr>
          <p:nvPr>
            <p:ph type="body" idx="1"/>
          </p:nvPr>
        </p:nvSpPr>
        <p:spPr>
          <a:xfrm>
            <a:off x="838200" y="1825625"/>
            <a:ext cx="10515600" cy="3904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1212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0" r:id="rId4"/>
    <p:sldLayoutId id="2147483664" r:id="rId5"/>
    <p:sldLayoutId id="2147483665" r:id="rId6"/>
    <p:sldLayoutId id="2147483666" r:id="rId7"/>
    <p:sldLayoutId id="2147483667" r:id="rId8"/>
    <p:sldLayoutId id="2147483668" r:id="rId9"/>
    <p:sldLayoutId id="2147483669" r:id="rId10"/>
    <p:sldLayoutId id="214748367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1" i="0" kern="1200">
          <a:solidFill>
            <a:srgbClr val="25408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bit.ly/OneLabNetwork-ASCP"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bit.ly/OneLabREACH-ASCP"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ascp.org/SupportCDCOneLab" TargetMode="External"/><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5385" y="1950718"/>
            <a:ext cx="11416615" cy="3332481"/>
          </a:xfrm>
        </p:spPr>
        <p:txBody>
          <a:bodyPr anchor="ctr">
            <a:noAutofit/>
          </a:bodyPr>
          <a:lstStyle/>
          <a:p>
            <a:r>
              <a:rPr lang="en-US" sz="4800"/>
              <a:t>3D-Printed Nasal Swabs for the City of Austin’s COVID-19 Response</a:t>
            </a:r>
            <a:br>
              <a:rPr lang="en-US" sz="5400"/>
            </a:br>
            <a:br>
              <a:rPr lang="en-US" sz="5400"/>
            </a:br>
            <a:r>
              <a:rPr lang="en-US" sz="2800"/>
              <a:t>Dr. Juan Gomez, Department of Physics, Texas State University</a:t>
            </a:r>
            <a:endParaRPr lang="en-US" sz="4000"/>
          </a:p>
        </p:txBody>
      </p:sp>
      <p:sp>
        <p:nvSpPr>
          <p:cNvPr id="3" name="Content Placeholder 2"/>
          <p:cNvSpPr>
            <a:spLocks noGrp="1"/>
          </p:cNvSpPr>
          <p:nvPr>
            <p:ph type="subTitle" idx="1"/>
          </p:nvPr>
        </p:nvSpPr>
        <p:spPr>
          <a:xfrm>
            <a:off x="876299" y="5730239"/>
            <a:ext cx="10570029" cy="995680"/>
          </a:xfrm>
        </p:spPr>
        <p:txBody>
          <a:bodyPr>
            <a:noAutofit/>
          </a:bodyPr>
          <a:lstStyle/>
          <a:p>
            <a:r>
              <a:rPr lang="en-US" sz="2400" b="1">
                <a:latin typeface="Arial"/>
                <a:cs typeface="Arial"/>
              </a:rPr>
              <a:t>Building Bridges Across the Laboratory Community – June 9, 2023</a:t>
            </a:r>
          </a:p>
        </p:txBody>
      </p:sp>
    </p:spTree>
    <p:extLst>
      <p:ext uri="{BB962C8B-B14F-4D97-AF65-F5344CB8AC3E}">
        <p14:creationId xmlns:p14="http://schemas.microsoft.com/office/powerpoint/2010/main" val="324274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E66F0-E80A-3131-18CF-E2568BAA7250}"/>
              </a:ext>
            </a:extLst>
          </p:cNvPr>
          <p:cNvSpPr>
            <a:spLocks noGrp="1"/>
          </p:cNvSpPr>
          <p:nvPr>
            <p:ph type="title"/>
          </p:nvPr>
        </p:nvSpPr>
        <p:spPr/>
        <p:txBody>
          <a:bodyPr/>
          <a:lstStyle/>
          <a:p>
            <a:r>
              <a:rPr lang="en-US"/>
              <a:t>Teams at Texas State University</a:t>
            </a:r>
          </a:p>
        </p:txBody>
      </p:sp>
      <p:sp>
        <p:nvSpPr>
          <p:cNvPr id="3" name="Content Placeholder 2">
            <a:extLst>
              <a:ext uri="{FF2B5EF4-FFF2-40B4-BE49-F238E27FC236}">
                <a16:creationId xmlns:a16="http://schemas.microsoft.com/office/drawing/2014/main" id="{50DD981E-721D-5456-EFE8-0EABABD15415}"/>
              </a:ext>
            </a:extLst>
          </p:cNvPr>
          <p:cNvSpPr>
            <a:spLocks noGrp="1"/>
          </p:cNvSpPr>
          <p:nvPr>
            <p:ph sz="half" idx="1"/>
          </p:nvPr>
        </p:nvSpPr>
        <p:spPr>
          <a:xfrm>
            <a:off x="838201" y="1865768"/>
            <a:ext cx="5257800" cy="3868039"/>
          </a:xfrm>
          <a:ln>
            <a:noFill/>
          </a:ln>
        </p:spPr>
        <p:txBody>
          <a:bodyPr/>
          <a:lstStyle/>
          <a:p>
            <a:pPr marL="0" indent="0" algn="ctr">
              <a:buNone/>
            </a:pPr>
            <a:r>
              <a:rPr lang="en-US" sz="2000"/>
              <a:t>Department of Physics</a:t>
            </a:r>
          </a:p>
          <a:p>
            <a:r>
              <a:rPr lang="en-US" sz="1800"/>
              <a:t>One of smallest departments in the College of Science and Engineering. </a:t>
            </a:r>
          </a:p>
          <a:p>
            <a:r>
              <a:rPr lang="en-US" sz="1800"/>
              <a:t>One of the departments with the highest amount of sponsored research. </a:t>
            </a:r>
          </a:p>
          <a:p>
            <a:pPr lvl="1"/>
            <a:r>
              <a:rPr lang="en-US" sz="1400"/>
              <a:t>Physics Education</a:t>
            </a:r>
          </a:p>
          <a:p>
            <a:pPr lvl="1"/>
            <a:r>
              <a:rPr lang="en-US" sz="1400"/>
              <a:t>Astronomy</a:t>
            </a:r>
          </a:p>
          <a:p>
            <a:pPr lvl="1"/>
            <a:r>
              <a:rPr lang="en-US" sz="1400"/>
              <a:t>Materials Physics </a:t>
            </a:r>
          </a:p>
        </p:txBody>
      </p:sp>
      <p:sp>
        <p:nvSpPr>
          <p:cNvPr id="6" name="Content Placeholder 2">
            <a:extLst>
              <a:ext uri="{FF2B5EF4-FFF2-40B4-BE49-F238E27FC236}">
                <a16:creationId xmlns:a16="http://schemas.microsoft.com/office/drawing/2014/main" id="{B57BA95A-B711-D10F-B36A-492EDB260020}"/>
              </a:ext>
            </a:extLst>
          </p:cNvPr>
          <p:cNvSpPr txBox="1">
            <a:spLocks/>
          </p:cNvSpPr>
          <p:nvPr/>
        </p:nvSpPr>
        <p:spPr>
          <a:xfrm>
            <a:off x="6400799" y="1865767"/>
            <a:ext cx="4952999" cy="3868039"/>
          </a:xfrm>
          <a:prstGeom prst="rect">
            <a:avLst/>
          </a:prstGeom>
          <a:ln>
            <a:noFill/>
          </a:ln>
        </p:spPr>
        <p:txBody>
          <a:bodyPr vert="horz" lIns="91440" tIns="45720" rIns="91440" bIns="45720" rtlCol="0">
            <a:noAutofit/>
          </a:bodyPr>
          <a:lstStyle>
            <a:lvl1pPr marL="228600" indent="-228600" algn="l" defTabSz="914400" rtl="0" eaLnBrk="1" latinLnBrk="0" hangingPunct="1">
              <a:lnSpc>
                <a:spcPct val="120000"/>
              </a:lnSpc>
              <a:spcBef>
                <a:spcPts val="600"/>
              </a:spcBef>
              <a:spcAft>
                <a:spcPts val="600"/>
              </a:spcAft>
              <a:buClr>
                <a:srgbClr val="4696D2"/>
              </a:buClr>
              <a:buSzPct val="80000"/>
              <a:buFont typeface="Arial" panose="020B0604020202020204" pitchFamily="34" charset="0"/>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600"/>
              </a:spcBef>
              <a:spcAft>
                <a:spcPts val="600"/>
              </a:spcAft>
              <a:buClr>
                <a:srgbClr val="4696D2"/>
              </a:buClr>
              <a:buSzPct val="80000"/>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600"/>
              </a:spcBef>
              <a:spcAft>
                <a:spcPts val="60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Shared Research Operations</a:t>
            </a:r>
          </a:p>
          <a:p>
            <a:r>
              <a:rPr lang="en-US" sz="1800"/>
              <a:t>Core laboratories.</a:t>
            </a:r>
          </a:p>
          <a:p>
            <a:r>
              <a:rPr lang="en-US" sz="1800"/>
              <a:t>Supports a wide variety of scientific research projects across campus. </a:t>
            </a:r>
          </a:p>
          <a:p>
            <a:endParaRPr lang="en-US" sz="1800"/>
          </a:p>
          <a:p>
            <a:endParaRPr lang="en-US" sz="1800"/>
          </a:p>
        </p:txBody>
      </p:sp>
      <p:pic>
        <p:nvPicPr>
          <p:cNvPr id="11" name="Picture 10" descr="A group of people in lab coats and working on the 3D printing ">
            <a:extLst>
              <a:ext uri="{FF2B5EF4-FFF2-40B4-BE49-F238E27FC236}">
                <a16:creationId xmlns:a16="http://schemas.microsoft.com/office/drawing/2014/main" id="{74699BEE-87F5-3141-2D87-BEBD81172C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7243" y="3590143"/>
            <a:ext cx="3580109" cy="3200400"/>
          </a:xfrm>
          <a:prstGeom prst="rect">
            <a:avLst/>
          </a:prstGeom>
        </p:spPr>
      </p:pic>
    </p:spTree>
    <p:extLst>
      <p:ext uri="{BB962C8B-B14F-4D97-AF65-F5344CB8AC3E}">
        <p14:creationId xmlns:p14="http://schemas.microsoft.com/office/powerpoint/2010/main" val="189781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26F578-1E21-0D47-BC0F-9E627040FB3B}"/>
              </a:ext>
            </a:extLst>
          </p:cNvPr>
          <p:cNvSpPr>
            <a:spLocks noGrp="1"/>
          </p:cNvSpPr>
          <p:nvPr>
            <p:ph type="title"/>
          </p:nvPr>
        </p:nvSpPr>
        <p:spPr/>
        <p:txBody>
          <a:bodyPr/>
          <a:lstStyle/>
          <a:p>
            <a:r>
              <a:rPr lang="en-US"/>
              <a:t>University Response to COVID-19</a:t>
            </a:r>
          </a:p>
        </p:txBody>
      </p:sp>
      <p:sp>
        <p:nvSpPr>
          <p:cNvPr id="5" name="Content Placeholder 4">
            <a:extLst>
              <a:ext uri="{FF2B5EF4-FFF2-40B4-BE49-F238E27FC236}">
                <a16:creationId xmlns:a16="http://schemas.microsoft.com/office/drawing/2014/main" id="{39165E86-4B6A-1D4A-9601-4E58D11A7D7E}"/>
              </a:ext>
              <a:ext uri="{C183D7F6-B498-43B3-948B-1728B52AA6E4}">
                <adec:decorative xmlns:adec="http://schemas.microsoft.com/office/drawing/2017/decorative" val="0"/>
              </a:ext>
            </a:extLst>
          </p:cNvPr>
          <p:cNvSpPr>
            <a:spLocks noGrp="1"/>
          </p:cNvSpPr>
          <p:nvPr>
            <p:ph sz="half" idx="1"/>
          </p:nvPr>
        </p:nvSpPr>
        <p:spPr>
          <a:xfrm>
            <a:off x="434992" y="1637840"/>
            <a:ext cx="6150447" cy="3927255"/>
          </a:xfrm>
        </p:spPr>
        <p:txBody>
          <a:bodyPr/>
          <a:lstStyle/>
          <a:p>
            <a:r>
              <a:rPr lang="en-US" sz="1800" dirty="0"/>
              <a:t>Ear-savers (3D Printed) </a:t>
            </a:r>
          </a:p>
          <a:p>
            <a:pPr lvl="1"/>
            <a:r>
              <a:rPr lang="en-US" sz="1600" dirty="0"/>
              <a:t>Designed with support of SHC</a:t>
            </a:r>
          </a:p>
          <a:p>
            <a:r>
              <a:rPr lang="en-US" sz="1800" dirty="0"/>
              <a:t>Face shields (3D Printed) </a:t>
            </a:r>
          </a:p>
          <a:p>
            <a:r>
              <a:rPr lang="en-US" sz="1800" dirty="0"/>
              <a:t>Air Purifiers</a:t>
            </a:r>
          </a:p>
          <a:p>
            <a:pPr lvl="1"/>
            <a:r>
              <a:rPr lang="en-US" sz="1600" dirty="0"/>
              <a:t>Met CDC guidelines Airborne Infection Isolation Room (AIIR) of ~ 10-12 ACH.</a:t>
            </a:r>
          </a:p>
          <a:p>
            <a:r>
              <a:rPr lang="en-US" sz="1800" dirty="0"/>
              <a:t>Sanitization Stations &amp; COVID-19 Training </a:t>
            </a:r>
          </a:p>
          <a:p>
            <a:r>
              <a:rPr lang="en-US" sz="1800" dirty="0"/>
              <a:t>Hand sanitizer</a:t>
            </a:r>
          </a:p>
          <a:p>
            <a:r>
              <a:rPr lang="en-US" sz="1800" dirty="0"/>
              <a:t>College of Health Professions – masks, gloves, ventilators, and PPE donations</a:t>
            </a:r>
          </a:p>
          <a:p>
            <a:endParaRPr lang="en-US" sz="1800" dirty="0"/>
          </a:p>
        </p:txBody>
      </p:sp>
      <p:pic>
        <p:nvPicPr>
          <p:cNvPr id="3" name="Picture 2" descr="a picture of the air purifier that was made by Texas State ">
            <a:extLst>
              <a:ext uri="{FF2B5EF4-FFF2-40B4-BE49-F238E27FC236}">
                <a16:creationId xmlns:a16="http://schemas.microsoft.com/office/drawing/2014/main" id="{2E01F381-9A82-BF2B-96FB-82835850BE9D}"/>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858857" y="1332188"/>
            <a:ext cx="4702629" cy="2286000"/>
          </a:xfrm>
          <a:prstGeom prst="rect">
            <a:avLst/>
          </a:prstGeom>
        </p:spPr>
      </p:pic>
      <p:sp>
        <p:nvSpPr>
          <p:cNvPr id="18" name="TextBox 17">
            <a:extLst>
              <a:ext uri="{FF2B5EF4-FFF2-40B4-BE49-F238E27FC236}">
                <a16:creationId xmlns:a16="http://schemas.microsoft.com/office/drawing/2014/main" id="{E662A3F9-ABB9-49C7-877B-2D9FA90F935B}"/>
              </a:ext>
            </a:extLst>
          </p:cNvPr>
          <p:cNvSpPr txBox="1"/>
          <p:nvPr/>
        </p:nvSpPr>
        <p:spPr>
          <a:xfrm>
            <a:off x="7044698" y="4826503"/>
            <a:ext cx="2286001" cy="261610"/>
          </a:xfrm>
          <a:prstGeom prst="rect">
            <a:avLst/>
          </a:prstGeom>
          <a:noFill/>
        </p:spPr>
        <p:txBody>
          <a:bodyPr wrap="square">
            <a:spAutoFit/>
          </a:bodyPr>
          <a:lstStyle/>
          <a:p>
            <a:pPr algn="ctr"/>
            <a:r>
              <a:rPr lang="en-US" sz="1100"/>
              <a:t>Air purifiers</a:t>
            </a:r>
          </a:p>
        </p:txBody>
      </p:sp>
      <p:pic>
        <p:nvPicPr>
          <p:cNvPr id="12" name="Content Placeholder 9" descr="Ear savers created by the team at Texas State with the 3D printers ">
            <a:extLst>
              <a:ext uri="{FF2B5EF4-FFF2-40B4-BE49-F238E27FC236}">
                <a16:creationId xmlns:a16="http://schemas.microsoft.com/office/drawing/2014/main" id="{A01D08A9-747B-2AD7-FDBB-7137D2BA50AF}"/>
              </a:ext>
            </a:extLst>
          </p:cNvPr>
          <p:cNvPicPr>
            <a:picLocks noChangeAspect="1"/>
          </p:cNvPicPr>
          <p:nvPr/>
        </p:nvPicPr>
        <p:blipFill rotWithShape="1">
          <a:blip r:embed="rId3"/>
          <a:srcRect l="4472" r="14770"/>
          <a:stretch/>
        </p:blipFill>
        <p:spPr bwMode="auto">
          <a:xfrm rot="16200000">
            <a:off x="7517868" y="4681468"/>
            <a:ext cx="1384609" cy="2286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7" name="TextBox 16">
            <a:extLst>
              <a:ext uri="{FF2B5EF4-FFF2-40B4-BE49-F238E27FC236}">
                <a16:creationId xmlns:a16="http://schemas.microsoft.com/office/drawing/2014/main" id="{5CDC2B8C-8659-0B2E-9E37-A2612D58FB92}"/>
              </a:ext>
            </a:extLst>
          </p:cNvPr>
          <p:cNvSpPr txBox="1"/>
          <p:nvPr/>
        </p:nvSpPr>
        <p:spPr>
          <a:xfrm>
            <a:off x="7067170" y="6516773"/>
            <a:ext cx="2286002" cy="261610"/>
          </a:xfrm>
          <a:prstGeom prst="rect">
            <a:avLst/>
          </a:prstGeom>
          <a:noFill/>
        </p:spPr>
        <p:txBody>
          <a:bodyPr wrap="square">
            <a:spAutoFit/>
          </a:bodyPr>
          <a:lstStyle/>
          <a:p>
            <a:pPr algn="ctr"/>
            <a:r>
              <a:rPr lang="en-US" sz="1100"/>
              <a:t>Ear-savers for Student Health Center</a:t>
            </a:r>
          </a:p>
        </p:txBody>
      </p:sp>
      <p:pic>
        <p:nvPicPr>
          <p:cNvPr id="7" name="Picture 6" descr="A person wearing a face shield and a mask, 3D printed at Texas State &#10;">
            <a:extLst>
              <a:ext uri="{FF2B5EF4-FFF2-40B4-BE49-F238E27FC236}">
                <a16:creationId xmlns:a16="http://schemas.microsoft.com/office/drawing/2014/main" id="{D22A4A4A-EA3C-2593-7DA8-A10AD57BB7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262" y="123872"/>
            <a:ext cx="2459762" cy="3279683"/>
          </a:xfrm>
          <a:prstGeom prst="rect">
            <a:avLst/>
          </a:prstGeom>
        </p:spPr>
      </p:pic>
      <p:sp>
        <p:nvSpPr>
          <p:cNvPr id="8" name="TextBox 7">
            <a:extLst>
              <a:ext uri="{FF2B5EF4-FFF2-40B4-BE49-F238E27FC236}">
                <a16:creationId xmlns:a16="http://schemas.microsoft.com/office/drawing/2014/main" id="{EDB97A2B-7EB0-F37D-216E-5BA01855690D}"/>
              </a:ext>
            </a:extLst>
          </p:cNvPr>
          <p:cNvSpPr txBox="1"/>
          <p:nvPr/>
        </p:nvSpPr>
        <p:spPr>
          <a:xfrm>
            <a:off x="9548673" y="3403555"/>
            <a:ext cx="2378939" cy="261610"/>
          </a:xfrm>
          <a:prstGeom prst="rect">
            <a:avLst/>
          </a:prstGeom>
          <a:noFill/>
        </p:spPr>
        <p:txBody>
          <a:bodyPr wrap="square">
            <a:spAutoFit/>
          </a:bodyPr>
          <a:lstStyle/>
          <a:p>
            <a:pPr algn="ctr"/>
            <a:r>
              <a:rPr lang="en-US" sz="1100"/>
              <a:t>Face Shields</a:t>
            </a:r>
          </a:p>
        </p:txBody>
      </p:sp>
      <p:pic>
        <p:nvPicPr>
          <p:cNvPr id="14" name="Picture 13" descr="A desk with a computer in an office shows the sanitization station ">
            <a:extLst>
              <a:ext uri="{FF2B5EF4-FFF2-40B4-BE49-F238E27FC236}">
                <a16:creationId xmlns:a16="http://schemas.microsoft.com/office/drawing/2014/main" id="{2134A521-E499-DA32-6DB6-85D79E79D2D7}"/>
              </a:ext>
            </a:extLst>
          </p:cNvPr>
          <p:cNvPicPr>
            <a:picLocks noChangeAspect="1"/>
          </p:cNvPicPr>
          <p:nvPr/>
        </p:nvPicPr>
        <p:blipFill>
          <a:blip r:embed="rId5"/>
          <a:stretch>
            <a:fillRect/>
          </a:stretch>
        </p:blipFill>
        <p:spPr>
          <a:xfrm>
            <a:off x="9518942" y="3864864"/>
            <a:ext cx="2438400" cy="1828800"/>
          </a:xfrm>
          <a:prstGeom prst="rect">
            <a:avLst/>
          </a:prstGeom>
        </p:spPr>
      </p:pic>
      <p:sp>
        <p:nvSpPr>
          <p:cNvPr id="19" name="TextBox 18">
            <a:extLst>
              <a:ext uri="{FF2B5EF4-FFF2-40B4-BE49-F238E27FC236}">
                <a16:creationId xmlns:a16="http://schemas.microsoft.com/office/drawing/2014/main" id="{4EDAAF3C-DDC4-D604-B8B0-D220A12F894D}"/>
              </a:ext>
            </a:extLst>
          </p:cNvPr>
          <p:cNvSpPr txBox="1"/>
          <p:nvPr/>
        </p:nvSpPr>
        <p:spPr>
          <a:xfrm>
            <a:off x="9548673" y="5693664"/>
            <a:ext cx="2378939" cy="261610"/>
          </a:xfrm>
          <a:prstGeom prst="rect">
            <a:avLst/>
          </a:prstGeom>
          <a:noFill/>
        </p:spPr>
        <p:txBody>
          <a:bodyPr wrap="square">
            <a:spAutoFit/>
          </a:bodyPr>
          <a:lstStyle/>
          <a:p>
            <a:pPr algn="ctr"/>
            <a:r>
              <a:rPr lang="en-US" sz="1100"/>
              <a:t>Sanitization stations</a:t>
            </a:r>
          </a:p>
        </p:txBody>
      </p:sp>
    </p:spTree>
    <p:extLst>
      <p:ext uri="{BB962C8B-B14F-4D97-AF65-F5344CB8AC3E}">
        <p14:creationId xmlns:p14="http://schemas.microsoft.com/office/powerpoint/2010/main" val="323890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26F578-1E21-0D47-BC0F-9E627040FB3B}"/>
              </a:ext>
            </a:extLst>
          </p:cNvPr>
          <p:cNvSpPr>
            <a:spLocks noGrp="1"/>
          </p:cNvSpPr>
          <p:nvPr>
            <p:ph type="title"/>
          </p:nvPr>
        </p:nvSpPr>
        <p:spPr/>
        <p:txBody>
          <a:bodyPr/>
          <a:lstStyle/>
          <a:p>
            <a:r>
              <a:rPr lang="en-US"/>
              <a:t>3D Printed Nasal Swab</a:t>
            </a:r>
          </a:p>
        </p:txBody>
      </p:sp>
      <p:sp>
        <p:nvSpPr>
          <p:cNvPr id="5" name="Content Placeholder 4">
            <a:extLst>
              <a:ext uri="{FF2B5EF4-FFF2-40B4-BE49-F238E27FC236}">
                <a16:creationId xmlns:a16="http://schemas.microsoft.com/office/drawing/2014/main" id="{39165E86-4B6A-1D4A-9601-4E58D11A7D7E}"/>
              </a:ext>
            </a:extLst>
          </p:cNvPr>
          <p:cNvSpPr>
            <a:spLocks noGrp="1"/>
          </p:cNvSpPr>
          <p:nvPr>
            <p:ph idx="1"/>
          </p:nvPr>
        </p:nvSpPr>
        <p:spPr/>
        <p:txBody>
          <a:bodyPr/>
          <a:lstStyle/>
          <a:p>
            <a:r>
              <a:rPr lang="en-US"/>
              <a:t>Nasal swab design</a:t>
            </a:r>
          </a:p>
          <a:p>
            <a:r>
              <a:rPr lang="en-US"/>
              <a:t>Formlabs – Surgical guide</a:t>
            </a:r>
          </a:p>
          <a:p>
            <a:r>
              <a:rPr lang="en-US"/>
              <a:t>Testing and production</a:t>
            </a:r>
          </a:p>
          <a:p>
            <a:r>
              <a:rPr lang="en-US"/>
              <a:t>External support</a:t>
            </a:r>
          </a:p>
          <a:p>
            <a:r>
              <a:rPr lang="en-US"/>
              <a:t>Increased COVID-19 testing in Austin. </a:t>
            </a:r>
          </a:p>
          <a:p>
            <a:endParaRPr lang="en-US"/>
          </a:p>
        </p:txBody>
      </p:sp>
      <p:pic>
        <p:nvPicPr>
          <p:cNvPr id="3" name="Picture 2" descr="a close up picture of the nasal test swabs that the team 3D printed ">
            <a:extLst>
              <a:ext uri="{FF2B5EF4-FFF2-40B4-BE49-F238E27FC236}">
                <a16:creationId xmlns:a16="http://schemas.microsoft.com/office/drawing/2014/main" id="{90CC1653-380C-A363-5D4F-6016F47286E6}"/>
              </a:ext>
            </a:extLst>
          </p:cNvPr>
          <p:cNvPicPr>
            <a:picLocks noChangeAspect="1"/>
          </p:cNvPicPr>
          <p:nvPr/>
        </p:nvPicPr>
        <p:blipFill rotWithShape="1">
          <a:blip r:embed="rId3"/>
          <a:srcRect t="23946" r="17176" b="30472"/>
          <a:stretch/>
        </p:blipFill>
        <p:spPr>
          <a:xfrm>
            <a:off x="7507051" y="-56445"/>
            <a:ext cx="4025042" cy="2953514"/>
          </a:xfrm>
          <a:prstGeom prst="rect">
            <a:avLst/>
          </a:prstGeom>
        </p:spPr>
      </p:pic>
      <p:pic>
        <p:nvPicPr>
          <p:cNvPr id="6" name="Picture 5" descr="A close up of the nasal test swabs that the team at Texas State printed ">
            <a:extLst>
              <a:ext uri="{FF2B5EF4-FFF2-40B4-BE49-F238E27FC236}">
                <a16:creationId xmlns:a16="http://schemas.microsoft.com/office/drawing/2014/main" id="{0BC0E988-31EC-BA50-806B-F8517C073C18}"/>
              </a:ext>
            </a:extLst>
          </p:cNvPr>
          <p:cNvPicPr>
            <a:picLocks noChangeAspect="1"/>
          </p:cNvPicPr>
          <p:nvPr/>
        </p:nvPicPr>
        <p:blipFill rotWithShape="1">
          <a:blip r:embed="rId4"/>
          <a:srcRect l="15018" r="9982"/>
          <a:stretch/>
        </p:blipFill>
        <p:spPr>
          <a:xfrm rot="5400000">
            <a:off x="7507051" y="2897069"/>
            <a:ext cx="4025042" cy="4025042"/>
          </a:xfrm>
          <a:prstGeom prst="rect">
            <a:avLst/>
          </a:prstGeom>
        </p:spPr>
      </p:pic>
    </p:spTree>
    <p:extLst>
      <p:ext uri="{BB962C8B-B14F-4D97-AF65-F5344CB8AC3E}">
        <p14:creationId xmlns:p14="http://schemas.microsoft.com/office/powerpoint/2010/main" val="143679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C0C16B-3BEC-264A-A3F2-134033A22760}"/>
              </a:ext>
            </a:extLst>
          </p:cNvPr>
          <p:cNvSpPr>
            <a:spLocks noGrp="1"/>
          </p:cNvSpPr>
          <p:nvPr>
            <p:ph type="title"/>
          </p:nvPr>
        </p:nvSpPr>
        <p:spPr/>
        <p:txBody>
          <a:bodyPr/>
          <a:lstStyle/>
          <a:p>
            <a:r>
              <a:rPr lang="en-US"/>
              <a:t>Nasal Swab Design</a:t>
            </a:r>
          </a:p>
        </p:txBody>
      </p:sp>
      <p:sp>
        <p:nvSpPr>
          <p:cNvPr id="2" name="Text Placeholder 1">
            <a:extLst>
              <a:ext uri="{FF2B5EF4-FFF2-40B4-BE49-F238E27FC236}">
                <a16:creationId xmlns:a16="http://schemas.microsoft.com/office/drawing/2014/main" id="{5E2C27AD-AB2D-1279-C6DF-FEE9B0F0519D}"/>
              </a:ext>
            </a:extLst>
          </p:cNvPr>
          <p:cNvSpPr>
            <a:spLocks noGrp="1"/>
          </p:cNvSpPr>
          <p:nvPr>
            <p:ph type="body" idx="1"/>
          </p:nvPr>
        </p:nvSpPr>
        <p:spPr/>
        <p:txBody>
          <a:bodyPr>
            <a:normAutofit/>
          </a:bodyPr>
          <a:lstStyle/>
          <a:p>
            <a:r>
              <a:rPr lang="en-US"/>
              <a:t>Northwell Health Design</a:t>
            </a:r>
          </a:p>
        </p:txBody>
      </p:sp>
      <p:pic>
        <p:nvPicPr>
          <p:cNvPr id="16" name="Picture 15" descr="Images show the nasal swab design created by Northwell Health">
            <a:extLst>
              <a:ext uri="{FF2B5EF4-FFF2-40B4-BE49-F238E27FC236}">
                <a16:creationId xmlns:a16="http://schemas.microsoft.com/office/drawing/2014/main" id="{694B2735-0712-9F3F-EF4D-116F77F7CF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788" y="2537883"/>
            <a:ext cx="4571419" cy="2743200"/>
          </a:xfrm>
          <a:prstGeom prst="rect">
            <a:avLst/>
          </a:prstGeom>
        </p:spPr>
      </p:pic>
      <p:sp>
        <p:nvSpPr>
          <p:cNvPr id="3" name="Text Placeholder 2">
            <a:extLst>
              <a:ext uri="{FF2B5EF4-FFF2-40B4-BE49-F238E27FC236}">
                <a16:creationId xmlns:a16="http://schemas.microsoft.com/office/drawing/2014/main" id="{BB08D508-2F43-A2CD-743E-5E6714C7C971}"/>
              </a:ext>
            </a:extLst>
          </p:cNvPr>
          <p:cNvSpPr>
            <a:spLocks noGrp="1"/>
          </p:cNvSpPr>
          <p:nvPr>
            <p:ph type="body" sz="quarter" idx="3"/>
          </p:nvPr>
        </p:nvSpPr>
        <p:spPr/>
        <p:txBody>
          <a:bodyPr>
            <a:normAutofit/>
          </a:bodyPr>
          <a:lstStyle/>
          <a:p>
            <a:r>
              <a:rPr lang="en-US"/>
              <a:t>University of South Florida Design</a:t>
            </a:r>
          </a:p>
        </p:txBody>
      </p:sp>
      <p:pic>
        <p:nvPicPr>
          <p:cNvPr id="14" name="Picture 13" descr="Images show the nasal swab design created by University of Florida ">
            <a:extLst>
              <a:ext uri="{FF2B5EF4-FFF2-40B4-BE49-F238E27FC236}">
                <a16:creationId xmlns:a16="http://schemas.microsoft.com/office/drawing/2014/main" id="{025E3878-398E-0FDD-689C-7B3035B54B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87" r="947"/>
          <a:stretch/>
        </p:blipFill>
        <p:spPr>
          <a:xfrm>
            <a:off x="6172200" y="2537883"/>
            <a:ext cx="4585696" cy="2743200"/>
          </a:xfrm>
          <a:prstGeom prst="rect">
            <a:avLst/>
          </a:prstGeom>
        </p:spPr>
      </p:pic>
      <p:sp>
        <p:nvSpPr>
          <p:cNvPr id="19" name="TextBox 18">
            <a:extLst>
              <a:ext uri="{FF2B5EF4-FFF2-40B4-BE49-F238E27FC236}">
                <a16:creationId xmlns:a16="http://schemas.microsoft.com/office/drawing/2014/main" id="{C951EEED-D2A7-CE5D-E1AB-0E3E019BD95B}"/>
              </a:ext>
            </a:extLst>
          </p:cNvPr>
          <p:cNvSpPr txBox="1"/>
          <p:nvPr/>
        </p:nvSpPr>
        <p:spPr>
          <a:xfrm>
            <a:off x="3872602" y="5762950"/>
            <a:ext cx="4249946"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Test run of 1,000 swabs of each design </a:t>
            </a:r>
          </a:p>
        </p:txBody>
      </p:sp>
    </p:spTree>
    <p:extLst>
      <p:ext uri="{BB962C8B-B14F-4D97-AF65-F5344CB8AC3E}">
        <p14:creationId xmlns:p14="http://schemas.microsoft.com/office/powerpoint/2010/main" val="307795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C0C16B-3BEC-264A-A3F2-134033A22760}"/>
              </a:ext>
            </a:extLst>
          </p:cNvPr>
          <p:cNvSpPr>
            <a:spLocks noGrp="1"/>
          </p:cNvSpPr>
          <p:nvPr>
            <p:ph type="title"/>
          </p:nvPr>
        </p:nvSpPr>
        <p:spPr/>
        <p:txBody>
          <a:bodyPr/>
          <a:lstStyle/>
          <a:p>
            <a:r>
              <a:rPr lang="en-US"/>
              <a:t>Northwell Health Design</a:t>
            </a:r>
          </a:p>
        </p:txBody>
      </p:sp>
      <p:sp>
        <p:nvSpPr>
          <p:cNvPr id="9" name="Content Placeholder 8">
            <a:extLst>
              <a:ext uri="{FF2B5EF4-FFF2-40B4-BE49-F238E27FC236}">
                <a16:creationId xmlns:a16="http://schemas.microsoft.com/office/drawing/2014/main" id="{DD0B5D8F-7D27-A8D8-5AC5-A7C68D31017A}"/>
              </a:ext>
            </a:extLst>
          </p:cNvPr>
          <p:cNvSpPr>
            <a:spLocks noGrp="1"/>
          </p:cNvSpPr>
          <p:nvPr>
            <p:ph sz="half" idx="1"/>
          </p:nvPr>
        </p:nvSpPr>
        <p:spPr/>
        <p:txBody>
          <a:bodyPr/>
          <a:lstStyle/>
          <a:p>
            <a:r>
              <a:rPr lang="en-US"/>
              <a:t>Sonic Healthcare USA. </a:t>
            </a:r>
          </a:p>
          <a:p>
            <a:r>
              <a:rPr lang="en-US"/>
              <a:t>Better flexibility compared to USF design. </a:t>
            </a:r>
          </a:p>
          <a:p>
            <a:r>
              <a:rPr lang="en-US"/>
              <a:t>Less resin required, improving batch times and increasing production. </a:t>
            </a:r>
          </a:p>
          <a:p>
            <a:r>
              <a:rPr lang="en-US"/>
              <a:t>Increased viral load</a:t>
            </a:r>
          </a:p>
        </p:txBody>
      </p:sp>
      <p:pic>
        <p:nvPicPr>
          <p:cNvPr id="15" name="Content Placeholder 14" descr="A picture containing diagram, sketch or the nasal sab design created by Northwell health ">
            <a:extLst>
              <a:ext uri="{FF2B5EF4-FFF2-40B4-BE49-F238E27FC236}">
                <a16:creationId xmlns:a16="http://schemas.microsoft.com/office/drawing/2014/main" id="{6B54DA6C-E403-719C-7DA8-6C7ABBB9019E}"/>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318957"/>
            <a:ext cx="5181600" cy="2882073"/>
          </a:xfrm>
        </p:spPr>
      </p:pic>
      <p:sp>
        <p:nvSpPr>
          <p:cNvPr id="17" name="TextBox 16">
            <a:extLst>
              <a:ext uri="{FF2B5EF4-FFF2-40B4-BE49-F238E27FC236}">
                <a16:creationId xmlns:a16="http://schemas.microsoft.com/office/drawing/2014/main" id="{0A1DBAD3-ABBA-CBCF-5773-14C8534C0FD2}"/>
              </a:ext>
            </a:extLst>
          </p:cNvPr>
          <p:cNvSpPr txBox="1"/>
          <p:nvPr/>
        </p:nvSpPr>
        <p:spPr>
          <a:xfrm>
            <a:off x="6682141" y="5693664"/>
            <a:ext cx="4161717" cy="246221"/>
          </a:xfrm>
          <a:prstGeom prst="rect">
            <a:avLst/>
          </a:prstGeom>
          <a:noFill/>
        </p:spPr>
        <p:txBody>
          <a:bodyPr wrap="none" rtlCol="0">
            <a:spAutoFit/>
          </a:bodyPr>
          <a:lstStyle/>
          <a:p>
            <a:r>
              <a:rPr lang="en-US" sz="1000">
                <a:latin typeface="Arial" panose="020B0604020202020204" pitchFamily="34" charset="0"/>
                <a:cs typeface="Arial" panose="020B0604020202020204" pitchFamily="34" charset="0"/>
              </a:rPr>
              <a:t>Drawing of the Northwell Health swab – Dimensions are in millimeters </a:t>
            </a:r>
          </a:p>
        </p:txBody>
      </p:sp>
      <p:pic>
        <p:nvPicPr>
          <p:cNvPr id="19" name="Picture 18" descr="Images of the design use for the nasal test swabs ">
            <a:extLst>
              <a:ext uri="{FF2B5EF4-FFF2-40B4-BE49-F238E27FC236}">
                <a16:creationId xmlns:a16="http://schemas.microsoft.com/office/drawing/2014/main" id="{723E6FAD-74F8-0B8E-D193-D3410FD9BC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4005" y="2953089"/>
            <a:ext cx="922136" cy="3657600"/>
          </a:xfrm>
          <a:prstGeom prst="rect">
            <a:avLst/>
          </a:prstGeom>
        </p:spPr>
      </p:pic>
    </p:spTree>
    <p:extLst>
      <p:ext uri="{BB962C8B-B14F-4D97-AF65-F5344CB8AC3E}">
        <p14:creationId xmlns:p14="http://schemas.microsoft.com/office/powerpoint/2010/main" val="423592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26F578-1E21-0D47-BC0F-9E627040FB3B}"/>
              </a:ext>
            </a:extLst>
          </p:cNvPr>
          <p:cNvSpPr>
            <a:spLocks noGrp="1"/>
          </p:cNvSpPr>
          <p:nvPr>
            <p:ph type="title"/>
          </p:nvPr>
        </p:nvSpPr>
        <p:spPr/>
        <p:txBody>
          <a:bodyPr/>
          <a:lstStyle/>
          <a:p>
            <a:r>
              <a:rPr lang="en-US"/>
              <a:t>Formlabs – Surgical Guide</a:t>
            </a:r>
          </a:p>
        </p:txBody>
      </p:sp>
      <p:sp>
        <p:nvSpPr>
          <p:cNvPr id="5" name="Content Placeholder 4">
            <a:extLst>
              <a:ext uri="{FF2B5EF4-FFF2-40B4-BE49-F238E27FC236}">
                <a16:creationId xmlns:a16="http://schemas.microsoft.com/office/drawing/2014/main" id="{39165E86-4B6A-1D4A-9601-4E58D11A7D7E}"/>
              </a:ext>
            </a:extLst>
          </p:cNvPr>
          <p:cNvSpPr>
            <a:spLocks noGrp="1"/>
          </p:cNvSpPr>
          <p:nvPr>
            <p:ph sz="half" idx="1"/>
          </p:nvPr>
        </p:nvSpPr>
        <p:spPr/>
        <p:txBody>
          <a:bodyPr/>
          <a:lstStyle/>
          <a:p>
            <a:r>
              <a:rPr lang="en-US"/>
              <a:t>Autoclavable, biocompatible resin.</a:t>
            </a:r>
          </a:p>
          <a:p>
            <a:r>
              <a:rPr lang="en-US"/>
              <a:t>Meets solvent disinfection and autoclave sterilization standards.</a:t>
            </a:r>
          </a:p>
          <a:p>
            <a:r>
              <a:rPr lang="en-US"/>
              <a:t>Swabs performed equally to standard wooden swabs. </a:t>
            </a:r>
          </a:p>
          <a:p>
            <a:endParaRPr lang="en-US"/>
          </a:p>
        </p:txBody>
      </p:sp>
      <p:pic>
        <p:nvPicPr>
          <p:cNvPr id="3076" name="Picture 4" descr="3-d printers">
            <a:extLst>
              <a:ext uri="{FF2B5EF4-FFF2-40B4-BE49-F238E27FC236}">
                <a16:creationId xmlns:a16="http://schemas.microsoft.com/office/drawing/2014/main" id="{9811C28B-2ACF-25B7-8658-F9A8234B0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3355" y="6858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of the 3D test swabs in a huge batch and a in a large brown box">
            <a:extLst>
              <a:ext uri="{FF2B5EF4-FFF2-40B4-BE49-F238E27FC236}">
                <a16:creationId xmlns:a16="http://schemas.microsoft.com/office/drawing/2014/main" id="{AB58D56D-F8A6-13C5-7373-F809D4142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3355" y="3759644"/>
            <a:ext cx="3657600" cy="2743200"/>
          </a:xfrm>
          <a:prstGeom prst="rect">
            <a:avLst/>
          </a:prstGeom>
        </p:spPr>
      </p:pic>
    </p:spTree>
    <p:extLst>
      <p:ext uri="{BB962C8B-B14F-4D97-AF65-F5344CB8AC3E}">
        <p14:creationId xmlns:p14="http://schemas.microsoft.com/office/powerpoint/2010/main" val="274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26F578-1E21-0D47-BC0F-9E627040FB3B}"/>
              </a:ext>
            </a:extLst>
          </p:cNvPr>
          <p:cNvSpPr>
            <a:spLocks noGrp="1"/>
          </p:cNvSpPr>
          <p:nvPr>
            <p:ph type="title"/>
          </p:nvPr>
        </p:nvSpPr>
        <p:spPr/>
        <p:txBody>
          <a:bodyPr/>
          <a:lstStyle/>
          <a:p>
            <a:r>
              <a:rPr lang="en-US"/>
              <a:t>Testing and Production</a:t>
            </a:r>
          </a:p>
        </p:txBody>
      </p:sp>
      <p:sp>
        <p:nvSpPr>
          <p:cNvPr id="5" name="Content Placeholder 4">
            <a:extLst>
              <a:ext uri="{FF2B5EF4-FFF2-40B4-BE49-F238E27FC236}">
                <a16:creationId xmlns:a16="http://schemas.microsoft.com/office/drawing/2014/main" id="{39165E86-4B6A-1D4A-9601-4E58D11A7D7E}"/>
              </a:ext>
            </a:extLst>
          </p:cNvPr>
          <p:cNvSpPr>
            <a:spLocks noGrp="1"/>
          </p:cNvSpPr>
          <p:nvPr>
            <p:ph idx="1"/>
          </p:nvPr>
        </p:nvSpPr>
        <p:spPr/>
        <p:txBody>
          <a:bodyPr/>
          <a:lstStyle/>
          <a:p>
            <a:r>
              <a:rPr lang="en-US"/>
              <a:t>Quick adaptation was required to meet the City’s demand for testing. </a:t>
            </a:r>
          </a:p>
          <a:p>
            <a:r>
              <a:rPr lang="en-US"/>
              <a:t>Ramped up weekly production to 7,000 swabs. </a:t>
            </a:r>
          </a:p>
          <a:p>
            <a:r>
              <a:rPr lang="en-US"/>
              <a:t>Received support from Dell Technologies. </a:t>
            </a:r>
          </a:p>
        </p:txBody>
      </p:sp>
      <p:pic>
        <p:nvPicPr>
          <p:cNvPr id="9" name="Picture 8" descr="a picture of team working with the test swabs.">
            <a:extLst>
              <a:ext uri="{FF2B5EF4-FFF2-40B4-BE49-F238E27FC236}">
                <a16:creationId xmlns:a16="http://schemas.microsoft.com/office/drawing/2014/main" id="{E7535BF7-DDFE-3F6A-D38C-983455136C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0013" y="-13153"/>
            <a:ext cx="3657600" cy="2743200"/>
          </a:xfrm>
          <a:prstGeom prst="rect">
            <a:avLst/>
          </a:prstGeom>
        </p:spPr>
      </p:pic>
      <p:pic>
        <p:nvPicPr>
          <p:cNvPr id="2" name="Picture 2" descr="image of the production of the nasal swabs that the team 3D printed. ">
            <a:extLst>
              <a:ext uri="{FF2B5EF4-FFF2-40B4-BE49-F238E27FC236}">
                <a16:creationId xmlns:a16="http://schemas.microsoft.com/office/drawing/2014/main" id="{18653FF6-F99D-FD21-9AD6-EF52A8435A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0013" y="2730047"/>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 up picture of the test swab. ">
            <a:extLst>
              <a:ext uri="{FF2B5EF4-FFF2-40B4-BE49-F238E27FC236}">
                <a16:creationId xmlns:a16="http://schemas.microsoft.com/office/drawing/2014/main" id="{FC052F8C-AB44-AE98-9830-697313E32D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9638" b="9882"/>
          <a:stretch/>
        </p:blipFill>
        <p:spPr>
          <a:xfrm>
            <a:off x="7510013" y="5473247"/>
            <a:ext cx="3657600" cy="1384753"/>
          </a:xfrm>
          <a:prstGeom prst="rect">
            <a:avLst/>
          </a:prstGeom>
        </p:spPr>
      </p:pic>
    </p:spTree>
    <p:extLst>
      <p:ext uri="{BB962C8B-B14F-4D97-AF65-F5344CB8AC3E}">
        <p14:creationId xmlns:p14="http://schemas.microsoft.com/office/powerpoint/2010/main" val="307468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p:txBody>
          <a:bodyPr>
            <a:normAutofit/>
          </a:bodyPr>
          <a:lstStyle/>
          <a:p>
            <a:r>
              <a:rPr lang="en-US" sz="2400"/>
              <a:t>3D Printed Swabs – Summary </a:t>
            </a:r>
          </a:p>
        </p:txBody>
      </p:sp>
      <p:sp>
        <p:nvSpPr>
          <p:cNvPr id="3" name="Content Placeholder 2">
            <a:extLst>
              <a:ext uri="{FF2B5EF4-FFF2-40B4-BE49-F238E27FC236}">
                <a16:creationId xmlns:a16="http://schemas.microsoft.com/office/drawing/2014/main" id="{07FC3C1D-173D-474D-A66D-E94C8F19CCF4}"/>
              </a:ext>
            </a:extLst>
          </p:cNvPr>
          <p:cNvSpPr>
            <a:spLocks noGrp="1"/>
          </p:cNvSpPr>
          <p:nvPr>
            <p:ph idx="1"/>
          </p:nvPr>
        </p:nvSpPr>
        <p:spPr/>
        <p:txBody>
          <a:bodyPr/>
          <a:lstStyle/>
          <a:p>
            <a:r>
              <a:rPr lang="en-US"/>
              <a:t>7,000 swabs per week. </a:t>
            </a:r>
          </a:p>
          <a:p>
            <a:r>
              <a:rPr lang="en-US"/>
              <a:t>Shipped to Sonic Healthcare for sanitization and packaging. </a:t>
            </a:r>
          </a:p>
          <a:p>
            <a:r>
              <a:rPr lang="en-US"/>
              <a:t>Swabs were used for testing at the City of Austin. </a:t>
            </a:r>
          </a:p>
          <a:p>
            <a:r>
              <a:rPr lang="en-US"/>
              <a:t>Total production of almost 100,000 swabs in over 14 weeks. </a:t>
            </a:r>
          </a:p>
        </p:txBody>
      </p:sp>
      <p:grpSp>
        <p:nvGrpSpPr>
          <p:cNvPr id="2" name="Group 1" descr="images of the test nasal swabs that the team printed in response to the COVID 19 pandemic. ">
            <a:extLst>
              <a:ext uri="{FF2B5EF4-FFF2-40B4-BE49-F238E27FC236}">
                <a16:creationId xmlns:a16="http://schemas.microsoft.com/office/drawing/2014/main" id="{64DCB455-8833-A16B-F1B5-268623D54BB2}"/>
              </a:ext>
            </a:extLst>
          </p:cNvPr>
          <p:cNvGrpSpPr>
            <a:grpSpLocks noChangeAspect="1"/>
          </p:cNvGrpSpPr>
          <p:nvPr/>
        </p:nvGrpSpPr>
        <p:grpSpPr>
          <a:xfrm>
            <a:off x="3115398" y="4231695"/>
            <a:ext cx="6972612" cy="2286000"/>
            <a:chOff x="2840068" y="4467411"/>
            <a:chExt cx="3486306" cy="1143000"/>
          </a:xfrm>
        </p:grpSpPr>
        <p:pic>
          <p:nvPicPr>
            <p:cNvPr id="4" name="Picture 3" descr="A picture containing indoor, sitting, table, counter&#10;&#10;Description automatically generated">
              <a:extLst>
                <a:ext uri="{FF2B5EF4-FFF2-40B4-BE49-F238E27FC236}">
                  <a16:creationId xmlns:a16="http://schemas.microsoft.com/office/drawing/2014/main" id="{A92E6636-7B6B-3125-BC61-6A50BEC6C7B4}"/>
                </a:ext>
              </a:extLst>
            </p:cNvPr>
            <p:cNvPicPr>
              <a:picLocks noChangeAspect="1"/>
            </p:cNvPicPr>
            <p:nvPr/>
          </p:nvPicPr>
          <p:blipFill rotWithShape="1">
            <a:blip r:embed="rId2"/>
            <a:srcRect t="23946" r="17176" b="30472"/>
            <a:stretch/>
          </p:blipFill>
          <p:spPr>
            <a:xfrm>
              <a:off x="2840068" y="4467411"/>
              <a:ext cx="1557678" cy="1143000"/>
            </a:xfrm>
            <a:prstGeom prst="rect">
              <a:avLst/>
            </a:prstGeom>
          </p:spPr>
        </p:pic>
        <p:pic>
          <p:nvPicPr>
            <p:cNvPr id="6" name="Picture 5" descr="A picture containing sitting, table&#10;&#10;Description automatically generated">
              <a:extLst>
                <a:ext uri="{FF2B5EF4-FFF2-40B4-BE49-F238E27FC236}">
                  <a16:creationId xmlns:a16="http://schemas.microsoft.com/office/drawing/2014/main" id="{5EF00676-D6D9-DD42-8632-3AE5C73BEEC0}"/>
                </a:ext>
              </a:extLst>
            </p:cNvPr>
            <p:cNvPicPr>
              <a:picLocks noChangeAspect="1"/>
            </p:cNvPicPr>
            <p:nvPr/>
          </p:nvPicPr>
          <p:blipFill rotWithShape="1">
            <a:blip r:embed="rId3"/>
            <a:srcRect l="15018" r="9982"/>
            <a:stretch/>
          </p:blipFill>
          <p:spPr>
            <a:xfrm rot="5400000">
              <a:off x="4397746" y="4467411"/>
              <a:ext cx="1143000" cy="1143000"/>
            </a:xfrm>
            <a:prstGeom prst="rect">
              <a:avLst/>
            </a:prstGeom>
          </p:spPr>
        </p:pic>
        <p:pic>
          <p:nvPicPr>
            <p:cNvPr id="7" name="Picture 6" descr="A picture containing sitting, table, pair, purple&#10;&#10;Description automatically generated">
              <a:extLst>
                <a:ext uri="{FF2B5EF4-FFF2-40B4-BE49-F238E27FC236}">
                  <a16:creationId xmlns:a16="http://schemas.microsoft.com/office/drawing/2014/main" id="{05E2D533-907E-8DC2-FB4C-11DA60044F9A}"/>
                </a:ext>
              </a:extLst>
            </p:cNvPr>
            <p:cNvPicPr>
              <a:picLocks noChangeAspect="1"/>
            </p:cNvPicPr>
            <p:nvPr/>
          </p:nvPicPr>
          <p:blipFill rotWithShape="1">
            <a:blip r:embed="rId4"/>
            <a:srcRect l="18498" r="29951"/>
            <a:stretch/>
          </p:blipFill>
          <p:spPr>
            <a:xfrm>
              <a:off x="5540746" y="4467411"/>
              <a:ext cx="785628" cy="1143000"/>
            </a:xfrm>
            <a:prstGeom prst="rect">
              <a:avLst/>
            </a:prstGeom>
          </p:spPr>
        </p:pic>
      </p:grpSp>
    </p:spTree>
    <p:extLst>
      <p:ext uri="{BB962C8B-B14F-4D97-AF65-F5344CB8AC3E}">
        <p14:creationId xmlns:p14="http://schemas.microsoft.com/office/powerpoint/2010/main" val="94606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6AD6-BF65-DA3B-E8C6-A9AB19CB7848}"/>
              </a:ext>
            </a:extLst>
          </p:cNvPr>
          <p:cNvSpPr>
            <a:spLocks noGrp="1"/>
          </p:cNvSpPr>
          <p:nvPr>
            <p:ph type="title"/>
          </p:nvPr>
        </p:nvSpPr>
        <p:spPr/>
        <p:txBody>
          <a:bodyPr/>
          <a:lstStyle/>
          <a:p>
            <a:r>
              <a:rPr lang="en-US"/>
              <a:t>Impact</a:t>
            </a:r>
          </a:p>
        </p:txBody>
      </p:sp>
      <p:sp>
        <p:nvSpPr>
          <p:cNvPr id="4" name="Content Placeholder 3">
            <a:extLst>
              <a:ext uri="{FF2B5EF4-FFF2-40B4-BE49-F238E27FC236}">
                <a16:creationId xmlns:a16="http://schemas.microsoft.com/office/drawing/2014/main" id="{1657DA2B-EEF7-905C-6368-03EFFC549EFE}"/>
              </a:ext>
            </a:extLst>
          </p:cNvPr>
          <p:cNvSpPr>
            <a:spLocks noGrp="1"/>
          </p:cNvSpPr>
          <p:nvPr>
            <p:ph sz="half" idx="2"/>
          </p:nvPr>
        </p:nvSpPr>
        <p:spPr>
          <a:xfrm>
            <a:off x="404781" y="1770519"/>
            <a:ext cx="7370201" cy="3868039"/>
          </a:xfrm>
        </p:spPr>
        <p:txBody>
          <a:bodyPr vert="horz" lIns="91440" tIns="45720" rIns="91440" bIns="45720" rtlCol="0" anchor="t">
            <a:noAutofit/>
          </a:bodyPr>
          <a:lstStyle/>
          <a:p>
            <a:r>
              <a:rPr lang="en-US" dirty="0">
                <a:latin typeface="Arial"/>
                <a:cs typeface="Arial"/>
              </a:rPr>
              <a:t>Helped the City of Austin achieve its testing goal. </a:t>
            </a:r>
            <a:endParaRPr lang="en-US" dirty="0"/>
          </a:p>
          <a:p>
            <a:r>
              <a:rPr lang="en-US" dirty="0">
                <a:solidFill>
                  <a:schemeClr val="tx1"/>
                </a:solidFill>
                <a:latin typeface="Arial"/>
                <a:cs typeface="Calibri"/>
              </a:rPr>
              <a:t>Improved patient diagnosis and care through swab design optimized for specimen collection and accurate sampling of viral particles</a:t>
            </a:r>
            <a:endParaRPr lang="en-US" dirty="0">
              <a:solidFill>
                <a:schemeClr val="tx1"/>
              </a:solidFill>
              <a:latin typeface="Arial"/>
            </a:endParaRPr>
          </a:p>
          <a:p>
            <a:r>
              <a:rPr lang="en-US" dirty="0">
                <a:latin typeface="Arial"/>
                <a:cs typeface="Arial"/>
              </a:rPr>
              <a:t>Improved manufacturing process to increase yield. </a:t>
            </a:r>
          </a:p>
          <a:p>
            <a:r>
              <a:rPr lang="en-US" dirty="0">
                <a:latin typeface="Arial"/>
                <a:cs typeface="Arial"/>
              </a:rPr>
              <a:t>Raised awareness regarding on-site biosafety and air circulation standards.</a:t>
            </a:r>
          </a:p>
          <a:p>
            <a:r>
              <a:rPr lang="en-US" dirty="0">
                <a:latin typeface="Arial"/>
                <a:cs typeface="Arial"/>
              </a:rPr>
              <a:t>Created new collaboration opportunities between academia, businesses, and gov’t </a:t>
            </a:r>
            <a:endParaRPr lang="en-US" dirty="0"/>
          </a:p>
        </p:txBody>
      </p:sp>
      <p:pic>
        <p:nvPicPr>
          <p:cNvPr id="7" name="Content Placeholder 6" descr="A close up of the 3D printer that has the nasal swabs. ">
            <a:extLst>
              <a:ext uri="{FF2B5EF4-FFF2-40B4-BE49-F238E27FC236}">
                <a16:creationId xmlns:a16="http://schemas.microsoft.com/office/drawing/2014/main" id="{BDCB622E-B1D9-DB67-05C0-28FEED1FDF1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035907" y="2092325"/>
            <a:ext cx="2835311" cy="3867150"/>
          </a:xfrm>
        </p:spPr>
      </p:pic>
    </p:spTree>
    <p:extLst>
      <p:ext uri="{BB962C8B-B14F-4D97-AF65-F5344CB8AC3E}">
        <p14:creationId xmlns:p14="http://schemas.microsoft.com/office/powerpoint/2010/main" val="145055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CAFD4-FE10-1A45-A933-83E27DB4DB2D}"/>
              </a:ext>
            </a:extLst>
          </p:cNvPr>
          <p:cNvSpPr>
            <a:spLocks noGrp="1"/>
          </p:cNvSpPr>
          <p:nvPr>
            <p:ph type="title"/>
          </p:nvPr>
        </p:nvSpPr>
        <p:spPr/>
        <p:txBody>
          <a:bodyPr/>
          <a:lstStyle/>
          <a:p>
            <a:r>
              <a:rPr lang="en-US" sz="2800"/>
              <a:t>CHALLENGES</a:t>
            </a:r>
          </a:p>
        </p:txBody>
      </p:sp>
      <p:sp>
        <p:nvSpPr>
          <p:cNvPr id="8" name="Content Placeholder 7">
            <a:extLst>
              <a:ext uri="{FF2B5EF4-FFF2-40B4-BE49-F238E27FC236}">
                <a16:creationId xmlns:a16="http://schemas.microsoft.com/office/drawing/2014/main" id="{7835CA69-7D25-154B-973F-A69396B6D19C}"/>
              </a:ext>
            </a:extLst>
          </p:cNvPr>
          <p:cNvSpPr>
            <a:spLocks noGrp="1"/>
          </p:cNvSpPr>
          <p:nvPr>
            <p:ph idx="1"/>
          </p:nvPr>
        </p:nvSpPr>
        <p:spPr/>
        <p:txBody>
          <a:bodyPr/>
          <a:lstStyle/>
          <a:p>
            <a:r>
              <a:rPr lang="en-US"/>
              <a:t>Access to research spaces when campus was closed. </a:t>
            </a:r>
          </a:p>
          <a:p>
            <a:r>
              <a:rPr lang="en-US"/>
              <a:t>Shortage of 3D printing supplies (resin, tanks, etc.)</a:t>
            </a:r>
          </a:p>
          <a:p>
            <a:r>
              <a:rPr lang="en-US"/>
              <a:t>Ensuring safe practices to prevent COVID-19 transmission to the team. </a:t>
            </a:r>
          </a:p>
          <a:p>
            <a:r>
              <a:rPr lang="en-US"/>
              <a:t>Maintaining the quality of the raw material and the finished product. </a:t>
            </a:r>
          </a:p>
          <a:p>
            <a:r>
              <a:rPr lang="en-US"/>
              <a:t>General uncertainty related to the pandemic. </a:t>
            </a:r>
          </a:p>
        </p:txBody>
      </p:sp>
    </p:spTree>
    <p:extLst>
      <p:ext uri="{BB962C8B-B14F-4D97-AF65-F5344CB8AC3E}">
        <p14:creationId xmlns:p14="http://schemas.microsoft.com/office/powerpoint/2010/main" val="112228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764C-C825-6F47-BA0B-2EE5D60F2512}"/>
              </a:ext>
            </a:extLst>
          </p:cNvPr>
          <p:cNvSpPr>
            <a:spLocks noGrp="1"/>
          </p:cNvSpPr>
          <p:nvPr>
            <p:ph type="title"/>
          </p:nvPr>
        </p:nvSpPr>
        <p:spPr/>
        <p:txBody>
          <a:bodyPr/>
          <a:lstStyle/>
          <a:p>
            <a:r>
              <a:rPr lang="en-US"/>
              <a:t>Funding Statement</a:t>
            </a:r>
          </a:p>
        </p:txBody>
      </p:sp>
      <p:sp>
        <p:nvSpPr>
          <p:cNvPr id="3" name="Rectangle 2"/>
          <p:cNvSpPr/>
          <p:nvPr/>
        </p:nvSpPr>
        <p:spPr>
          <a:xfrm>
            <a:off x="838200" y="2690336"/>
            <a:ext cx="10515600" cy="1569660"/>
          </a:xfrm>
          <a:prstGeom prst="rect">
            <a:avLst/>
          </a:prstGeom>
        </p:spPr>
        <p:txBody>
          <a:bodyPr wrap="square" lIns="91440" tIns="45720" rIns="91440" bIns="45720" anchor="t">
            <a:spAutoFit/>
          </a:bodyPr>
          <a:lstStyle/>
          <a:p>
            <a:r>
              <a:rPr lang="en-US" sz="2400" b="1" i="1" dirty="0">
                <a:latin typeface="Calibri"/>
                <a:ea typeface="Calibri"/>
                <a:cs typeface="Calibri"/>
              </a:rPr>
              <a:t>This resource was made possible by cooperative agreement </a:t>
            </a:r>
            <a:r>
              <a:rPr lang="en-US" sz="2400" b="1" i="1" dirty="0">
                <a:latin typeface="Calibri"/>
                <a:ea typeface="Calibri"/>
                <a:cs typeface="Arial"/>
              </a:rPr>
              <a:t>NU47OE000107 </a:t>
            </a:r>
            <a:r>
              <a:rPr lang="en-US" sz="2400" b="1" i="1">
                <a:latin typeface="Calibri"/>
                <a:ea typeface="Calibri"/>
                <a:cs typeface="Calibri"/>
              </a:rPr>
              <a:t>from the </a:t>
            </a:r>
            <a:r>
              <a:rPr lang="en-US" sz="2400" b="1" i="1" dirty="0">
                <a:latin typeface="Calibri"/>
                <a:ea typeface="Calibri"/>
                <a:cs typeface="Calibri"/>
              </a:rPr>
              <a:t>Centers for Disease Control and Prevention (CDC). Its contents are solely the responsibility of the American Society for Clinical Pathology (ASCP) and do not necessarily represent the official views of the CDC.</a:t>
            </a:r>
            <a:endParaRPr lang="en-US" sz="2400" dirty="0">
              <a:latin typeface="Calibri"/>
              <a:ea typeface="Calibri"/>
              <a:cs typeface="Calibri"/>
            </a:endParaRPr>
          </a:p>
        </p:txBody>
      </p:sp>
    </p:spTree>
    <p:extLst>
      <p:ext uri="{BB962C8B-B14F-4D97-AF65-F5344CB8AC3E}">
        <p14:creationId xmlns:p14="http://schemas.microsoft.com/office/powerpoint/2010/main" val="359246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CAFD4-FE10-1A45-A933-83E27DB4DB2D}"/>
              </a:ext>
            </a:extLst>
          </p:cNvPr>
          <p:cNvSpPr>
            <a:spLocks noGrp="1"/>
          </p:cNvSpPr>
          <p:nvPr>
            <p:ph type="title"/>
          </p:nvPr>
        </p:nvSpPr>
        <p:spPr/>
        <p:txBody>
          <a:bodyPr/>
          <a:lstStyle/>
          <a:p>
            <a:r>
              <a:rPr lang="en-US" sz="2800"/>
              <a:t>LESSONS LEARNED</a:t>
            </a:r>
          </a:p>
        </p:txBody>
      </p:sp>
      <p:sp>
        <p:nvSpPr>
          <p:cNvPr id="8" name="Content Placeholder 7">
            <a:extLst>
              <a:ext uri="{FF2B5EF4-FFF2-40B4-BE49-F238E27FC236}">
                <a16:creationId xmlns:a16="http://schemas.microsoft.com/office/drawing/2014/main" id="{7835CA69-7D25-154B-973F-A69396B6D19C}"/>
              </a:ext>
            </a:extLst>
          </p:cNvPr>
          <p:cNvSpPr>
            <a:spLocks noGrp="1"/>
          </p:cNvSpPr>
          <p:nvPr>
            <p:ph idx="1"/>
          </p:nvPr>
        </p:nvSpPr>
        <p:spPr/>
        <p:txBody>
          <a:bodyPr/>
          <a:lstStyle/>
          <a:p>
            <a:r>
              <a:rPr lang="en-US"/>
              <a:t>The importance of being able to quickly identify the need. </a:t>
            </a:r>
          </a:p>
          <a:p>
            <a:r>
              <a:rPr lang="en-US"/>
              <a:t>Ability to work with numerous entities. </a:t>
            </a:r>
          </a:p>
          <a:p>
            <a:r>
              <a:rPr lang="en-US"/>
              <a:t>The value of empowered leadership to quickly make decisions. </a:t>
            </a:r>
          </a:p>
          <a:p>
            <a:r>
              <a:rPr lang="en-US"/>
              <a:t>Optimization of manufacturing process.</a:t>
            </a:r>
          </a:p>
          <a:p>
            <a:r>
              <a:rPr lang="en-US"/>
              <a:t>Crisis management </a:t>
            </a:r>
          </a:p>
          <a:p>
            <a:r>
              <a:rPr lang="en-US"/>
              <a:t>Administrative barriers</a:t>
            </a:r>
          </a:p>
        </p:txBody>
      </p:sp>
    </p:spTree>
    <p:extLst>
      <p:ext uri="{BB962C8B-B14F-4D97-AF65-F5344CB8AC3E}">
        <p14:creationId xmlns:p14="http://schemas.microsoft.com/office/powerpoint/2010/main" val="205063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CAFD4-FE10-1A45-A933-83E27DB4DB2D}"/>
              </a:ext>
            </a:extLst>
          </p:cNvPr>
          <p:cNvSpPr>
            <a:spLocks noGrp="1"/>
          </p:cNvSpPr>
          <p:nvPr>
            <p:ph type="title"/>
          </p:nvPr>
        </p:nvSpPr>
        <p:spPr/>
        <p:txBody>
          <a:bodyPr/>
          <a:lstStyle/>
          <a:p>
            <a:r>
              <a:rPr lang="en-US" sz="2800"/>
              <a:t>CONCLUSIONS</a:t>
            </a:r>
          </a:p>
        </p:txBody>
      </p:sp>
      <p:sp>
        <p:nvSpPr>
          <p:cNvPr id="8" name="Content Placeholder 7">
            <a:extLst>
              <a:ext uri="{FF2B5EF4-FFF2-40B4-BE49-F238E27FC236}">
                <a16:creationId xmlns:a16="http://schemas.microsoft.com/office/drawing/2014/main" id="{7835CA69-7D25-154B-973F-A69396B6D19C}"/>
              </a:ext>
            </a:extLst>
          </p:cNvPr>
          <p:cNvSpPr>
            <a:spLocks noGrp="1"/>
          </p:cNvSpPr>
          <p:nvPr>
            <p:ph idx="1"/>
          </p:nvPr>
        </p:nvSpPr>
        <p:spPr/>
        <p:txBody>
          <a:bodyPr/>
          <a:lstStyle/>
          <a:p>
            <a:r>
              <a:rPr lang="en-US"/>
              <a:t>Physics/SRO was able to step up and help the community. </a:t>
            </a:r>
          </a:p>
          <a:p>
            <a:r>
              <a:rPr lang="en-US"/>
              <a:t>Public health agencies can reach out to Universities and other community organizations to meet needs during a crisis. </a:t>
            </a:r>
          </a:p>
          <a:p>
            <a:r>
              <a:rPr lang="en-US"/>
              <a:t>Removal of administrative barriers was a key element to the success of this project. </a:t>
            </a:r>
          </a:p>
          <a:p>
            <a:r>
              <a:rPr lang="en-US"/>
              <a:t>Never underestimate the willingness of people to help-out in times of crisis. </a:t>
            </a:r>
          </a:p>
        </p:txBody>
      </p:sp>
    </p:spTree>
    <p:extLst>
      <p:ext uri="{BB962C8B-B14F-4D97-AF65-F5344CB8AC3E}">
        <p14:creationId xmlns:p14="http://schemas.microsoft.com/office/powerpoint/2010/main" val="13211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6B0D-5BC9-7D12-B493-A8DD6BC10903}"/>
              </a:ext>
            </a:extLst>
          </p:cNvPr>
          <p:cNvSpPr>
            <a:spLocks noGrp="1"/>
          </p:cNvSpPr>
          <p:nvPr>
            <p:ph type="title"/>
          </p:nvPr>
        </p:nvSpPr>
        <p:spPr/>
        <p:txBody>
          <a:bodyPr/>
          <a:lstStyle/>
          <a:p>
            <a:r>
              <a:rPr lang="en-US" sz="2000"/>
              <a:t>COLLABORATORS</a:t>
            </a:r>
            <a:endParaRPr lang="en-US"/>
          </a:p>
        </p:txBody>
      </p:sp>
      <p:sp>
        <p:nvSpPr>
          <p:cNvPr id="4" name="Content Placeholder 3">
            <a:extLst>
              <a:ext uri="{FF2B5EF4-FFF2-40B4-BE49-F238E27FC236}">
                <a16:creationId xmlns:a16="http://schemas.microsoft.com/office/drawing/2014/main" id="{70439AE5-374D-891F-B141-EB91AC22DD73}"/>
              </a:ext>
            </a:extLst>
          </p:cNvPr>
          <p:cNvSpPr>
            <a:spLocks noGrp="1"/>
          </p:cNvSpPr>
          <p:nvPr>
            <p:ph idx="1"/>
          </p:nvPr>
        </p:nvSpPr>
        <p:spPr>
          <a:xfrm>
            <a:off x="4274288" y="566058"/>
            <a:ext cx="7097619" cy="5895702"/>
          </a:xfrm>
        </p:spPr>
        <p:txBody>
          <a:bodyPr>
            <a:normAutofit fontScale="70000" lnSpcReduction="20000"/>
          </a:bodyPr>
          <a:lstStyle/>
          <a:p>
            <a:r>
              <a:rPr lang="en-US" dirty="0"/>
              <a:t>Dr. Thomas Myers, Texas State University</a:t>
            </a:r>
          </a:p>
          <a:p>
            <a:r>
              <a:rPr lang="en-US" dirty="0"/>
              <a:t>Dr. Mark Holtz, Texas State University</a:t>
            </a:r>
          </a:p>
          <a:p>
            <a:r>
              <a:rPr lang="en-US" dirty="0"/>
              <a:t>Dr. Rodney E. Rohde, Texas State University</a:t>
            </a:r>
          </a:p>
          <a:p>
            <a:r>
              <a:rPr lang="en-US" dirty="0"/>
              <a:t>Dr. Emilio </a:t>
            </a:r>
            <a:r>
              <a:rPr lang="en-US" dirty="0" err="1"/>
              <a:t>Carranco</a:t>
            </a:r>
            <a:r>
              <a:rPr lang="en-US" dirty="0"/>
              <a:t>, Texas State University</a:t>
            </a:r>
          </a:p>
          <a:p>
            <a:r>
              <a:rPr lang="en-US" dirty="0"/>
              <a:t>Matthew Candelas, Texas State University</a:t>
            </a:r>
          </a:p>
          <a:p>
            <a:r>
              <a:rPr lang="en-US" dirty="0"/>
              <a:t>Aaron Gonzalez, Texas State University</a:t>
            </a:r>
          </a:p>
          <a:p>
            <a:r>
              <a:rPr lang="en-US" dirty="0"/>
              <a:t>Dean Koehne, Texas State University</a:t>
            </a:r>
          </a:p>
          <a:p>
            <a:r>
              <a:rPr lang="en-US" dirty="0"/>
              <a:t>Dr. Casey Smith, Texas State University</a:t>
            </a:r>
          </a:p>
          <a:p>
            <a:r>
              <a:rPr lang="en-US"/>
              <a:t>Andrea </a:t>
            </a:r>
            <a:r>
              <a:rPr lang="en-US" dirty="0"/>
              <a:t>Hankins, Texas State University</a:t>
            </a:r>
          </a:p>
          <a:p>
            <a:r>
              <a:rPr lang="en-US" dirty="0"/>
              <a:t>Dr. Ted Lehr, City of Austin</a:t>
            </a:r>
          </a:p>
          <a:p>
            <a:r>
              <a:rPr lang="en-US" dirty="0"/>
              <a:t>Chris Torres, Dell Technologies</a:t>
            </a:r>
          </a:p>
          <a:p>
            <a:r>
              <a:rPr lang="en-US" dirty="0"/>
              <a:t>Donnie Strybos, Dell Technologies</a:t>
            </a:r>
          </a:p>
          <a:p>
            <a:r>
              <a:rPr lang="en-US" dirty="0"/>
              <a:t>Joel Roseman, </a:t>
            </a:r>
            <a:r>
              <a:rPr lang="en-US" dirty="0" err="1"/>
              <a:t>Bossard</a:t>
            </a:r>
            <a:r>
              <a:rPr lang="en-US" dirty="0"/>
              <a:t>, LLC </a:t>
            </a:r>
          </a:p>
          <a:p>
            <a:r>
              <a:rPr lang="en-US" dirty="0" err="1"/>
              <a:t>Leisel</a:t>
            </a:r>
            <a:r>
              <a:rPr lang="en-US" dirty="0"/>
              <a:t> Hickey, Sonic Healthcare USA</a:t>
            </a:r>
          </a:p>
          <a:p>
            <a:r>
              <a:rPr lang="en-US" dirty="0" err="1"/>
              <a:t>Aviel</a:t>
            </a:r>
            <a:r>
              <a:rPr lang="en-US" dirty="0"/>
              <a:t> </a:t>
            </a:r>
            <a:r>
              <a:rPr lang="en-US" dirty="0" err="1"/>
              <a:t>Tanzer</a:t>
            </a:r>
            <a:r>
              <a:rPr lang="en-US" dirty="0"/>
              <a:t>, Formlabs</a:t>
            </a:r>
          </a:p>
          <a:p>
            <a:r>
              <a:rPr lang="en-US" dirty="0"/>
              <a:t>Gustavo Barroso, Formlabs</a:t>
            </a:r>
          </a:p>
        </p:txBody>
      </p:sp>
    </p:spTree>
    <p:extLst>
      <p:ext uri="{BB962C8B-B14F-4D97-AF65-F5344CB8AC3E}">
        <p14:creationId xmlns:p14="http://schemas.microsoft.com/office/powerpoint/2010/main" val="77366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3E641-1AB6-0AE2-A8AD-89DEDF728FC0}"/>
              </a:ext>
            </a:extLst>
          </p:cNvPr>
          <p:cNvSpPr>
            <a:spLocks noGrp="1"/>
          </p:cNvSpPr>
          <p:nvPr>
            <p:ph type="title" idx="4294967295"/>
          </p:nvPr>
        </p:nvSpPr>
        <p:spPr>
          <a:xfrm>
            <a:off x="838200" y="365125"/>
            <a:ext cx="4495800" cy="92075"/>
          </a:xfrm>
        </p:spPr>
        <p:txBody>
          <a:bodyPr>
            <a:normAutofit fontScale="90000"/>
          </a:bodyPr>
          <a:lstStyle/>
          <a:p>
            <a:r>
              <a:rPr lang="en-US" sz="1000">
                <a:solidFill>
                  <a:schemeClr val="bg1"/>
                </a:solidFill>
              </a:rPr>
              <a:t>Q&amp;A</a:t>
            </a:r>
          </a:p>
        </p:txBody>
      </p:sp>
      <p:pic>
        <p:nvPicPr>
          <p:cNvPr id="4" name="Picture 3" descr="Image for Q&amp;A session">
            <a:extLst>
              <a:ext uri="{FF2B5EF4-FFF2-40B4-BE49-F238E27FC236}">
                <a16:creationId xmlns:a16="http://schemas.microsoft.com/office/drawing/2014/main" id="{7824AE18-A7BB-2DC1-0DFF-37FBB5E824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0594" y="643466"/>
            <a:ext cx="7710811" cy="5571067"/>
          </a:xfrm>
          <a:prstGeom prst="rect">
            <a:avLst/>
          </a:prstGeom>
        </p:spPr>
      </p:pic>
    </p:spTree>
    <p:extLst>
      <p:ext uri="{BB962C8B-B14F-4D97-AF65-F5344CB8AC3E}">
        <p14:creationId xmlns:p14="http://schemas.microsoft.com/office/powerpoint/2010/main" val="79757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A0814-8E68-AE9F-400C-29FC6257AE06}"/>
              </a:ext>
            </a:extLst>
          </p:cNvPr>
          <p:cNvSpPr>
            <a:spLocks noGrp="1"/>
          </p:cNvSpPr>
          <p:nvPr>
            <p:ph type="title"/>
          </p:nvPr>
        </p:nvSpPr>
        <p:spPr>
          <a:xfrm>
            <a:off x="180975" y="441960"/>
            <a:ext cx="2920221" cy="4983480"/>
          </a:xfrm>
        </p:spPr>
        <p:txBody>
          <a:bodyPr/>
          <a:lstStyle/>
          <a:p>
            <a:r>
              <a:rPr lang="en-US"/>
              <a:t>Using Wastewater Surveillance to Understand Infectious Disease Trends</a:t>
            </a:r>
          </a:p>
        </p:txBody>
      </p:sp>
      <p:sp>
        <p:nvSpPr>
          <p:cNvPr id="8" name="Rectangle 7"/>
          <p:cNvSpPr/>
          <p:nvPr/>
        </p:nvSpPr>
        <p:spPr>
          <a:xfrm>
            <a:off x="4053840" y="441960"/>
            <a:ext cx="7254240" cy="1569660"/>
          </a:xfrm>
          <a:prstGeom prst="rect">
            <a:avLst/>
          </a:prstGeom>
        </p:spPr>
        <p:txBody>
          <a:bodyPr wrap="square">
            <a:spAutoFit/>
          </a:bodyPr>
          <a:lstStyle/>
          <a:p>
            <a:pPr algn="ctr"/>
            <a:r>
              <a:rPr lang="en-US" sz="2400" b="1">
                <a:latin typeface="Arial" panose="020B0604020202020204" pitchFamily="34" charset="0"/>
                <a:cs typeface="Arial" panose="020B0604020202020204" pitchFamily="34" charset="0"/>
              </a:rPr>
              <a:t>Building Bridges Across the Laboratory Community – Session 3</a:t>
            </a:r>
            <a:br>
              <a:rPr lang="en-US" sz="2400" b="1">
                <a:latin typeface="Arial" panose="020B0604020202020204" pitchFamily="34" charset="0"/>
                <a:cs typeface="Arial" panose="020B0604020202020204" pitchFamily="34" charset="0"/>
              </a:rPr>
            </a:br>
            <a:r>
              <a:rPr lang="en-US" sz="2400" b="1">
                <a:latin typeface="Arial" panose="020B0604020202020204" pitchFamily="34" charset="0"/>
                <a:cs typeface="Arial" panose="020B0604020202020204" pitchFamily="34" charset="0"/>
              </a:rPr>
              <a:t>Wednesday, June 28 2023, 11am – 12pm CDT</a:t>
            </a:r>
            <a:br>
              <a:rPr lang="en-US" sz="2400" b="1">
                <a:latin typeface="Arial" panose="020B0604020202020204" pitchFamily="34" charset="0"/>
                <a:cs typeface="Arial" panose="020B0604020202020204" pitchFamily="34" charset="0"/>
              </a:rPr>
            </a:br>
            <a:r>
              <a:rPr lang="en-US" sz="2400" b="1">
                <a:latin typeface="Arial" panose="020B0604020202020204" pitchFamily="34" charset="0"/>
                <a:cs typeface="Arial" panose="020B0604020202020204" pitchFamily="34" charset="0"/>
              </a:rPr>
              <a:t>Register here!</a:t>
            </a:r>
          </a:p>
        </p:txBody>
      </p:sp>
      <p:pic>
        <p:nvPicPr>
          <p:cNvPr id="3" name="Picture 2" descr="Image of a QR code  for the next webinar in the serie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6263" y="2011620"/>
            <a:ext cx="3667285" cy="3667285"/>
          </a:xfrm>
          <a:prstGeom prst="rect">
            <a:avLst/>
          </a:prstGeom>
        </p:spPr>
      </p:pic>
    </p:spTree>
    <p:extLst>
      <p:ext uri="{BB962C8B-B14F-4D97-AF65-F5344CB8AC3E}">
        <p14:creationId xmlns:p14="http://schemas.microsoft.com/office/powerpoint/2010/main" val="203412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A0814-8E68-AE9F-400C-29FC6257AE06}"/>
              </a:ext>
            </a:extLst>
          </p:cNvPr>
          <p:cNvSpPr>
            <a:spLocks noGrp="1"/>
          </p:cNvSpPr>
          <p:nvPr>
            <p:ph type="title"/>
          </p:nvPr>
        </p:nvSpPr>
        <p:spPr/>
        <p:txBody>
          <a:bodyPr/>
          <a:lstStyle/>
          <a:p>
            <a:r>
              <a:rPr lang="en-US"/>
              <a:t>Join the </a:t>
            </a:r>
            <a:r>
              <a:rPr lang="en-US" err="1"/>
              <a:t>OneLab</a:t>
            </a:r>
            <a:r>
              <a:rPr lang="en-US"/>
              <a:t> Network to engage with fellow lab community members!</a:t>
            </a:r>
          </a:p>
        </p:txBody>
      </p:sp>
      <p:pic>
        <p:nvPicPr>
          <p:cNvPr id="5" name="Content Placeholder 4" descr="QR code for people to join One Lab Network &#10;">
            <a:extLst>
              <a:ext uri="{FF2B5EF4-FFF2-40B4-BE49-F238E27FC236}">
                <a16:creationId xmlns:a16="http://schemas.microsoft.com/office/drawing/2014/main" id="{8D4ED991-B217-8DF4-379F-8502558B55C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110785" y="1280160"/>
            <a:ext cx="3427730" cy="3427730"/>
          </a:xfrm>
        </p:spPr>
      </p:pic>
      <p:sp>
        <p:nvSpPr>
          <p:cNvPr id="7" name="TextBox 6">
            <a:extLst>
              <a:ext uri="{FF2B5EF4-FFF2-40B4-BE49-F238E27FC236}">
                <a16:creationId xmlns:a16="http://schemas.microsoft.com/office/drawing/2014/main" id="{578D6B3F-D32D-5882-C4C7-6B3C5AAEE955}"/>
              </a:ext>
            </a:extLst>
          </p:cNvPr>
          <p:cNvSpPr txBox="1"/>
          <p:nvPr/>
        </p:nvSpPr>
        <p:spPr>
          <a:xfrm>
            <a:off x="5917472" y="4707890"/>
            <a:ext cx="3814355" cy="369332"/>
          </a:xfrm>
          <a:prstGeom prst="rect">
            <a:avLst/>
          </a:prstGeom>
          <a:noFill/>
        </p:spPr>
        <p:txBody>
          <a:bodyPr wrap="square">
            <a:spAutoFit/>
          </a:bodyPr>
          <a:lstStyle/>
          <a:p>
            <a:pPr algn="ctr"/>
            <a:r>
              <a:rPr lang="en-US" b="0" i="0" u="sng">
                <a:solidFill>
                  <a:srgbClr val="0078D7"/>
                </a:solidFill>
                <a:effectLst/>
                <a:latin typeface="Arial" panose="020B0604020202020204" pitchFamily="34" charset="0"/>
                <a:cs typeface="Arial" panose="020B0604020202020204" pitchFamily="34" charset="0"/>
                <a:hlinkClick r:id="rId4"/>
              </a:rPr>
              <a:t>https://bit.ly/OneLabNetwork-ASCP</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268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A0814-8E68-AE9F-400C-29FC6257AE06}"/>
              </a:ext>
            </a:extLst>
          </p:cNvPr>
          <p:cNvSpPr>
            <a:spLocks noGrp="1"/>
          </p:cNvSpPr>
          <p:nvPr>
            <p:ph type="title"/>
          </p:nvPr>
        </p:nvSpPr>
        <p:spPr>
          <a:xfrm>
            <a:off x="0" y="2515394"/>
            <a:ext cx="3212956" cy="1325563"/>
          </a:xfrm>
        </p:spPr>
        <p:txBody>
          <a:bodyPr/>
          <a:lstStyle/>
          <a:p>
            <a:r>
              <a:rPr lang="en-US"/>
              <a:t>Check out </a:t>
            </a:r>
            <a:r>
              <a:rPr lang="en-US" i="0" u="none" strike="noStrike" err="1">
                <a:effectLst/>
              </a:rPr>
              <a:t>OneLab</a:t>
            </a:r>
            <a:r>
              <a:rPr lang="en-US" i="0" u="none" strike="noStrike">
                <a:effectLst/>
              </a:rPr>
              <a:t> REACH for free and up-to-date laboratory trainings!</a:t>
            </a:r>
            <a:endParaRPr lang="en-US" sz="4400"/>
          </a:p>
        </p:txBody>
      </p:sp>
      <p:pic>
        <p:nvPicPr>
          <p:cNvPr id="5" name="Content Placeholder 4" descr="QR Code to check out OneLab REACH">
            <a:extLst>
              <a:ext uri="{FF2B5EF4-FFF2-40B4-BE49-F238E27FC236}">
                <a16:creationId xmlns:a16="http://schemas.microsoft.com/office/drawing/2014/main" id="{8D4ED991-B217-8DF4-379F-8502558B55C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6205171" y="1347014"/>
            <a:ext cx="3238955" cy="3238955"/>
          </a:xfrm>
        </p:spPr>
      </p:pic>
      <p:sp>
        <p:nvSpPr>
          <p:cNvPr id="7" name="TextBox 6">
            <a:extLst>
              <a:ext uri="{FF2B5EF4-FFF2-40B4-BE49-F238E27FC236}">
                <a16:creationId xmlns:a16="http://schemas.microsoft.com/office/drawing/2014/main" id="{578D6B3F-D32D-5882-C4C7-6B3C5AAEE955}"/>
              </a:ext>
            </a:extLst>
          </p:cNvPr>
          <p:cNvSpPr txBox="1"/>
          <p:nvPr/>
        </p:nvSpPr>
        <p:spPr>
          <a:xfrm>
            <a:off x="5917472" y="4707890"/>
            <a:ext cx="3814355" cy="369332"/>
          </a:xfrm>
          <a:prstGeom prst="rect">
            <a:avLst/>
          </a:prstGeom>
          <a:noFill/>
        </p:spPr>
        <p:txBody>
          <a:bodyPr wrap="square">
            <a:spAutoFit/>
          </a:bodyPr>
          <a:lstStyle/>
          <a:p>
            <a:pPr algn="ctr"/>
            <a:r>
              <a:rPr lang="en-US" b="0" i="0" u="sng">
                <a:solidFill>
                  <a:srgbClr val="0078D7"/>
                </a:solidFill>
                <a:effectLst/>
                <a:latin typeface="Arial" panose="020B0604020202020204" pitchFamily="34" charset="0"/>
                <a:cs typeface="Arial" panose="020B0604020202020204" pitchFamily="34" charset="0"/>
                <a:hlinkClick r:id="rId4"/>
              </a:rPr>
              <a:t>https://bit.ly/OneLabREACH-ASCP</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70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7C3FA0-AF85-5E46-A36C-15834766D7A7}"/>
              </a:ext>
            </a:extLst>
          </p:cNvPr>
          <p:cNvSpPr>
            <a:spLocks noGrp="1"/>
          </p:cNvSpPr>
          <p:nvPr>
            <p:ph type="title"/>
          </p:nvPr>
        </p:nvSpPr>
        <p:spPr/>
        <p:txBody>
          <a:bodyPr/>
          <a:lstStyle/>
          <a:p>
            <a:r>
              <a:rPr lang="en-US"/>
              <a:t>Stay tuned by visiting our new website!!</a:t>
            </a:r>
          </a:p>
        </p:txBody>
      </p:sp>
      <p:sp>
        <p:nvSpPr>
          <p:cNvPr id="5" name="Content Placeholder 4">
            <a:extLst>
              <a:ext uri="{FF2B5EF4-FFF2-40B4-BE49-F238E27FC236}">
                <a16:creationId xmlns:a16="http://schemas.microsoft.com/office/drawing/2014/main" id="{B0B2724F-3B54-3647-9F8C-FB97AF367BED}"/>
              </a:ext>
            </a:extLst>
          </p:cNvPr>
          <p:cNvSpPr>
            <a:spLocks noGrp="1"/>
          </p:cNvSpPr>
          <p:nvPr>
            <p:ph idx="1"/>
          </p:nvPr>
        </p:nvSpPr>
        <p:spPr>
          <a:xfrm>
            <a:off x="757667" y="2550275"/>
            <a:ext cx="6005083" cy="3427831"/>
          </a:xfrm>
        </p:spPr>
        <p:txBody>
          <a:bodyPr vert="horz" lIns="91440" tIns="45720" rIns="91440" bIns="45720" rtlCol="0" anchor="t">
            <a:normAutofit fontScale="70000" lnSpcReduction="20000"/>
          </a:bodyPr>
          <a:lstStyle/>
          <a:p>
            <a:r>
              <a:rPr lang="en-US" dirty="0">
                <a:latin typeface="Arial"/>
                <a:cs typeface="Arial"/>
              </a:rPr>
              <a:t>Building Bridges Supporting References (Recording, Summary One-Pager; Registration for Upcoming Webinars)</a:t>
            </a:r>
          </a:p>
          <a:p>
            <a:r>
              <a:rPr lang="en-US" dirty="0">
                <a:latin typeface="Arial"/>
                <a:cs typeface="Arial"/>
              </a:rPr>
              <a:t>Cutting-edge ASCP-developed training materials to support CDC </a:t>
            </a:r>
            <a:r>
              <a:rPr lang="en-US" err="1">
                <a:latin typeface="Arial"/>
                <a:cs typeface="Arial"/>
              </a:rPr>
              <a:t>OneLab</a:t>
            </a:r>
            <a:r>
              <a:rPr lang="en-US" dirty="0">
                <a:latin typeface="Arial"/>
                <a:cs typeface="Arial"/>
              </a:rPr>
              <a:t> (</a:t>
            </a:r>
            <a:r>
              <a:rPr lang="en-US" i="1" dirty="0">
                <a:latin typeface="Arial"/>
                <a:cs typeface="Arial"/>
              </a:rPr>
              <a:t>coming soon!</a:t>
            </a:r>
            <a:r>
              <a:rPr lang="en-US" dirty="0">
                <a:latin typeface="Arial"/>
                <a:cs typeface="Arial"/>
              </a:rPr>
              <a:t>)</a:t>
            </a:r>
            <a:endParaRPr lang="en-US" dirty="0"/>
          </a:p>
          <a:p>
            <a:pPr lvl="1"/>
            <a:r>
              <a:rPr lang="en-US" i="1" dirty="0">
                <a:latin typeface="Arial"/>
                <a:cs typeface="Arial"/>
              </a:rPr>
              <a:t>Supply Chain Management Job Aid</a:t>
            </a:r>
          </a:p>
          <a:p>
            <a:pPr lvl="1"/>
            <a:r>
              <a:rPr lang="en-US" i="1" dirty="0">
                <a:latin typeface="Arial"/>
                <a:cs typeface="Arial"/>
              </a:rPr>
              <a:t>Negotiation and Advocacy Toolbox Roadmap</a:t>
            </a:r>
          </a:p>
          <a:p>
            <a:pPr lvl="1"/>
            <a:r>
              <a:rPr lang="en-US" i="1" dirty="0">
                <a:latin typeface="Arial"/>
                <a:cs typeface="Arial"/>
              </a:rPr>
              <a:t>New microlearning course on Effective Test Utilization</a:t>
            </a:r>
          </a:p>
          <a:p>
            <a:r>
              <a:rPr lang="en-US" dirty="0">
                <a:latin typeface="Arial"/>
                <a:cs typeface="Arial"/>
              </a:rPr>
              <a:t>Volunteer and Consultant Opportunities </a:t>
            </a:r>
            <a:endParaRPr lang="en-US"/>
          </a:p>
          <a:p>
            <a:r>
              <a:rPr lang="en-US" dirty="0">
                <a:latin typeface="Arial"/>
                <a:cs typeface="Arial"/>
              </a:rPr>
              <a:t>Links to CDC </a:t>
            </a:r>
            <a:r>
              <a:rPr lang="en-US" dirty="0" err="1">
                <a:latin typeface="Arial"/>
                <a:cs typeface="Arial"/>
              </a:rPr>
              <a:t>OneLab</a:t>
            </a:r>
            <a:r>
              <a:rPr lang="en-US" dirty="0">
                <a:latin typeface="Arial"/>
                <a:cs typeface="Arial"/>
              </a:rPr>
              <a:t> &amp; </a:t>
            </a:r>
            <a:r>
              <a:rPr lang="en-US" dirty="0" err="1">
                <a:latin typeface="Arial"/>
                <a:cs typeface="Arial"/>
              </a:rPr>
              <a:t>OneLab</a:t>
            </a:r>
            <a:r>
              <a:rPr lang="en-US" dirty="0">
                <a:latin typeface="Arial"/>
                <a:cs typeface="Arial"/>
              </a:rPr>
              <a:t> REACH</a:t>
            </a:r>
          </a:p>
        </p:txBody>
      </p:sp>
      <p:pic>
        <p:nvPicPr>
          <p:cNvPr id="7" name="Picture Placeholder 6" descr="QR Code for website "/>
          <p:cNvPicPr>
            <a:picLocks noGrp="1" noChangeAspect="1"/>
          </p:cNvPicPr>
          <p:nvPr>
            <p:ph type="pic" idx="10"/>
          </p:nvPr>
        </p:nvPicPr>
        <p:blipFill>
          <a:blip r:embed="rId2">
            <a:extLst>
              <a:ext uri="{28A0092B-C50C-407E-A947-70E740481C1C}">
                <a14:useLocalDpi xmlns:a14="http://schemas.microsoft.com/office/drawing/2010/main" val="0"/>
              </a:ext>
            </a:extLst>
          </a:blip>
          <a:srcRect l="173" r="173"/>
          <a:stretch>
            <a:fillRect/>
          </a:stretch>
        </p:blipFill>
        <p:spPr>
          <a:xfrm>
            <a:off x="6966750" y="1323621"/>
            <a:ext cx="3648974" cy="3660494"/>
          </a:xfrm>
        </p:spPr>
      </p:pic>
      <p:sp>
        <p:nvSpPr>
          <p:cNvPr id="6" name="TextBox 5">
            <a:extLst>
              <a:ext uri="{FF2B5EF4-FFF2-40B4-BE49-F238E27FC236}">
                <a16:creationId xmlns:a16="http://schemas.microsoft.com/office/drawing/2014/main" id="{578D6B3F-D32D-5882-C4C7-6B3C5AAEE955}"/>
              </a:ext>
            </a:extLst>
          </p:cNvPr>
          <p:cNvSpPr txBox="1"/>
          <p:nvPr/>
        </p:nvSpPr>
        <p:spPr>
          <a:xfrm>
            <a:off x="7334251" y="4898390"/>
            <a:ext cx="4978852" cy="369332"/>
          </a:xfrm>
          <a:prstGeom prst="rect">
            <a:avLst/>
          </a:prstGeom>
          <a:noFill/>
        </p:spPr>
        <p:txBody>
          <a:bodyPr wrap="square">
            <a:spAutoFit/>
          </a:bodyPr>
          <a:lstStyle/>
          <a:p>
            <a:pPr algn="ctr"/>
            <a:r>
              <a:rPr lang="en-US" u="sng">
                <a:solidFill>
                  <a:srgbClr val="0078D7"/>
                </a:solidFill>
                <a:latin typeface="Arial" panose="020B0604020202020204" pitchFamily="34" charset="0"/>
                <a:cs typeface="Arial" panose="020B0604020202020204" pitchFamily="34" charset="0"/>
                <a:hlinkClick r:id="rId3"/>
              </a:rPr>
              <a:t>https://www.ascp.org/SupportCDCOneLab</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63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p:txBody>
          <a:bodyPr/>
          <a:lstStyle/>
          <a:p>
            <a:r>
              <a:rPr lang="en-US"/>
              <a:t>Format of Today’s Session</a:t>
            </a:r>
          </a:p>
        </p:txBody>
      </p:sp>
      <p:sp>
        <p:nvSpPr>
          <p:cNvPr id="3" name="Content Placeholder 2">
            <a:extLst>
              <a:ext uri="{FF2B5EF4-FFF2-40B4-BE49-F238E27FC236}">
                <a16:creationId xmlns:a16="http://schemas.microsoft.com/office/drawing/2014/main" id="{07FC3C1D-173D-474D-A66D-E94C8F19CCF4}"/>
              </a:ext>
            </a:extLst>
          </p:cNvPr>
          <p:cNvSpPr>
            <a:spLocks noGrp="1"/>
          </p:cNvSpPr>
          <p:nvPr>
            <p:ph idx="1"/>
          </p:nvPr>
        </p:nvSpPr>
        <p:spPr/>
        <p:txBody>
          <a:bodyPr/>
          <a:lstStyle/>
          <a:p>
            <a:pPr marL="457200" indent="-457200">
              <a:buFont typeface="+mj-lt"/>
              <a:buAutoNum type="arabicPeriod"/>
            </a:pPr>
            <a:r>
              <a:rPr lang="en-US"/>
              <a:t>Introduction of Subject Matter Expert(s) &amp; Case Study</a:t>
            </a:r>
          </a:p>
          <a:p>
            <a:pPr marL="457200" indent="-457200">
              <a:buFont typeface="+mj-lt"/>
              <a:buAutoNum type="arabicPeriod"/>
            </a:pPr>
            <a:r>
              <a:rPr lang="en-US"/>
              <a:t>Introduce Problem/Challenge Faced</a:t>
            </a:r>
          </a:p>
          <a:p>
            <a:pPr marL="457200" indent="-457200">
              <a:buFont typeface="+mj-lt"/>
              <a:buAutoNum type="arabicPeriod"/>
            </a:pPr>
            <a:r>
              <a:rPr lang="en-US"/>
              <a:t>Case Study</a:t>
            </a:r>
          </a:p>
          <a:p>
            <a:pPr marL="457200" indent="-457200">
              <a:buFont typeface="+mj-lt"/>
              <a:buAutoNum type="arabicPeriod"/>
            </a:pPr>
            <a:r>
              <a:rPr lang="en-US"/>
              <a:t>Lessons Learned and Best Practices</a:t>
            </a:r>
          </a:p>
          <a:p>
            <a:pPr marL="457200" indent="-457200">
              <a:buFont typeface="+mj-lt"/>
              <a:buAutoNum type="arabicPeriod"/>
            </a:pPr>
            <a:r>
              <a:rPr lang="en-US"/>
              <a:t>Q &amp; A </a:t>
            </a:r>
          </a:p>
          <a:p>
            <a:pPr marL="457200" indent="-457200">
              <a:buFont typeface="+mj-lt"/>
              <a:buAutoNum type="arabicPeriod"/>
            </a:pPr>
            <a:r>
              <a:rPr lang="en-US"/>
              <a:t>Introduce next month’s case study</a:t>
            </a:r>
          </a:p>
          <a:p>
            <a:pPr marL="457200" indent="-457200">
              <a:buFont typeface="+mj-lt"/>
              <a:buAutoNum type="arabicPeriod"/>
            </a:pPr>
            <a:r>
              <a:rPr lang="en-US"/>
              <a:t>Links to </a:t>
            </a:r>
            <a:r>
              <a:rPr lang="en-US" err="1"/>
              <a:t>OneLab</a:t>
            </a:r>
            <a:r>
              <a:rPr lang="en-US"/>
              <a:t> Network and </a:t>
            </a:r>
            <a:r>
              <a:rPr lang="en-US" err="1"/>
              <a:t>OneLab</a:t>
            </a:r>
            <a:r>
              <a:rPr lang="en-US"/>
              <a:t> REACH</a:t>
            </a:r>
          </a:p>
          <a:p>
            <a:pPr marL="457200" indent="-457200">
              <a:buFont typeface="+mj-lt"/>
              <a:buAutoNum type="arabicPeriod"/>
            </a:pPr>
            <a:endParaRPr lang="en-US"/>
          </a:p>
        </p:txBody>
      </p:sp>
    </p:spTree>
    <p:extLst>
      <p:ext uri="{BB962C8B-B14F-4D97-AF65-F5344CB8AC3E}">
        <p14:creationId xmlns:p14="http://schemas.microsoft.com/office/powerpoint/2010/main" val="97314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7C3FA0-AF85-5E46-A36C-15834766D7A7}"/>
              </a:ext>
            </a:extLst>
          </p:cNvPr>
          <p:cNvSpPr>
            <a:spLocks noGrp="1"/>
          </p:cNvSpPr>
          <p:nvPr>
            <p:ph type="title"/>
          </p:nvPr>
        </p:nvSpPr>
        <p:spPr/>
        <p:txBody>
          <a:bodyPr/>
          <a:lstStyle/>
          <a:p>
            <a:r>
              <a:rPr lang="en-US"/>
              <a:t>Case Study</a:t>
            </a:r>
          </a:p>
        </p:txBody>
      </p:sp>
      <p:sp>
        <p:nvSpPr>
          <p:cNvPr id="5" name="Content Placeholder 4">
            <a:extLst>
              <a:ext uri="{FF2B5EF4-FFF2-40B4-BE49-F238E27FC236}">
                <a16:creationId xmlns:a16="http://schemas.microsoft.com/office/drawing/2014/main" id="{B0B2724F-3B54-3647-9F8C-FB97AF367BED}"/>
              </a:ext>
            </a:extLst>
          </p:cNvPr>
          <p:cNvSpPr>
            <a:spLocks noGrp="1"/>
          </p:cNvSpPr>
          <p:nvPr>
            <p:ph idx="1"/>
          </p:nvPr>
        </p:nvSpPr>
        <p:spPr>
          <a:xfrm>
            <a:off x="757667" y="2550275"/>
            <a:ext cx="5474457" cy="3427831"/>
          </a:xfrm>
        </p:spPr>
        <p:txBody>
          <a:bodyPr>
            <a:normAutofit/>
          </a:bodyPr>
          <a:lstStyle/>
          <a:p>
            <a:r>
              <a:rPr lang="en-US"/>
              <a:t>COVID-19 in Texas State University</a:t>
            </a:r>
          </a:p>
          <a:p>
            <a:r>
              <a:rPr lang="en-US"/>
              <a:t>University Response to Global Pandemic</a:t>
            </a:r>
          </a:p>
          <a:p>
            <a:r>
              <a:rPr lang="en-US"/>
              <a:t>3D Printed Nasal Swab</a:t>
            </a:r>
          </a:p>
          <a:p>
            <a:r>
              <a:rPr lang="en-US"/>
              <a:t>Challenges and Lessons Learned</a:t>
            </a:r>
          </a:p>
          <a:p>
            <a:r>
              <a:rPr lang="en-US"/>
              <a:t>Conclusions</a:t>
            </a:r>
          </a:p>
        </p:txBody>
      </p:sp>
      <p:pic>
        <p:nvPicPr>
          <p:cNvPr id="1030" name="Picture 6" descr="image of nasal swabs 3D printed by the Texas State University team">
            <a:extLst>
              <a:ext uri="{FF2B5EF4-FFF2-40B4-BE49-F238E27FC236}">
                <a16:creationId xmlns:a16="http://schemas.microsoft.com/office/drawing/2014/main" id="{B4C5A698-CE6C-8902-942C-9B378B1F82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3013" y="587022"/>
            <a:ext cx="41148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04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26F578-1E21-0D47-BC0F-9E627040FB3B}"/>
              </a:ext>
            </a:extLst>
          </p:cNvPr>
          <p:cNvSpPr>
            <a:spLocks noGrp="1"/>
          </p:cNvSpPr>
          <p:nvPr>
            <p:ph type="title"/>
          </p:nvPr>
        </p:nvSpPr>
        <p:spPr/>
        <p:txBody>
          <a:bodyPr/>
          <a:lstStyle/>
          <a:p>
            <a:r>
              <a:rPr lang="en-US"/>
              <a:t>COVID-19 in Texas</a:t>
            </a:r>
          </a:p>
        </p:txBody>
      </p:sp>
      <p:sp>
        <p:nvSpPr>
          <p:cNvPr id="5" name="Content Placeholder 4">
            <a:extLst>
              <a:ext uri="{FF2B5EF4-FFF2-40B4-BE49-F238E27FC236}">
                <a16:creationId xmlns:a16="http://schemas.microsoft.com/office/drawing/2014/main" id="{39165E86-4B6A-1D4A-9601-4E58D11A7D7E}"/>
              </a:ext>
            </a:extLst>
          </p:cNvPr>
          <p:cNvSpPr>
            <a:spLocks noGrp="1"/>
          </p:cNvSpPr>
          <p:nvPr>
            <p:ph idx="1"/>
          </p:nvPr>
        </p:nvSpPr>
        <p:spPr/>
        <p:txBody>
          <a:bodyPr>
            <a:normAutofit/>
          </a:bodyPr>
          <a:lstStyle/>
          <a:p>
            <a:r>
              <a:rPr lang="en-US"/>
              <a:t>First case: March 4, 2020</a:t>
            </a:r>
          </a:p>
          <a:p>
            <a:r>
              <a:rPr lang="en-US"/>
              <a:t>State of disaster: March 13, 2020 [Friday prior to TXST spring break]</a:t>
            </a:r>
          </a:p>
          <a:p>
            <a:r>
              <a:rPr lang="en-US"/>
              <a:t>State shutdown: March 15, 2020</a:t>
            </a:r>
          </a:p>
          <a:p>
            <a:r>
              <a:rPr lang="en-US"/>
              <a:t>Texas had the second-highest number of confirmed cases. </a:t>
            </a:r>
          </a:p>
          <a:p>
            <a:r>
              <a:rPr lang="en-US"/>
              <a:t>Governor Abbot announced the creation of a  Supply Chain Strike Force. </a:t>
            </a:r>
          </a:p>
        </p:txBody>
      </p:sp>
      <p:sp>
        <p:nvSpPr>
          <p:cNvPr id="3" name="TextBox 2">
            <a:extLst>
              <a:ext uri="{FF2B5EF4-FFF2-40B4-BE49-F238E27FC236}">
                <a16:creationId xmlns:a16="http://schemas.microsoft.com/office/drawing/2014/main" id="{66839AAD-F70C-29B2-092B-665C3D0A5FEC}"/>
              </a:ext>
            </a:extLst>
          </p:cNvPr>
          <p:cNvSpPr txBox="1"/>
          <p:nvPr/>
        </p:nvSpPr>
        <p:spPr>
          <a:xfrm>
            <a:off x="4773618" y="5817654"/>
            <a:ext cx="6098958" cy="184666"/>
          </a:xfrm>
          <a:prstGeom prst="rect">
            <a:avLst/>
          </a:prstGeom>
          <a:noFill/>
        </p:spPr>
        <p:txBody>
          <a:bodyPr wrap="square">
            <a:spAutoFit/>
          </a:bodyPr>
          <a:lstStyle/>
          <a:p>
            <a:r>
              <a:rPr lang="en-US" sz="600"/>
              <a:t>Source: CDC Museum COVID-19 Timeline (https://</a:t>
            </a:r>
            <a:r>
              <a:rPr lang="en-US" sz="600" err="1"/>
              <a:t>www.cdc.gov</a:t>
            </a:r>
            <a:r>
              <a:rPr lang="en-US" sz="600"/>
              <a:t>/museum/timeline/covid19.html#:~:text=March%2015%2C%202020,the%20spread%20of%20COVID%2D19.)</a:t>
            </a:r>
          </a:p>
        </p:txBody>
      </p:sp>
    </p:spTree>
    <p:extLst>
      <p:ext uri="{BB962C8B-B14F-4D97-AF65-F5344CB8AC3E}">
        <p14:creationId xmlns:p14="http://schemas.microsoft.com/office/powerpoint/2010/main" val="3054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26F578-1E21-0D47-BC0F-9E627040FB3B}"/>
              </a:ext>
            </a:extLst>
          </p:cNvPr>
          <p:cNvSpPr>
            <a:spLocks noGrp="1"/>
          </p:cNvSpPr>
          <p:nvPr>
            <p:ph type="title"/>
          </p:nvPr>
        </p:nvSpPr>
        <p:spPr/>
        <p:txBody>
          <a:bodyPr/>
          <a:lstStyle/>
          <a:p>
            <a:r>
              <a:rPr lang="en-US"/>
              <a:t>City of Austin – Testing Capacity</a:t>
            </a:r>
          </a:p>
        </p:txBody>
      </p:sp>
      <p:sp>
        <p:nvSpPr>
          <p:cNvPr id="5" name="Content Placeholder 4">
            <a:extLst>
              <a:ext uri="{FF2B5EF4-FFF2-40B4-BE49-F238E27FC236}">
                <a16:creationId xmlns:a16="http://schemas.microsoft.com/office/drawing/2014/main" id="{39165E86-4B6A-1D4A-9601-4E58D11A7D7E}"/>
              </a:ext>
            </a:extLst>
          </p:cNvPr>
          <p:cNvSpPr>
            <a:spLocks noGrp="1"/>
          </p:cNvSpPr>
          <p:nvPr>
            <p:ph sz="half" idx="1"/>
          </p:nvPr>
        </p:nvSpPr>
        <p:spPr/>
        <p:txBody>
          <a:bodyPr>
            <a:normAutofit fontScale="92500" lnSpcReduction="10000"/>
          </a:bodyPr>
          <a:lstStyle/>
          <a:p>
            <a:r>
              <a:rPr lang="en-US"/>
              <a:t>Initial testing capacity was 26 tests per month. </a:t>
            </a:r>
          </a:p>
          <a:p>
            <a:r>
              <a:rPr lang="en-US"/>
              <a:t>Shortages in testing materials and lab personnel limited the city’s capacity. </a:t>
            </a:r>
          </a:p>
          <a:p>
            <a:r>
              <a:rPr lang="en-US"/>
              <a:t>Increasing testing capacity became one of the top priorities to control the spread of COVID-19</a:t>
            </a:r>
          </a:p>
          <a:p>
            <a:r>
              <a:rPr lang="en-US"/>
              <a:t>The goal of 60,000 tests per month was achieved in August 2020. </a:t>
            </a:r>
          </a:p>
        </p:txBody>
      </p:sp>
      <p:pic>
        <p:nvPicPr>
          <p:cNvPr id="3" name="Picture 2" descr="Graph of Tests Completed in Travis County">
            <a:extLst>
              <a:ext uri="{FF2B5EF4-FFF2-40B4-BE49-F238E27FC236}">
                <a16:creationId xmlns:a16="http://schemas.microsoft.com/office/drawing/2014/main" id="{4EA9F794-0742-0696-6ABE-5C9CF46001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424" y="2770894"/>
            <a:ext cx="3829378" cy="22850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FDFF00D-8EFC-60EC-78AB-82161596C2C5}"/>
              </a:ext>
            </a:extLst>
          </p:cNvPr>
          <p:cNvSpPr txBox="1"/>
          <p:nvPr/>
        </p:nvSpPr>
        <p:spPr>
          <a:xfrm>
            <a:off x="5997634" y="5055914"/>
            <a:ext cx="6098958" cy="169277"/>
          </a:xfrm>
          <a:prstGeom prst="rect">
            <a:avLst/>
          </a:prstGeom>
          <a:noFill/>
        </p:spPr>
        <p:txBody>
          <a:bodyPr wrap="square">
            <a:spAutoFit/>
          </a:bodyPr>
          <a:lstStyle/>
          <a:p>
            <a:pPr algn="ctr"/>
            <a:r>
              <a:rPr lang="en-US" sz="500"/>
              <a:t>Source: City of Austin – testing goals (https://</a:t>
            </a:r>
            <a:r>
              <a:rPr lang="en-US" sz="500" err="1"/>
              <a:t>www.austintexas.gov</a:t>
            </a:r>
            <a:r>
              <a:rPr lang="en-US" sz="500"/>
              <a:t>/news/austin-travis-county-surpasses-covid-19-testing-goals-may-July)</a:t>
            </a:r>
          </a:p>
        </p:txBody>
      </p:sp>
    </p:spTree>
    <p:extLst>
      <p:ext uri="{BB962C8B-B14F-4D97-AF65-F5344CB8AC3E}">
        <p14:creationId xmlns:p14="http://schemas.microsoft.com/office/powerpoint/2010/main" val="280969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26F578-1E21-0D47-BC0F-9E627040FB3B}"/>
              </a:ext>
            </a:extLst>
          </p:cNvPr>
          <p:cNvSpPr>
            <a:spLocks noGrp="1"/>
          </p:cNvSpPr>
          <p:nvPr>
            <p:ph type="title"/>
          </p:nvPr>
        </p:nvSpPr>
        <p:spPr/>
        <p:txBody>
          <a:bodyPr/>
          <a:lstStyle/>
          <a:p>
            <a:r>
              <a:rPr lang="en-US"/>
              <a:t>COVID-19 in Texas State University</a:t>
            </a:r>
          </a:p>
        </p:txBody>
      </p:sp>
      <p:sp>
        <p:nvSpPr>
          <p:cNvPr id="5" name="Content Placeholder 4">
            <a:extLst>
              <a:ext uri="{FF2B5EF4-FFF2-40B4-BE49-F238E27FC236}">
                <a16:creationId xmlns:a16="http://schemas.microsoft.com/office/drawing/2014/main" id="{39165E86-4B6A-1D4A-9601-4E58D11A7D7E}"/>
              </a:ext>
            </a:extLst>
          </p:cNvPr>
          <p:cNvSpPr>
            <a:spLocks noGrp="1"/>
          </p:cNvSpPr>
          <p:nvPr>
            <p:ph idx="1"/>
          </p:nvPr>
        </p:nvSpPr>
        <p:spPr/>
        <p:txBody>
          <a:bodyPr>
            <a:normAutofit/>
          </a:bodyPr>
          <a:lstStyle/>
          <a:p>
            <a:r>
              <a:rPr lang="en-US"/>
              <a:t>Travel ban issued to all university faculty and staff. </a:t>
            </a:r>
          </a:p>
          <a:p>
            <a:r>
              <a:rPr lang="en-US"/>
              <a:t>Spring Break extended to two weeks to prepare for online classes. </a:t>
            </a:r>
          </a:p>
          <a:p>
            <a:r>
              <a:rPr lang="en-US"/>
              <a:t>All classes to move online</a:t>
            </a:r>
          </a:p>
          <a:p>
            <a:r>
              <a:rPr lang="en-US"/>
              <a:t>Research activities suspended.</a:t>
            </a:r>
          </a:p>
        </p:txBody>
      </p:sp>
      <p:pic>
        <p:nvPicPr>
          <p:cNvPr id="7" name="Picture 6" descr="Example image of COVID 19 Update User Policy ">
            <a:extLst>
              <a:ext uri="{FF2B5EF4-FFF2-40B4-BE49-F238E27FC236}">
                <a16:creationId xmlns:a16="http://schemas.microsoft.com/office/drawing/2014/main" id="{28B4455D-8444-A6E9-F2A2-B919586CAB9E}"/>
              </a:ext>
            </a:extLst>
          </p:cNvPr>
          <p:cNvPicPr>
            <a:picLocks noChangeAspect="1"/>
          </p:cNvPicPr>
          <p:nvPr/>
        </p:nvPicPr>
        <p:blipFill>
          <a:blip r:embed="rId2"/>
          <a:stretch>
            <a:fillRect/>
          </a:stretch>
        </p:blipFill>
        <p:spPr>
          <a:xfrm>
            <a:off x="7505122" y="-61525"/>
            <a:ext cx="1801869" cy="2346058"/>
          </a:xfrm>
          <a:prstGeom prst="rect">
            <a:avLst/>
          </a:prstGeom>
        </p:spPr>
      </p:pic>
      <p:pic>
        <p:nvPicPr>
          <p:cNvPr id="9" name="Picture 8" descr="example image of restricted access notice ">
            <a:extLst>
              <a:ext uri="{FF2B5EF4-FFF2-40B4-BE49-F238E27FC236}">
                <a16:creationId xmlns:a16="http://schemas.microsoft.com/office/drawing/2014/main" id="{9CB2FF61-790A-5F6C-B9CA-66396C0018D7}"/>
              </a:ext>
            </a:extLst>
          </p:cNvPr>
          <p:cNvPicPr>
            <a:picLocks noChangeAspect="1"/>
          </p:cNvPicPr>
          <p:nvPr/>
        </p:nvPicPr>
        <p:blipFill>
          <a:blip r:embed="rId3"/>
          <a:stretch>
            <a:fillRect/>
          </a:stretch>
        </p:blipFill>
        <p:spPr>
          <a:xfrm>
            <a:off x="9367943" y="-57813"/>
            <a:ext cx="1801869" cy="2336800"/>
          </a:xfrm>
          <a:prstGeom prst="rect">
            <a:avLst/>
          </a:prstGeom>
        </p:spPr>
      </p:pic>
      <p:pic>
        <p:nvPicPr>
          <p:cNvPr id="5124" name="Picture 4" descr="Student with mask holding a sticker for receiving a COVID-19 vaccine.">
            <a:extLst>
              <a:ext uri="{FF2B5EF4-FFF2-40B4-BE49-F238E27FC236}">
                <a16:creationId xmlns:a16="http://schemas.microsoft.com/office/drawing/2014/main" id="{A71AC534-2A0D-2866-DA0B-F3F8889231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1844" y="2172348"/>
            <a:ext cx="3657968" cy="243789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tudents seated and social distancing.">
            <a:extLst>
              <a:ext uri="{FF2B5EF4-FFF2-40B4-BE49-F238E27FC236}">
                <a16:creationId xmlns:a16="http://schemas.microsoft.com/office/drawing/2014/main" id="{176158A0-D81E-F49F-6AD9-499E138EA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9225" y="4610241"/>
            <a:ext cx="3657309" cy="244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52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26F578-1E21-0D47-BC0F-9E627040FB3B}"/>
              </a:ext>
            </a:extLst>
          </p:cNvPr>
          <p:cNvSpPr>
            <a:spLocks noGrp="1"/>
          </p:cNvSpPr>
          <p:nvPr>
            <p:ph type="title"/>
          </p:nvPr>
        </p:nvSpPr>
        <p:spPr/>
        <p:txBody>
          <a:bodyPr/>
          <a:lstStyle/>
          <a:p>
            <a:r>
              <a:rPr lang="en-US"/>
              <a:t>Governor’s Supply Chain Strike Force</a:t>
            </a:r>
          </a:p>
        </p:txBody>
      </p:sp>
      <p:sp>
        <p:nvSpPr>
          <p:cNvPr id="5" name="Content Placeholder 4">
            <a:extLst>
              <a:ext uri="{FF2B5EF4-FFF2-40B4-BE49-F238E27FC236}">
                <a16:creationId xmlns:a16="http://schemas.microsoft.com/office/drawing/2014/main" id="{39165E86-4B6A-1D4A-9601-4E58D11A7D7E}"/>
              </a:ext>
            </a:extLst>
          </p:cNvPr>
          <p:cNvSpPr>
            <a:spLocks noGrp="1"/>
          </p:cNvSpPr>
          <p:nvPr>
            <p:ph idx="1"/>
          </p:nvPr>
        </p:nvSpPr>
        <p:spPr/>
        <p:txBody>
          <a:bodyPr>
            <a:normAutofit/>
          </a:bodyPr>
          <a:lstStyle/>
          <a:p>
            <a:r>
              <a:rPr lang="en-US"/>
              <a:t>Reach area organizations to ascertain whether they have capacity to ramp up production of personal protective equipment (PPE).</a:t>
            </a:r>
          </a:p>
          <a:p>
            <a:r>
              <a:rPr lang="en-US"/>
              <a:t>There was a considerable concern that Texas would face “New York-like” conditions. </a:t>
            </a:r>
          </a:p>
          <a:p>
            <a:r>
              <a:rPr lang="en-US"/>
              <a:t>Communities and organizations to assess how and whether they can contribute to address the gaps in supply chain. </a:t>
            </a:r>
          </a:p>
          <a:p>
            <a:r>
              <a:rPr lang="en-US"/>
              <a:t>Texas State University had the resources and means to contribute. </a:t>
            </a:r>
          </a:p>
        </p:txBody>
      </p:sp>
    </p:spTree>
    <p:extLst>
      <p:ext uri="{BB962C8B-B14F-4D97-AF65-F5344CB8AC3E}">
        <p14:creationId xmlns:p14="http://schemas.microsoft.com/office/powerpoint/2010/main" val="36971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6F3FB-DE91-2D3E-5D55-327A957C0BEB}"/>
              </a:ext>
            </a:extLst>
          </p:cNvPr>
          <p:cNvSpPr>
            <a:spLocks noGrp="1"/>
          </p:cNvSpPr>
          <p:nvPr>
            <p:ph type="title"/>
          </p:nvPr>
        </p:nvSpPr>
        <p:spPr/>
        <p:txBody>
          <a:bodyPr/>
          <a:lstStyle/>
          <a:p>
            <a:r>
              <a:rPr lang="en-US"/>
              <a:t>Driving Force</a:t>
            </a:r>
          </a:p>
        </p:txBody>
      </p:sp>
      <p:graphicFrame>
        <p:nvGraphicFramePr>
          <p:cNvPr id="4" name="Content Placeholder 3" descr="chart of the driving force for the initiative that includes the government, academia, and industry ">
            <a:extLst>
              <a:ext uri="{FF2B5EF4-FFF2-40B4-BE49-F238E27FC236}">
                <a16:creationId xmlns:a16="http://schemas.microsoft.com/office/drawing/2014/main" id="{A486833B-1119-A64D-1118-AB112BA09C9B}"/>
              </a:ext>
            </a:extLst>
          </p:cNvPr>
          <p:cNvGraphicFramePr>
            <a:graphicFrameLocks noGrp="1"/>
          </p:cNvGraphicFramePr>
          <p:nvPr>
            <p:ph idx="1"/>
            <p:extLst>
              <p:ext uri="{D42A27DB-BD31-4B8C-83A1-F6EECF244321}">
                <p14:modId xmlns:p14="http://schemas.microsoft.com/office/powerpoint/2010/main" val="610250021"/>
              </p:ext>
            </p:extLst>
          </p:nvPr>
        </p:nvGraphicFramePr>
        <p:xfrm>
          <a:off x="512956" y="1449436"/>
          <a:ext cx="11044168" cy="4191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ircular Arrow 2">
            <a:extLst>
              <a:ext uri="{FF2B5EF4-FFF2-40B4-BE49-F238E27FC236}">
                <a16:creationId xmlns:a16="http://schemas.microsoft.com/office/drawing/2014/main" id="{8C6ACAAA-A12D-5ACB-9F36-5FA33935A38B}"/>
              </a:ext>
              <a:ext uri="{C183D7F6-B498-43B3-948B-1728B52AA6E4}">
                <adec:decorative xmlns:adec="http://schemas.microsoft.com/office/drawing/2017/decorative" val="1"/>
              </a:ext>
            </a:extLst>
          </p:cNvPr>
          <p:cNvSpPr/>
          <p:nvPr/>
        </p:nvSpPr>
        <p:spPr>
          <a:xfrm rot="10408329">
            <a:off x="4928887" y="2718000"/>
            <a:ext cx="2923010" cy="2923010"/>
          </a:xfrm>
          <a:prstGeom prst="circularArrow">
            <a:avLst>
              <a:gd name="adj1" fmla="val 3375"/>
              <a:gd name="adj2" fmla="val 417449"/>
              <a:gd name="adj3" fmla="val 19850184"/>
              <a:gd name="adj4" fmla="val 13018655"/>
              <a:gd name="adj5" fmla="val 3937"/>
            </a:avLst>
          </a:prstGeom>
          <a:solidFill>
            <a:schemeClr val="accent1">
              <a:lumMod val="60000"/>
              <a:lumOff val="40000"/>
            </a:schemeClr>
          </a:solidFill>
        </p:spPr>
        <p:style>
          <a:lnRef idx="0">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sp>
      <p:sp>
        <p:nvSpPr>
          <p:cNvPr id="6" name="TextBox 5">
            <a:extLst>
              <a:ext uri="{FF2B5EF4-FFF2-40B4-BE49-F238E27FC236}">
                <a16:creationId xmlns:a16="http://schemas.microsoft.com/office/drawing/2014/main" id="{E1E61441-9372-1662-66F8-E3D80EFCDB0E}"/>
              </a:ext>
            </a:extLst>
          </p:cNvPr>
          <p:cNvSpPr txBox="1"/>
          <p:nvPr/>
        </p:nvSpPr>
        <p:spPr>
          <a:xfrm>
            <a:off x="682455" y="5738861"/>
            <a:ext cx="5169705" cy="369332"/>
          </a:xfrm>
          <a:prstGeom prst="rect">
            <a:avLst/>
          </a:prstGeom>
          <a:noFill/>
        </p:spPr>
        <p:txBody>
          <a:bodyPr wrap="square">
            <a:spAutoFit/>
          </a:bodyPr>
          <a:lstStyle/>
          <a:p>
            <a:pPr algn="ctr"/>
            <a:r>
              <a:rPr lang="en-US">
                <a:latin typeface="Arial" panose="020B0604020202020204" pitchFamily="34" charset="0"/>
                <a:cs typeface="Arial" panose="020B0604020202020204" pitchFamily="34" charset="0"/>
              </a:rPr>
              <a:t>Government</a:t>
            </a:r>
          </a:p>
        </p:txBody>
      </p:sp>
      <p:sp>
        <p:nvSpPr>
          <p:cNvPr id="7" name="TextBox 6">
            <a:extLst>
              <a:ext uri="{FF2B5EF4-FFF2-40B4-BE49-F238E27FC236}">
                <a16:creationId xmlns:a16="http://schemas.microsoft.com/office/drawing/2014/main" id="{B199AB79-9AAD-F69C-B973-0D272E8E0040}"/>
              </a:ext>
            </a:extLst>
          </p:cNvPr>
          <p:cNvSpPr txBox="1"/>
          <p:nvPr/>
        </p:nvSpPr>
        <p:spPr>
          <a:xfrm>
            <a:off x="5290139" y="5738861"/>
            <a:ext cx="3430115" cy="369332"/>
          </a:xfrm>
          <a:prstGeom prst="rect">
            <a:avLst/>
          </a:prstGeom>
          <a:noFill/>
        </p:spPr>
        <p:txBody>
          <a:bodyPr wrap="square">
            <a:spAutoFit/>
          </a:bodyPr>
          <a:lstStyle/>
          <a:p>
            <a:pPr algn="ctr"/>
            <a:r>
              <a:rPr lang="en-US">
                <a:latin typeface="Arial" panose="020B0604020202020204" pitchFamily="34" charset="0"/>
                <a:cs typeface="Arial" panose="020B0604020202020204" pitchFamily="34" charset="0"/>
              </a:rPr>
              <a:t>Academia</a:t>
            </a:r>
          </a:p>
        </p:txBody>
      </p:sp>
      <p:sp>
        <p:nvSpPr>
          <p:cNvPr id="8" name="TextBox 7">
            <a:extLst>
              <a:ext uri="{FF2B5EF4-FFF2-40B4-BE49-F238E27FC236}">
                <a16:creationId xmlns:a16="http://schemas.microsoft.com/office/drawing/2014/main" id="{30EC551D-73FF-BCB7-0D98-C553116B14C1}"/>
              </a:ext>
            </a:extLst>
          </p:cNvPr>
          <p:cNvSpPr txBox="1"/>
          <p:nvPr/>
        </p:nvSpPr>
        <p:spPr>
          <a:xfrm>
            <a:off x="9179684" y="5738861"/>
            <a:ext cx="2417584" cy="369332"/>
          </a:xfrm>
          <a:prstGeom prst="rect">
            <a:avLst/>
          </a:prstGeom>
          <a:noFill/>
        </p:spPr>
        <p:txBody>
          <a:bodyPr wrap="square">
            <a:spAutoFit/>
          </a:bodyPr>
          <a:lstStyle/>
          <a:p>
            <a:pPr algn="ctr"/>
            <a:r>
              <a:rPr lang="en-US">
                <a:latin typeface="Arial" panose="020B0604020202020204" pitchFamily="34" charset="0"/>
                <a:cs typeface="Arial" panose="020B0604020202020204" pitchFamily="34" charset="0"/>
              </a:rPr>
              <a:t>Industry</a:t>
            </a:r>
          </a:p>
        </p:txBody>
      </p:sp>
    </p:spTree>
    <p:extLst>
      <p:ext uri="{BB962C8B-B14F-4D97-AF65-F5344CB8AC3E}">
        <p14:creationId xmlns:p14="http://schemas.microsoft.com/office/powerpoint/2010/main" val="259049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3-210340-MT_Executive_Board Meeting_Volunteer Program [54]  -  Read-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C4972F345C06D498D7F41780ABCC7E3" ma:contentTypeVersion="8" ma:contentTypeDescription="Create a new document." ma:contentTypeScope="" ma:versionID="4b4570349ede24cb51ef93e985b9047f">
  <xsd:schema xmlns:xsd="http://www.w3.org/2001/XMLSchema" xmlns:xs="http://www.w3.org/2001/XMLSchema" xmlns:p="http://schemas.microsoft.com/office/2006/metadata/properties" xmlns:ns2="6ba615c7-e36f-41d7-bc8f-37344f0ff168" xmlns:ns3="e3c4afd0-9773-4f1f-9ff3-4da1b4bc66ab" targetNamespace="http://schemas.microsoft.com/office/2006/metadata/properties" ma:root="true" ma:fieldsID="d45cecb243a5710c7686b9384bbc435f" ns2:_="" ns3:_="">
    <xsd:import namespace="6ba615c7-e36f-41d7-bc8f-37344f0ff168"/>
    <xsd:import namespace="e3c4afd0-9773-4f1f-9ff3-4da1b4bc66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a615c7-e36f-41d7-bc8f-37344f0ff1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3c4afd0-9773-4f1f-9ff3-4da1b4bc66a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3C16CF-4702-4FF3-AF53-347FB564A694}">
  <ds:schemaRefs>
    <ds:schemaRef ds:uri="http://schemas.microsoft.com/sharepoint/v3/contenttype/forms"/>
  </ds:schemaRefs>
</ds:datastoreItem>
</file>

<file path=customXml/itemProps2.xml><?xml version="1.0" encoding="utf-8"?>
<ds:datastoreItem xmlns:ds="http://schemas.openxmlformats.org/officeDocument/2006/customXml" ds:itemID="{83725DE2-F52B-4CB9-9FB3-FAD4B7EC2AC0}">
  <ds:schemaRefs>
    <ds:schemaRef ds:uri="6ba615c7-e36f-41d7-bc8f-37344f0ff168"/>
    <ds:schemaRef ds:uri="http://purl.org/dc/dcmitype/"/>
    <ds:schemaRef ds:uri="http://purl.org/dc/term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 ds:uri="http://schemas.microsoft.com/office/infopath/2007/PartnerControls"/>
    <ds:schemaRef ds:uri="e3c4afd0-9773-4f1f-9ff3-4da1b4bc66ab"/>
  </ds:schemaRefs>
</ds:datastoreItem>
</file>

<file path=customXml/itemProps3.xml><?xml version="1.0" encoding="utf-8"?>
<ds:datastoreItem xmlns:ds="http://schemas.openxmlformats.org/officeDocument/2006/customXml" ds:itemID="{0618AA4B-DEA4-4894-BB4E-0B74A9A77B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a615c7-e36f-41d7-bc8f-37344f0ff168"/>
    <ds:schemaRef ds:uri="e3c4afd0-9773-4f1f-9ff3-4da1b4bc66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23-210340-MT_Executive_Board Meeting_Volunteer Program [54]  -  Read-Only</Template>
  <TotalTime>34</TotalTime>
  <Words>1232</Words>
  <Application>Microsoft Office PowerPoint</Application>
  <PresentationFormat>Widescreen</PresentationFormat>
  <Paragraphs>174</Paragraphs>
  <Slides>27</Slides>
  <Notes>6</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23-210340-MT_Executive_Board Meeting_Volunteer Program [54]  -  Read-Only</vt:lpstr>
      <vt:lpstr>3D-Printed Nasal Swabs for the City of Austin’s COVID-19 Response  Dr. Juan Gomez, Department of Physics, Texas State University</vt:lpstr>
      <vt:lpstr>Funding Statement</vt:lpstr>
      <vt:lpstr>Format of Today’s Session</vt:lpstr>
      <vt:lpstr>Case Study</vt:lpstr>
      <vt:lpstr>COVID-19 in Texas</vt:lpstr>
      <vt:lpstr>City of Austin – Testing Capacity</vt:lpstr>
      <vt:lpstr>COVID-19 in Texas State University</vt:lpstr>
      <vt:lpstr>Governor’s Supply Chain Strike Force</vt:lpstr>
      <vt:lpstr>Driving Force</vt:lpstr>
      <vt:lpstr>Teams at Texas State University</vt:lpstr>
      <vt:lpstr>University Response to COVID-19</vt:lpstr>
      <vt:lpstr>3D Printed Nasal Swab</vt:lpstr>
      <vt:lpstr>Nasal Swab Design</vt:lpstr>
      <vt:lpstr>Northwell Health Design</vt:lpstr>
      <vt:lpstr>Formlabs – Surgical Guide</vt:lpstr>
      <vt:lpstr>Testing and Production</vt:lpstr>
      <vt:lpstr>3D Printed Swabs – Summary </vt:lpstr>
      <vt:lpstr>Impact</vt:lpstr>
      <vt:lpstr>CHALLENGES</vt:lpstr>
      <vt:lpstr>LESSONS LEARNED</vt:lpstr>
      <vt:lpstr>CONCLUSIONS</vt:lpstr>
      <vt:lpstr>COLLABORATORS</vt:lpstr>
      <vt:lpstr>Q&amp;A</vt:lpstr>
      <vt:lpstr>Using Wastewater Surveillance to Understand Infectious Disease Trends</vt:lpstr>
      <vt:lpstr>Join the OneLab Network to engage with fellow lab community members!</vt:lpstr>
      <vt:lpstr>Check out OneLab REACH for free and up-to-date laboratory trainings!</vt:lpstr>
      <vt:lpstr>Stay tuned by visiting our new website!!</vt:lpstr>
    </vt:vector>
  </TitlesOfParts>
  <Company>ASCP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2011 Task Force on Connectivity</dc:title>
  <dc:creator>Beck, Lucy</dc:creator>
  <cp:lastModifiedBy>Jackson, Danielle</cp:lastModifiedBy>
  <cp:revision>14</cp:revision>
  <cp:lastPrinted>2021-05-22T14:22:41Z</cp:lastPrinted>
  <dcterms:created xsi:type="dcterms:W3CDTF">2021-05-10T16:15:42Z</dcterms:created>
  <dcterms:modified xsi:type="dcterms:W3CDTF">2023-07-13T14:11:34Z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0x0101002C4972F345C06D498D7F41780ABCC7E3</vt:lpwstr>
  </property>
</Properties>
</file>