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32"/>
  </p:notesMasterIdLst>
  <p:sldIdLst>
    <p:sldId id="287" r:id="rId2"/>
    <p:sldId id="291" r:id="rId3"/>
    <p:sldId id="296" r:id="rId4"/>
    <p:sldId id="330" r:id="rId5"/>
    <p:sldId id="317" r:id="rId6"/>
    <p:sldId id="331" r:id="rId7"/>
    <p:sldId id="290" r:id="rId8"/>
    <p:sldId id="316" r:id="rId9"/>
    <p:sldId id="328" r:id="rId10"/>
    <p:sldId id="322" r:id="rId11"/>
    <p:sldId id="320" r:id="rId12"/>
    <p:sldId id="321" r:id="rId13"/>
    <p:sldId id="332" r:id="rId14"/>
    <p:sldId id="333" r:id="rId15"/>
    <p:sldId id="338" r:id="rId16"/>
    <p:sldId id="335" r:id="rId17"/>
    <p:sldId id="326" r:id="rId18"/>
    <p:sldId id="329" r:id="rId19"/>
    <p:sldId id="323" r:id="rId20"/>
    <p:sldId id="324" r:id="rId21"/>
    <p:sldId id="325" r:id="rId22"/>
    <p:sldId id="336" r:id="rId23"/>
    <p:sldId id="327" r:id="rId24"/>
    <p:sldId id="318" r:id="rId25"/>
    <p:sldId id="313" r:id="rId26"/>
    <p:sldId id="334" r:id="rId27"/>
    <p:sldId id="339" r:id="rId28"/>
    <p:sldId id="312" r:id="rId29"/>
    <p:sldId id="337" r:id="rId30"/>
    <p:sldId id="283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 userDrawn="1">
          <p15:clr>
            <a:srgbClr val="A4A3A4"/>
          </p15:clr>
        </p15:guide>
        <p15:guide id="5" orient="horz" pos="1008" userDrawn="1">
          <p15:clr>
            <a:srgbClr val="A4A3A4"/>
          </p15:clr>
        </p15:guide>
        <p15:guide id="6" orient="horz" pos="3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upert, Olga" initials="RO" lastIdx="11" clrIdx="3">
    <p:extLst>
      <p:ext uri="{19B8F6BF-5375-455C-9EA6-DF929625EA0E}">
        <p15:presenceInfo xmlns:p15="http://schemas.microsoft.com/office/powerpoint/2012/main" userId="S-1-5-21-299502267-152049171-725345543-229935326" providerId="AD"/>
      </p:ext>
    </p:extLst>
  </p:cmAuthor>
  <p:cmAuthor id="2" name="Heather Provino" initials="HP" lastIdx="10" clrIdx="1">
    <p:extLst>
      <p:ext uri="{19B8F6BF-5375-455C-9EA6-DF929625EA0E}">
        <p15:presenceInfo xmlns:p15="http://schemas.microsoft.com/office/powerpoint/2012/main" userId="Heather Provino" providerId="None"/>
      </p:ext>
    </p:extLst>
  </p:cmAuthor>
  <p:cmAuthor id="3" name="Wells, Stephanie" initials="WS" lastIdx="7" clrIdx="2">
    <p:extLst>
      <p:ext uri="{19B8F6BF-5375-455C-9EA6-DF929625EA0E}">
        <p15:presenceInfo xmlns:p15="http://schemas.microsoft.com/office/powerpoint/2012/main" userId="S-1-5-21-299502267-152049171-725345543-229810706" providerId="AD"/>
      </p:ext>
    </p:extLst>
  </p:cmAuthor>
  <p:cmAuthor id="4" name="Najjar, Susan" initials="NS" lastIdx="3" clrIdx="4">
    <p:extLst>
      <p:ext uri="{19B8F6BF-5375-455C-9EA6-DF929625EA0E}">
        <p15:presenceInfo xmlns:p15="http://schemas.microsoft.com/office/powerpoint/2012/main" userId="S-1-5-21-1659004503-492894223-839522115-498234" providerId="AD"/>
      </p:ext>
    </p:extLst>
  </p:cmAuthor>
  <p:cmAuthor id="5" name="Caulder Sides, Holly" initials="CH" lastIdx="3" clrIdx="5">
    <p:extLst>
      <p:ext uri="{19B8F6BF-5375-455C-9EA6-DF929625EA0E}">
        <p15:presenceInfo xmlns:p15="http://schemas.microsoft.com/office/powerpoint/2012/main" userId="Caulder Sides, Holly" providerId="None"/>
      </p:ext>
    </p:extLst>
  </p:cmAuthor>
  <p:cmAuthor id="6" name="Zimmerman, Scott" initials="ZS" lastIdx="8" clrIdx="6">
    <p:extLst>
      <p:ext uri="{19B8F6BF-5375-455C-9EA6-DF929625EA0E}">
        <p15:presenceInfo xmlns:p15="http://schemas.microsoft.com/office/powerpoint/2012/main" userId="S-1-5-21-299502267-152049171-725345543-2299026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758"/>
    <a:srgbClr val="636466"/>
    <a:srgbClr val="66D0DD"/>
    <a:srgbClr val="3E3E3E"/>
    <a:srgbClr val="739D82"/>
    <a:srgbClr val="66BE7B"/>
    <a:srgbClr val="C0C2C4"/>
    <a:srgbClr val="F2F2F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5" autoAdjust="0"/>
    <p:restoredTop sz="93447" autoAdjust="0"/>
  </p:normalViewPr>
  <p:slideViewPr>
    <p:cSldViewPr snapToGrid="0" showGuides="1">
      <p:cViewPr varScale="1">
        <p:scale>
          <a:sx n="59" d="100"/>
          <a:sy n="59" d="100"/>
        </p:scale>
        <p:origin x="1100" y="52"/>
      </p:cViewPr>
      <p:guideLst>
        <p:guide pos="3840"/>
        <p:guide orient="horz" pos="1008"/>
        <p:guide orient="horz" pos="3984"/>
      </p:guideLst>
    </p:cSldViewPr>
  </p:slideViewPr>
  <p:outlineViewPr>
    <p:cViewPr>
      <p:scale>
        <a:sx n="33" d="100"/>
        <a:sy n="33" d="100"/>
      </p:scale>
      <p:origin x="0" y="-489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5" d="100"/>
        <a:sy n="135" d="100"/>
      </p:scale>
      <p:origin x="0" y="-7104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EZ1</a:t>
            </a:r>
            <a:r>
              <a:rPr lang="en-US" baseline="0" dirty="0"/>
              <a:t> vs MP96 VAC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81946006749156"/>
          <c:y val="0.2058477044213346"/>
          <c:w val="0.83100206224221973"/>
          <c:h val="0.6954944601655036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Sheet1!$C$1:$C$3</c:f>
              <c:strCache>
                <c:ptCount val="3"/>
                <c:pt idx="0">
                  <c:v>MP96</c:v>
                </c:pt>
                <c:pt idx="1">
                  <c:v>VAC</c:v>
                </c:pt>
                <c:pt idx="2">
                  <c:v>MP96 VAC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0814849869671646"/>
                  <c:y val="2.901302423840687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Sheet1!$B$4:$B$33</c:f>
              <c:numCache>
                <c:formatCode>0.0</c:formatCode>
                <c:ptCount val="30"/>
                <c:pt idx="0">
                  <c:v>30.132000000000001</c:v>
                </c:pt>
                <c:pt idx="1">
                  <c:v>28.452100000000002</c:v>
                </c:pt>
                <c:pt idx="2">
                  <c:v>28.456700000000001</c:v>
                </c:pt>
                <c:pt idx="3">
                  <c:v>28.727599999999999</c:v>
                </c:pt>
                <c:pt idx="4">
                  <c:v>29.3996</c:v>
                </c:pt>
                <c:pt idx="5">
                  <c:v>31.1022</c:v>
                </c:pt>
                <c:pt idx="6">
                  <c:v>30.145600000000002</c:v>
                </c:pt>
                <c:pt idx="7">
                  <c:v>31.3445</c:v>
                </c:pt>
                <c:pt idx="8">
                  <c:v>31.331900000000001</c:v>
                </c:pt>
                <c:pt idx="9">
                  <c:v>29.6402</c:v>
                </c:pt>
                <c:pt idx="10">
                  <c:v>33.149099999999997</c:v>
                </c:pt>
                <c:pt idx="11">
                  <c:v>32.122500000000002</c:v>
                </c:pt>
                <c:pt idx="12">
                  <c:v>32.839700000000001</c:v>
                </c:pt>
                <c:pt idx="13">
                  <c:v>32.8187</c:v>
                </c:pt>
                <c:pt idx="14">
                  <c:v>31.523700000000002</c:v>
                </c:pt>
                <c:pt idx="15">
                  <c:v>34.240200000000002</c:v>
                </c:pt>
                <c:pt idx="16">
                  <c:v>35.173400000000001</c:v>
                </c:pt>
                <c:pt idx="17">
                  <c:v>34.503</c:v>
                </c:pt>
                <c:pt idx="18">
                  <c:v>36.379100000000001</c:v>
                </c:pt>
                <c:pt idx="19">
                  <c:v>34.065600000000003</c:v>
                </c:pt>
                <c:pt idx="20">
                  <c:v>37.229500000000002</c:v>
                </c:pt>
                <c:pt idx="21">
                  <c:v>32.4587</c:v>
                </c:pt>
                <c:pt idx="22">
                  <c:v>36.5276</c:v>
                </c:pt>
                <c:pt idx="23">
                  <c:v>35.478000000000002</c:v>
                </c:pt>
                <c:pt idx="24">
                  <c:v>35.7044</c:v>
                </c:pt>
                <c:pt idx="25">
                  <c:v>39.1539</c:v>
                </c:pt>
                <c:pt idx="26">
                  <c:v>38.478499999999997</c:v>
                </c:pt>
                <c:pt idx="27">
                  <c:v>36.9253</c:v>
                </c:pt>
                <c:pt idx="28">
                  <c:v>38.4131</c:v>
                </c:pt>
                <c:pt idx="29">
                  <c:v>36.967300000000002</c:v>
                </c:pt>
              </c:numCache>
            </c:numRef>
          </c:xVal>
          <c:yVal>
            <c:numRef>
              <c:f>Sheet1!$C$4:$C$33</c:f>
              <c:numCache>
                <c:formatCode>0.0</c:formatCode>
                <c:ptCount val="30"/>
                <c:pt idx="0">
                  <c:v>28.963100000000001</c:v>
                </c:pt>
                <c:pt idx="1">
                  <c:v>28.217600000000001</c:v>
                </c:pt>
                <c:pt idx="2">
                  <c:v>28.421700000000001</c:v>
                </c:pt>
                <c:pt idx="3">
                  <c:v>27.9833</c:v>
                </c:pt>
                <c:pt idx="4">
                  <c:v>28.388400000000001</c:v>
                </c:pt>
                <c:pt idx="5">
                  <c:v>30.0227</c:v>
                </c:pt>
                <c:pt idx="6">
                  <c:v>29.6037</c:v>
                </c:pt>
                <c:pt idx="7">
                  <c:v>29.863600000000002</c:v>
                </c:pt>
                <c:pt idx="8">
                  <c:v>29.395399999999999</c:v>
                </c:pt>
                <c:pt idx="9">
                  <c:v>31.1297</c:v>
                </c:pt>
                <c:pt idx="10">
                  <c:v>32.8596</c:v>
                </c:pt>
                <c:pt idx="11">
                  <c:v>31.894500000000001</c:v>
                </c:pt>
                <c:pt idx="12">
                  <c:v>33.091799999999999</c:v>
                </c:pt>
                <c:pt idx="13">
                  <c:v>30.881699999999999</c:v>
                </c:pt>
                <c:pt idx="14">
                  <c:v>31.049299999999999</c:v>
                </c:pt>
                <c:pt idx="15">
                  <c:v>34.162500000000001</c:v>
                </c:pt>
                <c:pt idx="16">
                  <c:v>31.161899999999999</c:v>
                </c:pt>
                <c:pt idx="17">
                  <c:v>30.583400000000001</c:v>
                </c:pt>
                <c:pt idx="18">
                  <c:v>34.468899999999998</c:v>
                </c:pt>
                <c:pt idx="19">
                  <c:v>31.876899999999999</c:v>
                </c:pt>
                <c:pt idx="20">
                  <c:v>37.620100000000001</c:v>
                </c:pt>
                <c:pt idx="21">
                  <c:v>30.353200000000001</c:v>
                </c:pt>
                <c:pt idx="22">
                  <c:v>36.747199999999999</c:v>
                </c:pt>
                <c:pt idx="23">
                  <c:v>38.323300000000003</c:v>
                </c:pt>
                <c:pt idx="24">
                  <c:v>36.504100000000001</c:v>
                </c:pt>
                <c:pt idx="25">
                  <c:v>38.525799999999997</c:v>
                </c:pt>
                <c:pt idx="26">
                  <c:v>36.985500000000002</c:v>
                </c:pt>
                <c:pt idx="27">
                  <c:v>37.768500000000003</c:v>
                </c:pt>
                <c:pt idx="28">
                  <c:v>38.395299999999999</c:v>
                </c:pt>
                <c:pt idx="29">
                  <c:v>37.9255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3A-4321-9865-DF06A2550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2102840"/>
        <c:axId val="702105136"/>
      </c:scatterChart>
      <c:valAx>
        <c:axId val="702102840"/>
        <c:scaling>
          <c:orientation val="minMax"/>
          <c:max val="40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MP96 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105136"/>
        <c:crosses val="autoZero"/>
        <c:crossBetween val="midCat"/>
      </c:valAx>
      <c:valAx>
        <c:axId val="702105136"/>
        <c:scaling>
          <c:orientation val="minMax"/>
          <c:max val="40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EZ1 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102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VAC1 7500 vs QS7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VAC1 Qs7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9860476815398077"/>
                  <c:y val="2.163240011665208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Sheet6!$A$2:$A$176</c:f>
              <c:numCache>
                <c:formatCode>0.0</c:formatCode>
                <c:ptCount val="175"/>
                <c:pt idx="0">
                  <c:v>32.391300000000001</c:v>
                </c:pt>
                <c:pt idx="1">
                  <c:v>33.622999999999998</c:v>
                </c:pt>
                <c:pt idx="2">
                  <c:v>34.8217</c:v>
                </c:pt>
                <c:pt idx="3" formatCode="0.00">
                  <c:v>36.973999999999997</c:v>
                </c:pt>
                <c:pt idx="12">
                  <c:v>29.3401</c:v>
                </c:pt>
                <c:pt idx="14">
                  <c:v>21.767499999999998</c:v>
                </c:pt>
                <c:pt idx="18">
                  <c:v>19.733799999999999</c:v>
                </c:pt>
                <c:pt idx="21">
                  <c:v>24.281300000000002</c:v>
                </c:pt>
                <c:pt idx="22">
                  <c:v>20.985600000000002</c:v>
                </c:pt>
                <c:pt idx="23">
                  <c:v>22.409199999999998</c:v>
                </c:pt>
                <c:pt idx="24">
                  <c:v>16.4556</c:v>
                </c:pt>
                <c:pt idx="33">
                  <c:v>22.505800000000001</c:v>
                </c:pt>
                <c:pt idx="34">
                  <c:v>20.3231</c:v>
                </c:pt>
                <c:pt idx="35">
                  <c:v>22.200399999999998</c:v>
                </c:pt>
                <c:pt idx="36">
                  <c:v>26.091699999999999</c:v>
                </c:pt>
                <c:pt idx="37">
                  <c:v>27.180900000000001</c:v>
                </c:pt>
                <c:pt idx="39">
                  <c:v>21.49</c:v>
                </c:pt>
                <c:pt idx="45">
                  <c:v>33.362099999999998</c:v>
                </c:pt>
                <c:pt idx="47">
                  <c:v>27.033100000000001</c:v>
                </c:pt>
                <c:pt idx="56">
                  <c:v>28.100300000000001</c:v>
                </c:pt>
                <c:pt idx="59">
                  <c:v>23.235600000000002</c:v>
                </c:pt>
                <c:pt idx="60">
                  <c:v>29.051500000000001</c:v>
                </c:pt>
                <c:pt idx="61">
                  <c:v>28.190999999999999</c:v>
                </c:pt>
                <c:pt idx="62">
                  <c:v>25.940200000000001</c:v>
                </c:pt>
                <c:pt idx="64">
                  <c:v>18.614899999999999</c:v>
                </c:pt>
                <c:pt idx="65">
                  <c:v>32.281199999999998</c:v>
                </c:pt>
                <c:pt idx="66">
                  <c:v>18.276800000000001</c:v>
                </c:pt>
                <c:pt idx="71">
                  <c:v>18.116599999999998</c:v>
                </c:pt>
                <c:pt idx="72">
                  <c:v>21.119399999999999</c:v>
                </c:pt>
                <c:pt idx="75">
                  <c:v>24.288599999999999</c:v>
                </c:pt>
                <c:pt idx="77">
                  <c:v>19.994199999999999</c:v>
                </c:pt>
                <c:pt idx="78">
                  <c:v>19.518799999999999</c:v>
                </c:pt>
                <c:pt idx="80">
                  <c:v>23.106100000000001</c:v>
                </c:pt>
                <c:pt idx="81">
                  <c:v>19.584499999999998</c:v>
                </c:pt>
                <c:pt idx="82">
                  <c:v>24.616299999999999</c:v>
                </c:pt>
                <c:pt idx="88">
                  <c:v>20.3216</c:v>
                </c:pt>
                <c:pt idx="94">
                  <c:v>31.5276</c:v>
                </c:pt>
                <c:pt idx="95">
                  <c:v>19.331399999999999</c:v>
                </c:pt>
                <c:pt idx="96">
                  <c:v>22.814299999999999</c:v>
                </c:pt>
                <c:pt idx="101">
                  <c:v>25.491599999999998</c:v>
                </c:pt>
                <c:pt idx="102">
                  <c:v>17.336400000000001</c:v>
                </c:pt>
                <c:pt idx="103">
                  <c:v>22.5471</c:v>
                </c:pt>
                <c:pt idx="109">
                  <c:v>17.989799999999999</c:v>
                </c:pt>
                <c:pt idx="110">
                  <c:v>18.291399999999999</c:v>
                </c:pt>
                <c:pt idx="114">
                  <c:v>19.724399999999999</c:v>
                </c:pt>
                <c:pt idx="115">
                  <c:v>16.374700000000001</c:v>
                </c:pt>
                <c:pt idx="116">
                  <c:v>23.39</c:v>
                </c:pt>
                <c:pt idx="117">
                  <c:v>33.612499999999997</c:v>
                </c:pt>
                <c:pt idx="119">
                  <c:v>28.395900000000001</c:v>
                </c:pt>
                <c:pt idx="125">
                  <c:v>24.093</c:v>
                </c:pt>
                <c:pt idx="131">
                  <c:v>18.908100000000001</c:v>
                </c:pt>
                <c:pt idx="132">
                  <c:v>23.8169</c:v>
                </c:pt>
                <c:pt idx="134">
                  <c:v>22.581399999999999</c:v>
                </c:pt>
                <c:pt idx="135">
                  <c:v>21.8672</c:v>
                </c:pt>
                <c:pt idx="137">
                  <c:v>19.315899999999999</c:v>
                </c:pt>
                <c:pt idx="138">
                  <c:v>38.717300000000002</c:v>
                </c:pt>
                <c:pt idx="139">
                  <c:v>24.547799999999999</c:v>
                </c:pt>
                <c:pt idx="140">
                  <c:v>17.128699999999998</c:v>
                </c:pt>
                <c:pt idx="141">
                  <c:v>20.524100000000001</c:v>
                </c:pt>
                <c:pt idx="143">
                  <c:v>22.721800000000002</c:v>
                </c:pt>
                <c:pt idx="150">
                  <c:v>20.750499999999999</c:v>
                </c:pt>
                <c:pt idx="151">
                  <c:v>21.919799999999999</c:v>
                </c:pt>
                <c:pt idx="157">
                  <c:v>25.325600000000001</c:v>
                </c:pt>
                <c:pt idx="158">
                  <c:v>25.260300000000001</c:v>
                </c:pt>
                <c:pt idx="159">
                  <c:v>30.417200000000001</c:v>
                </c:pt>
                <c:pt idx="163">
                  <c:v>25.7163</c:v>
                </c:pt>
                <c:pt idx="164">
                  <c:v>30.566299999999998</c:v>
                </c:pt>
                <c:pt idx="165">
                  <c:v>22.0092</c:v>
                </c:pt>
                <c:pt idx="166">
                  <c:v>24.602499999999999</c:v>
                </c:pt>
                <c:pt idx="167">
                  <c:v>19.680199999999999</c:v>
                </c:pt>
                <c:pt idx="168">
                  <c:v>24.533300000000001</c:v>
                </c:pt>
                <c:pt idx="169">
                  <c:v>23.861799999999999</c:v>
                </c:pt>
                <c:pt idx="172">
                  <c:v>20.400700000000001</c:v>
                </c:pt>
                <c:pt idx="173">
                  <c:v>18.343900000000001</c:v>
                </c:pt>
              </c:numCache>
            </c:numRef>
          </c:xVal>
          <c:yVal>
            <c:numRef>
              <c:f>Sheet6!$B$2:$B$176</c:f>
              <c:numCache>
                <c:formatCode>0.0</c:formatCode>
                <c:ptCount val="175"/>
                <c:pt idx="0">
                  <c:v>33.784762999999998</c:v>
                </c:pt>
                <c:pt idx="1">
                  <c:v>33.460909999999998</c:v>
                </c:pt>
                <c:pt idx="2">
                  <c:v>32.807056000000003</c:v>
                </c:pt>
                <c:pt idx="3">
                  <c:v>32.471609999999998</c:v>
                </c:pt>
                <c:pt idx="12">
                  <c:v>30.82152</c:v>
                </c:pt>
                <c:pt idx="14">
                  <c:v>23.307226</c:v>
                </c:pt>
                <c:pt idx="18">
                  <c:v>21.110731000000001</c:v>
                </c:pt>
                <c:pt idx="21">
                  <c:v>26.070498000000001</c:v>
                </c:pt>
                <c:pt idx="22">
                  <c:v>22.555523000000001</c:v>
                </c:pt>
                <c:pt idx="23">
                  <c:v>24.138670000000001</c:v>
                </c:pt>
                <c:pt idx="24">
                  <c:v>17.294352</c:v>
                </c:pt>
                <c:pt idx="33">
                  <c:v>24.244081000000001</c:v>
                </c:pt>
                <c:pt idx="34">
                  <c:v>22.056232000000001</c:v>
                </c:pt>
                <c:pt idx="35">
                  <c:v>23.769867000000001</c:v>
                </c:pt>
                <c:pt idx="36">
                  <c:v>27.229123999999999</c:v>
                </c:pt>
                <c:pt idx="37">
                  <c:v>28.286792999999999</c:v>
                </c:pt>
                <c:pt idx="39">
                  <c:v>23.127144000000001</c:v>
                </c:pt>
                <c:pt idx="45">
                  <c:v>34.635418000000001</c:v>
                </c:pt>
                <c:pt idx="47">
                  <c:v>28.507559000000001</c:v>
                </c:pt>
                <c:pt idx="56">
                  <c:v>29.635717</c:v>
                </c:pt>
                <c:pt idx="59">
                  <c:v>24.669428</c:v>
                </c:pt>
                <c:pt idx="60">
                  <c:v>30.116862999999999</c:v>
                </c:pt>
                <c:pt idx="61">
                  <c:v>29.117737000000002</c:v>
                </c:pt>
                <c:pt idx="62">
                  <c:v>26.976911999999999</c:v>
                </c:pt>
                <c:pt idx="64">
                  <c:v>19.981483000000001</c:v>
                </c:pt>
                <c:pt idx="65">
                  <c:v>32.980648000000002</c:v>
                </c:pt>
                <c:pt idx="66">
                  <c:v>19.697737</c:v>
                </c:pt>
                <c:pt idx="71">
                  <c:v>19.316628000000001</c:v>
                </c:pt>
                <c:pt idx="72">
                  <c:v>22.578613000000001</c:v>
                </c:pt>
                <c:pt idx="75">
                  <c:v>25.346516000000001</c:v>
                </c:pt>
                <c:pt idx="77">
                  <c:v>21.131112999999999</c:v>
                </c:pt>
                <c:pt idx="78">
                  <c:v>20.673757999999999</c:v>
                </c:pt>
                <c:pt idx="80">
                  <c:v>24.439537000000001</c:v>
                </c:pt>
                <c:pt idx="81">
                  <c:v>21.146384999999999</c:v>
                </c:pt>
                <c:pt idx="82">
                  <c:v>25.732727000000001</c:v>
                </c:pt>
                <c:pt idx="88">
                  <c:v>21.648354999999999</c:v>
                </c:pt>
                <c:pt idx="94">
                  <c:v>32.511536</c:v>
                </c:pt>
                <c:pt idx="95">
                  <c:v>20.50177</c:v>
                </c:pt>
                <c:pt idx="96">
                  <c:v>23.908906999999999</c:v>
                </c:pt>
                <c:pt idx="101">
                  <c:v>26.072004</c:v>
                </c:pt>
                <c:pt idx="102">
                  <c:v>18.0121</c:v>
                </c:pt>
                <c:pt idx="103">
                  <c:v>23.044436000000001</c:v>
                </c:pt>
                <c:pt idx="109">
                  <c:v>18.582138</c:v>
                </c:pt>
                <c:pt idx="110">
                  <c:v>17.888887</c:v>
                </c:pt>
                <c:pt idx="114">
                  <c:v>20.254341</c:v>
                </c:pt>
                <c:pt idx="115">
                  <c:v>16.757929000000001</c:v>
                </c:pt>
                <c:pt idx="116">
                  <c:v>24.111307</c:v>
                </c:pt>
                <c:pt idx="117">
                  <c:v>33.596429999999998</c:v>
                </c:pt>
                <c:pt idx="119">
                  <c:v>28.857420000000001</c:v>
                </c:pt>
                <c:pt idx="125">
                  <c:v>24.958594999999999</c:v>
                </c:pt>
                <c:pt idx="131">
                  <c:v>18.857068999999999</c:v>
                </c:pt>
                <c:pt idx="132">
                  <c:v>24.472238999999998</c:v>
                </c:pt>
                <c:pt idx="133">
                  <c:v>38.771766999999997</c:v>
                </c:pt>
                <c:pt idx="134">
                  <c:v>23.055040000000002</c:v>
                </c:pt>
                <c:pt idx="135">
                  <c:v>22.549793000000001</c:v>
                </c:pt>
                <c:pt idx="137">
                  <c:v>20.301683000000001</c:v>
                </c:pt>
                <c:pt idx="138">
                  <c:v>35.928986000000002</c:v>
                </c:pt>
                <c:pt idx="139">
                  <c:v>22.747084000000001</c:v>
                </c:pt>
                <c:pt idx="140">
                  <c:v>16.322732999999999</c:v>
                </c:pt>
                <c:pt idx="141">
                  <c:v>20.002711999999999</c:v>
                </c:pt>
                <c:pt idx="143">
                  <c:v>21.041754000000001</c:v>
                </c:pt>
                <c:pt idx="150">
                  <c:v>19.298618000000001</c:v>
                </c:pt>
                <c:pt idx="151">
                  <c:v>21.334114</c:v>
                </c:pt>
                <c:pt idx="157">
                  <c:v>23.853210000000001</c:v>
                </c:pt>
                <c:pt idx="158">
                  <c:v>24.599314</c:v>
                </c:pt>
                <c:pt idx="159">
                  <c:v>29.190992000000001</c:v>
                </c:pt>
                <c:pt idx="163">
                  <c:v>25.275732000000001</c:v>
                </c:pt>
                <c:pt idx="164">
                  <c:v>28.970385</c:v>
                </c:pt>
                <c:pt idx="165">
                  <c:v>21.370225999999999</c:v>
                </c:pt>
                <c:pt idx="166">
                  <c:v>23.683342</c:v>
                </c:pt>
                <c:pt idx="167">
                  <c:v>19.182941</c:v>
                </c:pt>
                <c:pt idx="168">
                  <c:v>22.734891999999999</c:v>
                </c:pt>
                <c:pt idx="169">
                  <c:v>22.452919000000001</c:v>
                </c:pt>
                <c:pt idx="172">
                  <c:v>18.778922999999999</c:v>
                </c:pt>
                <c:pt idx="173">
                  <c:v>17.941842999999999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F9-4E29-B09A-5FE0F464A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513608"/>
        <c:axId val="784512624"/>
      </c:scatterChart>
      <c:valAx>
        <c:axId val="784513608"/>
        <c:scaling>
          <c:orientation val="minMax"/>
          <c:min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QS7 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512624"/>
        <c:crosses val="autoZero"/>
        <c:crossBetween val="midCat"/>
      </c:valAx>
      <c:valAx>
        <c:axId val="784512624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7500 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513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30C6A-DB9B-47B6-9037-7B4494BE08B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AD61F-7CC6-48AF-A217-C41C11A0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4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D61F-7CC6-48AF-A217-C41C11A05C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/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900" y="3008583"/>
            <a:ext cx="5198677" cy="10259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en-US" sz="4000" spc="0" baseline="0" dirty="0"/>
            </a:lvl1pPr>
          </a:lstStyle>
          <a:p>
            <a:pPr lvl="0">
              <a:lnSpc>
                <a:spcPts val="4000"/>
              </a:lnSpc>
            </a:pPr>
            <a:r>
              <a:rPr lang="en-US" dirty="0"/>
              <a:t>Title should not exceed 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4631671"/>
            <a:ext cx="5350329" cy="8459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or date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F922664-A69F-4A34-8FAE-664BF2A48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1738471"/>
            <a:ext cx="3801745" cy="10958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 spc="200" baseline="0">
                <a:solidFill>
                  <a:schemeClr val="tx1"/>
                </a:solidFill>
              </a:defRPr>
            </a:lvl1pPr>
            <a:lvl2pPr marL="20116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90FD303-6C67-49ED-AEB4-55EDF1968A44}"/>
              </a:ext>
            </a:extLst>
          </p:cNvPr>
          <p:cNvSpPr/>
          <p:nvPr/>
        </p:nvSpPr>
        <p:spPr>
          <a:xfrm>
            <a:off x="6135789" y="-3045"/>
            <a:ext cx="6061875" cy="5688000"/>
          </a:xfrm>
          <a:custGeom>
            <a:avLst/>
            <a:gdLst>
              <a:gd name="connsiteX0" fmla="*/ 215376 w 6061875"/>
              <a:gd name="connsiteY0" fmla="*/ 0 h 5688000"/>
              <a:gd name="connsiteX1" fmla="*/ 6061875 w 6061875"/>
              <a:gd name="connsiteY1" fmla="*/ 0 h 5688000"/>
              <a:gd name="connsiteX2" fmla="*/ 6061874 w 6061875"/>
              <a:gd name="connsiteY2" fmla="*/ 5181247 h 5688000"/>
              <a:gd name="connsiteX3" fmla="*/ 5884725 w 6061875"/>
              <a:gd name="connsiteY3" fmla="*/ 5275379 h 5688000"/>
              <a:gd name="connsiteX4" fmla="*/ 1529226 w 6061875"/>
              <a:gd name="connsiteY4" fmla="*/ 4690293 h 5688000"/>
              <a:gd name="connsiteX5" fmla="*/ 174767 w 6061875"/>
              <a:gd name="connsiteY5" fmla="*/ 122713 h 5688000"/>
              <a:gd name="connsiteX6" fmla="*/ 215376 w 6061875"/>
              <a:gd name="connsiteY6" fmla="*/ 0 h 56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1875" h="5688000">
                <a:moveTo>
                  <a:pt x="215376" y="0"/>
                </a:moveTo>
                <a:lnTo>
                  <a:pt x="6061875" y="0"/>
                </a:lnTo>
                <a:lnTo>
                  <a:pt x="6061874" y="5181247"/>
                </a:lnTo>
                <a:lnTo>
                  <a:pt x="5884725" y="5275379"/>
                </a:lnTo>
                <a:cubicBezTo>
                  <a:pt x="4506761" y="5963336"/>
                  <a:pt x="2811084" y="5806058"/>
                  <a:pt x="1529226" y="4690293"/>
                </a:cubicBezTo>
                <a:cubicBezTo>
                  <a:pt x="187007" y="3494984"/>
                  <a:pt x="-293739" y="1670204"/>
                  <a:pt x="174767" y="122713"/>
                </a:cubicBezTo>
                <a:lnTo>
                  <a:pt x="215376" y="0"/>
                </a:lnTo>
                <a:close/>
              </a:path>
            </a:pathLst>
          </a:custGeom>
          <a:solidFill>
            <a:srgbClr val="4CD5F7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3FA8078-4CF1-47AE-9DFE-4A696148D438}"/>
              </a:ext>
            </a:extLst>
          </p:cNvPr>
          <p:cNvSpPr/>
          <p:nvPr userDrawn="1"/>
        </p:nvSpPr>
        <p:spPr>
          <a:xfrm>
            <a:off x="7861957" y="-3046"/>
            <a:ext cx="4335707" cy="4179603"/>
          </a:xfrm>
          <a:custGeom>
            <a:avLst/>
            <a:gdLst>
              <a:gd name="connsiteX0" fmla="*/ 151605 w 4335706"/>
              <a:gd name="connsiteY0" fmla="*/ 0 h 4179602"/>
              <a:gd name="connsiteX1" fmla="*/ 4335706 w 4335706"/>
              <a:gd name="connsiteY1" fmla="*/ 0 h 4179602"/>
              <a:gd name="connsiteX2" fmla="*/ 4335705 w 4335706"/>
              <a:gd name="connsiteY2" fmla="*/ 3855210 h 4179602"/>
              <a:gd name="connsiteX3" fmla="*/ 4200106 w 4335706"/>
              <a:gd name="connsiteY3" fmla="*/ 3924374 h 4179602"/>
              <a:gd name="connsiteX4" fmla="*/ 1126173 w 4335706"/>
              <a:gd name="connsiteY4" fmla="*/ 3459612 h 4179602"/>
              <a:gd name="connsiteX5" fmla="*/ 128682 w 4335706"/>
              <a:gd name="connsiteY5" fmla="*/ 64253 h 4179602"/>
              <a:gd name="connsiteX6" fmla="*/ 151605 w 4335706"/>
              <a:gd name="connsiteY6" fmla="*/ 0 h 417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06" h="4179602">
                <a:moveTo>
                  <a:pt x="151605" y="0"/>
                </a:moveTo>
                <a:lnTo>
                  <a:pt x="4335706" y="0"/>
                </a:lnTo>
                <a:lnTo>
                  <a:pt x="4335705" y="3855210"/>
                </a:lnTo>
                <a:lnTo>
                  <a:pt x="4200106" y="3924374"/>
                </a:lnTo>
                <a:cubicBezTo>
                  <a:pt x="3210930" y="4368115"/>
                  <a:pt x="2029162" y="4245598"/>
                  <a:pt x="1126173" y="3459612"/>
                </a:cubicBezTo>
                <a:cubicBezTo>
                  <a:pt x="137716" y="2579399"/>
                  <a:pt x="-216297" y="1214435"/>
                  <a:pt x="128682" y="64253"/>
                </a:cubicBezTo>
                <a:lnTo>
                  <a:pt x="151605" y="0"/>
                </a:lnTo>
                <a:close/>
              </a:path>
            </a:pathLst>
          </a:custGeom>
          <a:solidFill>
            <a:srgbClr val="2998E3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4C9649-BFB5-46C6-8AAF-DAF6F624F1E1}"/>
              </a:ext>
            </a:extLst>
          </p:cNvPr>
          <p:cNvSpPr/>
          <p:nvPr/>
        </p:nvSpPr>
        <p:spPr>
          <a:xfrm>
            <a:off x="8959994" y="-3045"/>
            <a:ext cx="3237671" cy="3243649"/>
          </a:xfrm>
          <a:custGeom>
            <a:avLst/>
            <a:gdLst>
              <a:gd name="connsiteX0" fmla="*/ 143901 w 3237670"/>
              <a:gd name="connsiteY0" fmla="*/ 0 h 3243649"/>
              <a:gd name="connsiteX1" fmla="*/ 3237670 w 3237670"/>
              <a:gd name="connsiteY1" fmla="*/ 0 h 3243649"/>
              <a:gd name="connsiteX2" fmla="*/ 3237670 w 3237670"/>
              <a:gd name="connsiteY2" fmla="*/ 3033708 h 3243649"/>
              <a:gd name="connsiteX3" fmla="*/ 3184618 w 3237670"/>
              <a:gd name="connsiteY3" fmla="*/ 3060261 h 3243649"/>
              <a:gd name="connsiteX4" fmla="*/ 853875 w 3237670"/>
              <a:gd name="connsiteY4" fmla="*/ 2685264 h 3243649"/>
              <a:gd name="connsiteX5" fmla="*/ 97586 w 3237670"/>
              <a:gd name="connsiteY5" fmla="*/ 128996 h 3243649"/>
              <a:gd name="connsiteX6" fmla="*/ 143901 w 3237670"/>
              <a:gd name="connsiteY6" fmla="*/ 0 h 324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7670" h="3243649">
                <a:moveTo>
                  <a:pt x="143901" y="0"/>
                </a:moveTo>
                <a:lnTo>
                  <a:pt x="3237670" y="0"/>
                </a:lnTo>
                <a:lnTo>
                  <a:pt x="3237670" y="3033708"/>
                </a:lnTo>
                <a:lnTo>
                  <a:pt x="3184618" y="3060261"/>
                </a:lnTo>
                <a:cubicBezTo>
                  <a:pt x="2434622" y="3389083"/>
                  <a:pt x="1538573" y="3282554"/>
                  <a:pt x="853875" y="2685264"/>
                </a:cubicBezTo>
                <a:cubicBezTo>
                  <a:pt x="104429" y="2016281"/>
                  <a:pt x="-164021" y="995069"/>
                  <a:pt x="97586" y="128996"/>
                </a:cubicBezTo>
                <a:lnTo>
                  <a:pt x="143901" y="0"/>
                </a:lnTo>
                <a:close/>
              </a:path>
            </a:pathLst>
          </a:custGeom>
          <a:solidFill>
            <a:srgbClr val="3A5CE9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8200537-0A04-459C-B285-9E253324DAEB}"/>
              </a:ext>
            </a:extLst>
          </p:cNvPr>
          <p:cNvSpPr/>
          <p:nvPr/>
        </p:nvSpPr>
        <p:spPr>
          <a:xfrm>
            <a:off x="5883685" y="-3043"/>
            <a:ext cx="6313979" cy="5632993"/>
          </a:xfrm>
          <a:custGeom>
            <a:avLst/>
            <a:gdLst>
              <a:gd name="connsiteX0" fmla="*/ 190826 w 6313979"/>
              <a:gd name="connsiteY0" fmla="*/ 0 h 5632993"/>
              <a:gd name="connsiteX1" fmla="*/ 230343 w 6313979"/>
              <a:gd name="connsiteY1" fmla="*/ 0 h 5632993"/>
              <a:gd name="connsiteX2" fmla="*/ 209602 w 6313979"/>
              <a:gd name="connsiteY2" fmla="*/ 62014 h 5632993"/>
              <a:gd name="connsiteX3" fmla="*/ 1563593 w 6313979"/>
              <a:gd name="connsiteY3" fmla="*/ 4598694 h 5632993"/>
              <a:gd name="connsiteX4" fmla="*/ 4547862 w 6313979"/>
              <a:gd name="connsiteY4" fmla="*/ 5570258 h 5632993"/>
              <a:gd name="connsiteX5" fmla="*/ 6252805 w 6313979"/>
              <a:gd name="connsiteY5" fmla="*/ 4976830 h 5632993"/>
              <a:gd name="connsiteX6" fmla="*/ 6313979 w 6313979"/>
              <a:gd name="connsiteY6" fmla="*/ 4935481 h 5632993"/>
              <a:gd name="connsiteX7" fmla="*/ 6313979 w 6313979"/>
              <a:gd name="connsiteY7" fmla="*/ 4984900 h 5632993"/>
              <a:gd name="connsiteX8" fmla="*/ 6257567 w 6313979"/>
              <a:gd name="connsiteY8" fmla="*/ 5022524 h 5632993"/>
              <a:gd name="connsiteX9" fmla="*/ 6076869 w 6313979"/>
              <a:gd name="connsiteY9" fmla="*/ 5129942 h 5632993"/>
              <a:gd name="connsiteX10" fmla="*/ 4552033 w 6313979"/>
              <a:gd name="connsiteY10" fmla="*/ 5612804 h 5632993"/>
              <a:gd name="connsiteX11" fmla="*/ 4155766 w 6313979"/>
              <a:gd name="connsiteY11" fmla="*/ 5632993 h 5632993"/>
              <a:gd name="connsiteX12" fmla="*/ 1535395 w 6313979"/>
              <a:gd name="connsiteY12" fmla="*/ 4630895 h 5632993"/>
              <a:gd name="connsiteX13" fmla="*/ 19735 w 6313979"/>
              <a:gd name="connsiteY13" fmla="*/ 1658473 h 5632993"/>
              <a:gd name="connsiteX14" fmla="*/ 175739 w 6313979"/>
              <a:gd name="connsiteY14" fmla="*/ 45540 h 5632993"/>
              <a:gd name="connsiteX15" fmla="*/ 190826 w 6313979"/>
              <a:gd name="connsiteY15" fmla="*/ 0 h 56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13979" h="5632993">
                <a:moveTo>
                  <a:pt x="190826" y="0"/>
                </a:moveTo>
                <a:lnTo>
                  <a:pt x="230343" y="0"/>
                </a:lnTo>
                <a:lnTo>
                  <a:pt x="209602" y="62014"/>
                </a:lnTo>
                <a:cubicBezTo>
                  <a:pt x="-260843" y="1598595"/>
                  <a:pt x="217869" y="3400382"/>
                  <a:pt x="1563593" y="4598694"/>
                </a:cubicBezTo>
                <a:cubicBezTo>
                  <a:pt x="2409186" y="5334667"/>
                  <a:pt x="3469180" y="5679878"/>
                  <a:pt x="4547862" y="5570258"/>
                </a:cubicBezTo>
                <a:cubicBezTo>
                  <a:pt x="5161940" y="5507940"/>
                  <a:pt x="5740965" y="5304033"/>
                  <a:pt x="6252805" y="4976830"/>
                </a:cubicBezTo>
                <a:lnTo>
                  <a:pt x="6313979" y="4935481"/>
                </a:lnTo>
                <a:lnTo>
                  <a:pt x="6313979" y="4984900"/>
                </a:lnTo>
                <a:lnTo>
                  <a:pt x="6257567" y="5022524"/>
                </a:lnTo>
                <a:cubicBezTo>
                  <a:pt x="6198343" y="5059842"/>
                  <a:pt x="6138103" y="5095655"/>
                  <a:pt x="6076869" y="5129942"/>
                </a:cubicBezTo>
                <a:cubicBezTo>
                  <a:pt x="5602016" y="5395900"/>
                  <a:pt x="5088954" y="5558245"/>
                  <a:pt x="4552033" y="5612804"/>
                </a:cubicBezTo>
                <a:cubicBezTo>
                  <a:pt x="4419555" y="5626319"/>
                  <a:pt x="4287243" y="5632993"/>
                  <a:pt x="4155766" y="5632993"/>
                </a:cubicBezTo>
                <a:cubicBezTo>
                  <a:pt x="3204390" y="5632993"/>
                  <a:pt x="2286385" y="5284445"/>
                  <a:pt x="1535395" y="4630895"/>
                </a:cubicBezTo>
                <a:cubicBezTo>
                  <a:pt x="666277" y="3856881"/>
                  <a:pt x="128021" y="2801392"/>
                  <a:pt x="19735" y="1658473"/>
                </a:cubicBezTo>
                <a:cubicBezTo>
                  <a:pt x="-32822" y="1103699"/>
                  <a:pt x="19735" y="561105"/>
                  <a:pt x="175739" y="45540"/>
                </a:cubicBezTo>
                <a:lnTo>
                  <a:pt x="190826" y="0"/>
                </a:lnTo>
                <a:close/>
              </a:path>
            </a:pathLst>
          </a:custGeom>
          <a:solidFill>
            <a:srgbClr val="F7758C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732450" y="6225541"/>
            <a:ext cx="2926151" cy="12120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
	</a:t>
            </a:r>
          </a:p>
          <a:p>
            <a:pPr algn="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©2023 Laboratory Corporation of America® Holdings  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0" r="-3163"/>
          <a:stretch/>
        </p:blipFill>
        <p:spPr>
          <a:xfrm>
            <a:off x="492017" y="5974671"/>
            <a:ext cx="1380173" cy="4979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5651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pos="5568">
          <p15:clr>
            <a:srgbClr val="FBAE40"/>
          </p15:clr>
        </p15:guide>
        <p15:guide id="3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3EB9FD-AF6A-4A75-AE4D-F44EB18753FA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F036243-2F51-4EAF-AA0A-597A1BFF64B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2342" y="1074822"/>
            <a:ext cx="3423319" cy="475447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295014"/>
            <a:ext cx="5334000" cy="2390660"/>
          </a:xfrm>
          <a:prstGeom prst="rect">
            <a:avLst/>
          </a:prstGeom>
        </p:spPr>
        <p:txBody>
          <a:bodyPr anchor="b"/>
          <a:lstStyle>
            <a:lvl1pPr marL="0" marR="0" indent="0" algn="ctr" defTabSz="914377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Statement F, do not exceed three 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3894994"/>
            <a:ext cx="5334000" cy="153134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201163" indent="0">
              <a:buNone/>
              <a:defRPr>
                <a:solidFill>
                  <a:srgbClr val="636466"/>
                </a:solidFill>
                <a:latin typeface="+mn-lt"/>
              </a:defRPr>
            </a:lvl2pPr>
            <a:lvl3pPr>
              <a:defRPr>
                <a:solidFill>
                  <a:srgbClr val="636466"/>
                </a:solidFill>
                <a:latin typeface="+mn-lt"/>
              </a:defRPr>
            </a:lvl3pPr>
            <a:lvl4pPr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AF013797-9098-4DC8-BDDB-57110EBF4E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9795" y="1078994"/>
            <a:ext cx="4728411" cy="4754479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477760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C7B5BC-FDCC-4977-A3D6-73111F5699FF}"/>
              </a:ext>
            </a:extLst>
          </p:cNvPr>
          <p:cNvSpPr txBox="1"/>
          <p:nvPr userDrawn="1"/>
        </p:nvSpPr>
        <p:spPr>
          <a:xfrm>
            <a:off x="11438860" y="6390934"/>
            <a:ext cx="225056" cy="18489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0FD08294-13F4-471E-BAD0-2C8D54C2E70F}" type="slidenum">
              <a:rPr lang="en-US" sz="651" smtClean="0">
                <a:solidFill>
                  <a:schemeClr val="bg2"/>
                </a:solidFill>
                <a:latin typeface="+mn-lt"/>
              </a:rPr>
              <a:t>‹#›</a:t>
            </a:fld>
            <a:endParaRPr lang="en-US" sz="65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381398" y="6435397"/>
            <a:ext cx="2926151" cy="1382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
							</a:t>
            </a:r>
          </a:p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©2023 Laboratory Corporation of America® Holdings  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4311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/IMAGE RIGHT/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2">
            <a:extLst>
              <a:ext uri="{FF2B5EF4-FFF2-40B4-BE49-F238E27FC236}">
                <a16:creationId xmlns:a16="http://schemas.microsoft.com/office/drawing/2014/main" id="{21A05A2D-9F02-4FD4-B381-2605C36D50BC}"/>
              </a:ext>
            </a:extLst>
          </p:cNvPr>
          <p:cNvSpPr/>
          <p:nvPr userDrawn="1"/>
        </p:nvSpPr>
        <p:spPr>
          <a:xfrm>
            <a:off x="8805501" y="3192869"/>
            <a:ext cx="2853255" cy="2862243"/>
          </a:xfrm>
          <a:custGeom>
            <a:avLst/>
            <a:gdLst>
              <a:gd name="connsiteX0" fmla="*/ 0 w 2853100"/>
              <a:gd name="connsiteY0" fmla="*/ 1431121 h 2862242"/>
              <a:gd name="connsiteX1" fmla="*/ 1426550 w 2853100"/>
              <a:gd name="connsiteY1" fmla="*/ 0 h 2862242"/>
              <a:gd name="connsiteX2" fmla="*/ 2853100 w 2853100"/>
              <a:gd name="connsiteY2" fmla="*/ 1431121 h 2862242"/>
              <a:gd name="connsiteX3" fmla="*/ 1426550 w 2853100"/>
              <a:gd name="connsiteY3" fmla="*/ 2862242 h 2862242"/>
              <a:gd name="connsiteX4" fmla="*/ 0 w 2853100"/>
              <a:gd name="connsiteY4" fmla="*/ 1431121 h 2862242"/>
              <a:gd name="connsiteX0" fmla="*/ 0 w 2853100"/>
              <a:gd name="connsiteY0" fmla="*/ 1431121 h 2862242"/>
              <a:gd name="connsiteX1" fmla="*/ 1426550 w 2853100"/>
              <a:gd name="connsiteY1" fmla="*/ 0 h 2862242"/>
              <a:gd name="connsiteX2" fmla="*/ 2853100 w 2853100"/>
              <a:gd name="connsiteY2" fmla="*/ 1431121 h 2862242"/>
              <a:gd name="connsiteX3" fmla="*/ 1426550 w 2853100"/>
              <a:gd name="connsiteY3" fmla="*/ 2862242 h 2862242"/>
              <a:gd name="connsiteX4" fmla="*/ 0 w 2853100"/>
              <a:gd name="connsiteY4" fmla="*/ 1431121 h 2862242"/>
              <a:gd name="connsiteX0" fmla="*/ 0 w 2853254"/>
              <a:gd name="connsiteY0" fmla="*/ 1431121 h 2862242"/>
              <a:gd name="connsiteX1" fmla="*/ 1426550 w 2853254"/>
              <a:gd name="connsiteY1" fmla="*/ 0 h 2862242"/>
              <a:gd name="connsiteX2" fmla="*/ 2853100 w 2853254"/>
              <a:gd name="connsiteY2" fmla="*/ 1431121 h 2862242"/>
              <a:gd name="connsiteX3" fmla="*/ 1426550 w 2853254"/>
              <a:gd name="connsiteY3" fmla="*/ 2862242 h 2862242"/>
              <a:gd name="connsiteX4" fmla="*/ 0 w 2853254"/>
              <a:gd name="connsiteY4" fmla="*/ 1431121 h 2862242"/>
              <a:gd name="connsiteX0" fmla="*/ 0 w 2853254"/>
              <a:gd name="connsiteY0" fmla="*/ 1431121 h 2862242"/>
              <a:gd name="connsiteX1" fmla="*/ 1426550 w 2853254"/>
              <a:gd name="connsiteY1" fmla="*/ 0 h 2862242"/>
              <a:gd name="connsiteX2" fmla="*/ 2853100 w 2853254"/>
              <a:gd name="connsiteY2" fmla="*/ 1431121 h 2862242"/>
              <a:gd name="connsiteX3" fmla="*/ 1426550 w 2853254"/>
              <a:gd name="connsiteY3" fmla="*/ 2862242 h 2862242"/>
              <a:gd name="connsiteX4" fmla="*/ 0 w 2853254"/>
              <a:gd name="connsiteY4" fmla="*/ 1431121 h 286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54" h="2862242">
                <a:moveTo>
                  <a:pt x="0" y="1431121"/>
                </a:moveTo>
                <a:cubicBezTo>
                  <a:pt x="0" y="640735"/>
                  <a:pt x="586437" y="0"/>
                  <a:pt x="1426550" y="0"/>
                </a:cubicBezTo>
                <a:cubicBezTo>
                  <a:pt x="2266663" y="0"/>
                  <a:pt x="2864297" y="599680"/>
                  <a:pt x="2853100" y="1431121"/>
                </a:cubicBezTo>
                <a:cubicBezTo>
                  <a:pt x="2853100" y="2221507"/>
                  <a:pt x="2248002" y="2862242"/>
                  <a:pt x="1426550" y="2862242"/>
                </a:cubicBezTo>
                <a:cubicBezTo>
                  <a:pt x="605098" y="2862242"/>
                  <a:pt x="0" y="2221507"/>
                  <a:pt x="0" y="1431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644C958-4F53-4879-82AB-374993AD4A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85626" y="802890"/>
            <a:ext cx="5141857" cy="5196047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91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90443" y="3627392"/>
                  <a:pt x="1796274" y="3640840"/>
                </a:cubicBezTo>
                <a:cubicBezTo>
                  <a:pt x="1102105" y="3654288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9D23F1F4-AA7B-44EC-AEF3-75CF750191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3500000">
            <a:off x="5186082" y="669075"/>
            <a:ext cx="2235703" cy="2247808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503189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38100">
            <a:solidFill>
              <a:schemeClr val="accent6"/>
            </a:solidFill>
          </a:ln>
        </p:spPr>
        <p:txBody>
          <a:bodyPr/>
          <a:lstStyle>
            <a:lvl1pPr marL="0" indent="0" algn="l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512066"/>
            <a:ext cx="4520952" cy="1163395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2105891"/>
            <a:ext cx="4729976" cy="3439456"/>
          </a:xfrm>
        </p:spPr>
        <p:txBody>
          <a:bodyPr/>
          <a:lstStyle>
            <a:lvl1pPr marL="182875" indent="-182875">
              <a:spcBef>
                <a:spcPts val="12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</a:defRPr>
            </a:lvl1pPr>
            <a:lvl2pPr marL="457189" indent="-182875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2pPr>
            <a:lvl3pPr marL="731502" indent="-182875"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146304"/>
            <a:ext cx="4729976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bg1"/>
              </a:buClr>
              <a:buFont typeface="+mj-lt"/>
              <a:buNone/>
              <a:defRPr sz="70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4"/>
          <a:stretch/>
        </p:blipFill>
        <p:spPr>
          <a:xfrm>
            <a:off x="506128" y="6336683"/>
            <a:ext cx="1195644" cy="3142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C7B5BC-FDCC-4977-A3D6-73111F5699FF}"/>
              </a:ext>
            </a:extLst>
          </p:cNvPr>
          <p:cNvSpPr txBox="1"/>
          <p:nvPr userDrawn="1"/>
        </p:nvSpPr>
        <p:spPr>
          <a:xfrm>
            <a:off x="11438860" y="6390934"/>
            <a:ext cx="225056" cy="18489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0FD08294-13F4-471E-BAD0-2C8D54C2E70F}" type="slidenum">
              <a:rPr lang="en-US" sz="651" smtClean="0">
                <a:solidFill>
                  <a:schemeClr val="bg2"/>
                </a:solidFill>
                <a:latin typeface="+mn-lt"/>
              </a:rPr>
              <a:t>‹#›</a:t>
            </a:fld>
            <a:endParaRPr lang="en-US" sz="65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381398" y="6435397"/>
            <a:ext cx="2926151" cy="1382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
							</a:t>
            </a:r>
          </a:p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©2023 Laboratory Corporation of America® Holdings  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94445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B16003-6F2E-428C-94A0-69E3C50B82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9901" y="1"/>
            <a:ext cx="53721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512065"/>
            <a:ext cx="5791199" cy="89763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9" y="1829069"/>
            <a:ext cx="5562600" cy="32004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b="1" spc="0" dirty="0">
                <a:solidFill>
                  <a:schemeClr val="tx2"/>
                </a:solidFill>
              </a:defRPr>
            </a:lvl1pPr>
          </a:lstStyle>
          <a:p>
            <a:pPr marL="243834" lvl="0" indent="-243834">
              <a:spcBef>
                <a:spcPts val="0"/>
              </a:spcBef>
            </a:pPr>
            <a:r>
              <a:rPr lang="en-US" dirty="0"/>
              <a:t>Subhead for bullet text goes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399" y="2163843"/>
            <a:ext cx="5791199" cy="3399259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57189" lvl="1" indent="-182875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791199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383288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igh Position - No Eyebrow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B16003-6F2E-428C-94A0-69E3C50B82A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9901" y="1"/>
            <a:ext cx="53721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6776"/>
            <a:ext cx="6172199" cy="775597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9" y="1327710"/>
            <a:ext cx="5562600" cy="2913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399" y="1665088"/>
            <a:ext cx="6015183" cy="3880259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601518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502413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6">
          <p15:clr>
            <a:srgbClr val="FBAE40"/>
          </p15:clr>
        </p15:guide>
        <p15:guide id="2" orient="horz" pos="168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ER CONTENT/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512064"/>
            <a:ext cx="11125200" cy="387798"/>
          </a:xfrm>
        </p:spPr>
        <p:txBody>
          <a:bodyPr lIns="0" tIns="0" rIns="0" bIns="0"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8" y="1828801"/>
            <a:ext cx="9751829" cy="31728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399" y="2163843"/>
            <a:ext cx="9751829" cy="3399259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4136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ER CONTEN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512064"/>
            <a:ext cx="11125200" cy="387798"/>
          </a:xfrm>
        </p:spPr>
        <p:txBody>
          <a:bodyPr lIns="0" tIns="0" rIns="0" bIns="0"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791199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9" y="1828801"/>
            <a:ext cx="5791202" cy="31728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2163843"/>
            <a:ext cx="5791202" cy="3399259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644C958-4F53-4879-82AB-374993AD4A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58794" y="1828801"/>
            <a:ext cx="3979407" cy="4021346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91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90443" y="3627392"/>
                  <a:pt x="1796274" y="3640840"/>
                </a:cubicBezTo>
                <a:cubicBezTo>
                  <a:pt x="1102105" y="3654288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9D23F1F4-AA7B-44EC-AEF3-75CF750191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3500000">
            <a:off x="7096838" y="1801520"/>
            <a:ext cx="3987391" cy="4008980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503189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28575">
            <a:solidFill>
              <a:schemeClr val="accent2"/>
            </a:solidFill>
          </a:ln>
        </p:spPr>
        <p:txBody>
          <a:bodyPr/>
          <a:lstStyle>
            <a:lvl1pPr marL="0" indent="0" algn="l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73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6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ER CONTENT No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512064"/>
            <a:ext cx="11125200" cy="387798"/>
          </a:xfrm>
        </p:spPr>
        <p:txBody>
          <a:bodyPr lIns="0" tIns="0" rIns="0" bIns="0"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8" y="1828801"/>
            <a:ext cx="9751829" cy="317285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399" y="2163843"/>
            <a:ext cx="9751829" cy="3399259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0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6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/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512064"/>
            <a:ext cx="11125200" cy="3877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8" y="1342644"/>
            <a:ext cx="9751829" cy="29260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399" y="1650787"/>
            <a:ext cx="9751829" cy="3894560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016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 w/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512064"/>
            <a:ext cx="11125200" cy="3877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791198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8" y="1342644"/>
            <a:ext cx="5791201" cy="29260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399" y="1650787"/>
            <a:ext cx="5791201" cy="3894560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B644C958-4F53-4879-82AB-374993AD4A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80469" y="1409700"/>
            <a:ext cx="3357732" cy="3393119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91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90443" y="3627392"/>
                  <a:pt x="1796274" y="3640840"/>
                </a:cubicBezTo>
                <a:cubicBezTo>
                  <a:pt x="1102105" y="3654288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D23F1F4-AA7B-44EC-AEF3-75CF750191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3500000">
            <a:off x="7748553" y="1399397"/>
            <a:ext cx="3361059" cy="3379256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503189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28575">
            <a:solidFill>
              <a:schemeClr val="accent2"/>
            </a:solidFill>
          </a:ln>
        </p:spPr>
        <p:txBody>
          <a:bodyPr/>
          <a:lstStyle>
            <a:lvl1pPr marL="0" indent="0" algn="l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B644C958-4F53-4879-82AB-374993AD4AB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685711" y="3598067"/>
            <a:ext cx="2389515" cy="2414698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91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90443" y="3627392"/>
                  <a:pt x="1796274" y="3640840"/>
                </a:cubicBezTo>
                <a:cubicBezTo>
                  <a:pt x="1102105" y="3654288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9D23F1F4-AA7B-44EC-AEF3-75CF750191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13500000">
            <a:off x="6567166" y="3622897"/>
            <a:ext cx="2407699" cy="2420734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503189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25400">
            <a:solidFill>
              <a:schemeClr val="accent3"/>
            </a:solidFill>
          </a:ln>
        </p:spPr>
        <p:txBody>
          <a:bodyPr/>
          <a:lstStyle>
            <a:lvl1pPr marL="0" indent="0" algn="l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3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orient="horz" pos="16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/NO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512064"/>
            <a:ext cx="11125200" cy="3877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8" y="1342644"/>
            <a:ext cx="9751829" cy="29260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399" y="1650787"/>
            <a:ext cx="9751829" cy="3894560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204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/LAYOUT A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900" y="3008583"/>
            <a:ext cx="5198677" cy="10259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en-US" sz="4000" spc="0" baseline="0" dirty="0"/>
            </a:lvl1pPr>
          </a:lstStyle>
          <a:p>
            <a:pPr lvl="0">
              <a:lnSpc>
                <a:spcPts val="4000"/>
              </a:lnSpc>
            </a:pPr>
            <a:r>
              <a:rPr lang="en-US" dirty="0"/>
              <a:t>Title should not exceed 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4631671"/>
            <a:ext cx="5350329" cy="8459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or date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F922664-A69F-4A34-8FAE-664BF2A48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1738471"/>
            <a:ext cx="3801745" cy="10958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 spc="200" baseline="0">
                <a:solidFill>
                  <a:schemeClr val="tx1"/>
                </a:solidFill>
              </a:defRPr>
            </a:lvl1pPr>
            <a:lvl2pPr marL="20116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90FD303-6C67-49ED-AEB4-55EDF1968A44}"/>
              </a:ext>
            </a:extLst>
          </p:cNvPr>
          <p:cNvSpPr/>
          <p:nvPr/>
        </p:nvSpPr>
        <p:spPr>
          <a:xfrm>
            <a:off x="6135789" y="-3045"/>
            <a:ext cx="6061875" cy="5688000"/>
          </a:xfrm>
          <a:custGeom>
            <a:avLst/>
            <a:gdLst>
              <a:gd name="connsiteX0" fmla="*/ 215376 w 6061875"/>
              <a:gd name="connsiteY0" fmla="*/ 0 h 5688000"/>
              <a:gd name="connsiteX1" fmla="*/ 6061875 w 6061875"/>
              <a:gd name="connsiteY1" fmla="*/ 0 h 5688000"/>
              <a:gd name="connsiteX2" fmla="*/ 6061874 w 6061875"/>
              <a:gd name="connsiteY2" fmla="*/ 5181247 h 5688000"/>
              <a:gd name="connsiteX3" fmla="*/ 5884725 w 6061875"/>
              <a:gd name="connsiteY3" fmla="*/ 5275379 h 5688000"/>
              <a:gd name="connsiteX4" fmla="*/ 1529226 w 6061875"/>
              <a:gd name="connsiteY4" fmla="*/ 4690293 h 5688000"/>
              <a:gd name="connsiteX5" fmla="*/ 174767 w 6061875"/>
              <a:gd name="connsiteY5" fmla="*/ 122713 h 5688000"/>
              <a:gd name="connsiteX6" fmla="*/ 215376 w 6061875"/>
              <a:gd name="connsiteY6" fmla="*/ 0 h 56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1875" h="5688000">
                <a:moveTo>
                  <a:pt x="215376" y="0"/>
                </a:moveTo>
                <a:lnTo>
                  <a:pt x="6061875" y="0"/>
                </a:lnTo>
                <a:lnTo>
                  <a:pt x="6061874" y="5181247"/>
                </a:lnTo>
                <a:lnTo>
                  <a:pt x="5884725" y="5275379"/>
                </a:lnTo>
                <a:cubicBezTo>
                  <a:pt x="4506761" y="5963336"/>
                  <a:pt x="2811084" y="5806058"/>
                  <a:pt x="1529226" y="4690293"/>
                </a:cubicBezTo>
                <a:cubicBezTo>
                  <a:pt x="187007" y="3494984"/>
                  <a:pt x="-293739" y="1670204"/>
                  <a:pt x="174767" y="122713"/>
                </a:cubicBezTo>
                <a:lnTo>
                  <a:pt x="215376" y="0"/>
                </a:lnTo>
                <a:close/>
              </a:path>
            </a:pathLst>
          </a:custGeom>
          <a:solidFill>
            <a:srgbClr val="4CD5F7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3FA8078-4CF1-47AE-9DFE-4A696148D438}"/>
              </a:ext>
            </a:extLst>
          </p:cNvPr>
          <p:cNvSpPr/>
          <p:nvPr userDrawn="1"/>
        </p:nvSpPr>
        <p:spPr>
          <a:xfrm>
            <a:off x="7861957" y="-3046"/>
            <a:ext cx="4335707" cy="4179603"/>
          </a:xfrm>
          <a:custGeom>
            <a:avLst/>
            <a:gdLst>
              <a:gd name="connsiteX0" fmla="*/ 151605 w 4335706"/>
              <a:gd name="connsiteY0" fmla="*/ 0 h 4179602"/>
              <a:gd name="connsiteX1" fmla="*/ 4335706 w 4335706"/>
              <a:gd name="connsiteY1" fmla="*/ 0 h 4179602"/>
              <a:gd name="connsiteX2" fmla="*/ 4335705 w 4335706"/>
              <a:gd name="connsiteY2" fmla="*/ 3855210 h 4179602"/>
              <a:gd name="connsiteX3" fmla="*/ 4200106 w 4335706"/>
              <a:gd name="connsiteY3" fmla="*/ 3924374 h 4179602"/>
              <a:gd name="connsiteX4" fmla="*/ 1126173 w 4335706"/>
              <a:gd name="connsiteY4" fmla="*/ 3459612 h 4179602"/>
              <a:gd name="connsiteX5" fmla="*/ 128682 w 4335706"/>
              <a:gd name="connsiteY5" fmla="*/ 64253 h 4179602"/>
              <a:gd name="connsiteX6" fmla="*/ 151605 w 4335706"/>
              <a:gd name="connsiteY6" fmla="*/ 0 h 417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06" h="4179602">
                <a:moveTo>
                  <a:pt x="151605" y="0"/>
                </a:moveTo>
                <a:lnTo>
                  <a:pt x="4335706" y="0"/>
                </a:lnTo>
                <a:lnTo>
                  <a:pt x="4335705" y="3855210"/>
                </a:lnTo>
                <a:lnTo>
                  <a:pt x="4200106" y="3924374"/>
                </a:lnTo>
                <a:cubicBezTo>
                  <a:pt x="3210930" y="4368115"/>
                  <a:pt x="2029162" y="4245598"/>
                  <a:pt x="1126173" y="3459612"/>
                </a:cubicBezTo>
                <a:cubicBezTo>
                  <a:pt x="137716" y="2579399"/>
                  <a:pt x="-216297" y="1214435"/>
                  <a:pt x="128682" y="64253"/>
                </a:cubicBezTo>
                <a:lnTo>
                  <a:pt x="151605" y="0"/>
                </a:lnTo>
                <a:close/>
              </a:path>
            </a:pathLst>
          </a:custGeom>
          <a:solidFill>
            <a:srgbClr val="2998E3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4C9649-BFB5-46C6-8AAF-DAF6F624F1E1}"/>
              </a:ext>
            </a:extLst>
          </p:cNvPr>
          <p:cNvSpPr/>
          <p:nvPr/>
        </p:nvSpPr>
        <p:spPr>
          <a:xfrm>
            <a:off x="8959994" y="-3045"/>
            <a:ext cx="3237671" cy="3243649"/>
          </a:xfrm>
          <a:custGeom>
            <a:avLst/>
            <a:gdLst>
              <a:gd name="connsiteX0" fmla="*/ 143901 w 3237670"/>
              <a:gd name="connsiteY0" fmla="*/ 0 h 3243649"/>
              <a:gd name="connsiteX1" fmla="*/ 3237670 w 3237670"/>
              <a:gd name="connsiteY1" fmla="*/ 0 h 3243649"/>
              <a:gd name="connsiteX2" fmla="*/ 3237670 w 3237670"/>
              <a:gd name="connsiteY2" fmla="*/ 3033708 h 3243649"/>
              <a:gd name="connsiteX3" fmla="*/ 3184618 w 3237670"/>
              <a:gd name="connsiteY3" fmla="*/ 3060261 h 3243649"/>
              <a:gd name="connsiteX4" fmla="*/ 853875 w 3237670"/>
              <a:gd name="connsiteY4" fmla="*/ 2685264 h 3243649"/>
              <a:gd name="connsiteX5" fmla="*/ 97586 w 3237670"/>
              <a:gd name="connsiteY5" fmla="*/ 128996 h 3243649"/>
              <a:gd name="connsiteX6" fmla="*/ 143901 w 3237670"/>
              <a:gd name="connsiteY6" fmla="*/ 0 h 324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7670" h="3243649">
                <a:moveTo>
                  <a:pt x="143901" y="0"/>
                </a:moveTo>
                <a:lnTo>
                  <a:pt x="3237670" y="0"/>
                </a:lnTo>
                <a:lnTo>
                  <a:pt x="3237670" y="3033708"/>
                </a:lnTo>
                <a:lnTo>
                  <a:pt x="3184618" y="3060261"/>
                </a:lnTo>
                <a:cubicBezTo>
                  <a:pt x="2434622" y="3389083"/>
                  <a:pt x="1538573" y="3282554"/>
                  <a:pt x="853875" y="2685264"/>
                </a:cubicBezTo>
                <a:cubicBezTo>
                  <a:pt x="104429" y="2016281"/>
                  <a:pt x="-164021" y="995069"/>
                  <a:pt x="97586" y="128996"/>
                </a:cubicBezTo>
                <a:lnTo>
                  <a:pt x="143901" y="0"/>
                </a:lnTo>
                <a:close/>
              </a:path>
            </a:pathLst>
          </a:custGeom>
          <a:solidFill>
            <a:srgbClr val="3A5CE9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8200537-0A04-459C-B285-9E253324DAEB}"/>
              </a:ext>
            </a:extLst>
          </p:cNvPr>
          <p:cNvSpPr/>
          <p:nvPr/>
        </p:nvSpPr>
        <p:spPr>
          <a:xfrm>
            <a:off x="5883685" y="-3043"/>
            <a:ext cx="6313979" cy="5632993"/>
          </a:xfrm>
          <a:custGeom>
            <a:avLst/>
            <a:gdLst>
              <a:gd name="connsiteX0" fmla="*/ 190826 w 6313979"/>
              <a:gd name="connsiteY0" fmla="*/ 0 h 5632993"/>
              <a:gd name="connsiteX1" fmla="*/ 230343 w 6313979"/>
              <a:gd name="connsiteY1" fmla="*/ 0 h 5632993"/>
              <a:gd name="connsiteX2" fmla="*/ 209602 w 6313979"/>
              <a:gd name="connsiteY2" fmla="*/ 62014 h 5632993"/>
              <a:gd name="connsiteX3" fmla="*/ 1563593 w 6313979"/>
              <a:gd name="connsiteY3" fmla="*/ 4598694 h 5632993"/>
              <a:gd name="connsiteX4" fmla="*/ 4547862 w 6313979"/>
              <a:gd name="connsiteY4" fmla="*/ 5570258 h 5632993"/>
              <a:gd name="connsiteX5" fmla="*/ 6252805 w 6313979"/>
              <a:gd name="connsiteY5" fmla="*/ 4976830 h 5632993"/>
              <a:gd name="connsiteX6" fmla="*/ 6313979 w 6313979"/>
              <a:gd name="connsiteY6" fmla="*/ 4935481 h 5632993"/>
              <a:gd name="connsiteX7" fmla="*/ 6313979 w 6313979"/>
              <a:gd name="connsiteY7" fmla="*/ 4984900 h 5632993"/>
              <a:gd name="connsiteX8" fmla="*/ 6257567 w 6313979"/>
              <a:gd name="connsiteY8" fmla="*/ 5022524 h 5632993"/>
              <a:gd name="connsiteX9" fmla="*/ 6076869 w 6313979"/>
              <a:gd name="connsiteY9" fmla="*/ 5129942 h 5632993"/>
              <a:gd name="connsiteX10" fmla="*/ 4552033 w 6313979"/>
              <a:gd name="connsiteY10" fmla="*/ 5612804 h 5632993"/>
              <a:gd name="connsiteX11" fmla="*/ 4155766 w 6313979"/>
              <a:gd name="connsiteY11" fmla="*/ 5632993 h 5632993"/>
              <a:gd name="connsiteX12" fmla="*/ 1535395 w 6313979"/>
              <a:gd name="connsiteY12" fmla="*/ 4630895 h 5632993"/>
              <a:gd name="connsiteX13" fmla="*/ 19735 w 6313979"/>
              <a:gd name="connsiteY13" fmla="*/ 1658473 h 5632993"/>
              <a:gd name="connsiteX14" fmla="*/ 175739 w 6313979"/>
              <a:gd name="connsiteY14" fmla="*/ 45540 h 5632993"/>
              <a:gd name="connsiteX15" fmla="*/ 190826 w 6313979"/>
              <a:gd name="connsiteY15" fmla="*/ 0 h 56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13979" h="5632993">
                <a:moveTo>
                  <a:pt x="190826" y="0"/>
                </a:moveTo>
                <a:lnTo>
                  <a:pt x="230343" y="0"/>
                </a:lnTo>
                <a:lnTo>
                  <a:pt x="209602" y="62014"/>
                </a:lnTo>
                <a:cubicBezTo>
                  <a:pt x="-260843" y="1598595"/>
                  <a:pt x="217869" y="3400382"/>
                  <a:pt x="1563593" y="4598694"/>
                </a:cubicBezTo>
                <a:cubicBezTo>
                  <a:pt x="2409186" y="5334667"/>
                  <a:pt x="3469180" y="5679878"/>
                  <a:pt x="4547862" y="5570258"/>
                </a:cubicBezTo>
                <a:cubicBezTo>
                  <a:pt x="5161940" y="5507940"/>
                  <a:pt x="5740965" y="5304033"/>
                  <a:pt x="6252805" y="4976830"/>
                </a:cubicBezTo>
                <a:lnTo>
                  <a:pt x="6313979" y="4935481"/>
                </a:lnTo>
                <a:lnTo>
                  <a:pt x="6313979" y="4984900"/>
                </a:lnTo>
                <a:lnTo>
                  <a:pt x="6257567" y="5022524"/>
                </a:lnTo>
                <a:cubicBezTo>
                  <a:pt x="6198343" y="5059842"/>
                  <a:pt x="6138103" y="5095655"/>
                  <a:pt x="6076869" y="5129942"/>
                </a:cubicBezTo>
                <a:cubicBezTo>
                  <a:pt x="5602016" y="5395900"/>
                  <a:pt x="5088954" y="5558245"/>
                  <a:pt x="4552033" y="5612804"/>
                </a:cubicBezTo>
                <a:cubicBezTo>
                  <a:pt x="4419555" y="5626319"/>
                  <a:pt x="4287243" y="5632993"/>
                  <a:pt x="4155766" y="5632993"/>
                </a:cubicBezTo>
                <a:cubicBezTo>
                  <a:pt x="3204390" y="5632993"/>
                  <a:pt x="2286385" y="5284445"/>
                  <a:pt x="1535395" y="4630895"/>
                </a:cubicBezTo>
                <a:cubicBezTo>
                  <a:pt x="666277" y="3856881"/>
                  <a:pt x="128021" y="2801392"/>
                  <a:pt x="19735" y="1658473"/>
                </a:cubicBezTo>
                <a:cubicBezTo>
                  <a:pt x="-32822" y="1103699"/>
                  <a:pt x="19735" y="561105"/>
                  <a:pt x="175739" y="45540"/>
                </a:cubicBezTo>
                <a:lnTo>
                  <a:pt x="190826" y="0"/>
                </a:lnTo>
                <a:close/>
              </a:path>
            </a:pathLst>
          </a:custGeom>
          <a:solidFill>
            <a:srgbClr val="F7758C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4" name="TextBox 3"/>
          <p:cNvSpPr txBox="1"/>
          <p:nvPr userDrawn="1"/>
        </p:nvSpPr>
        <p:spPr>
          <a:xfrm>
            <a:off x="1990549" y="6002272"/>
            <a:ext cx="279132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495813" y="5951842"/>
            <a:ext cx="2377607" cy="607791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Add client or sponsor logo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732450" y="6225541"/>
            <a:ext cx="2926151" cy="12120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
	</a:t>
            </a:r>
          </a:p>
          <a:p>
            <a:pPr algn="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©2023 Laboratory Corporation of America® Holdings   All rights reserved.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0" r="-3163"/>
          <a:stretch/>
        </p:blipFill>
        <p:spPr>
          <a:xfrm>
            <a:off x="492017" y="5974671"/>
            <a:ext cx="1380173" cy="4979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2699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pos="556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ER CONTENT/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512065"/>
            <a:ext cx="11125200" cy="3877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8" y="1847089"/>
            <a:ext cx="7280565" cy="29260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1" y="2146087"/>
            <a:ext cx="5334001" cy="3399259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6322829" y="2146087"/>
            <a:ext cx="5334001" cy="3399259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70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/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512065"/>
            <a:ext cx="11125200" cy="3877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8" y="1347679"/>
            <a:ext cx="7280565" cy="29260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1" y="1655820"/>
            <a:ext cx="5334001" cy="3871240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 hasCustomPrompt="1"/>
          </p:nvPr>
        </p:nvSpPr>
        <p:spPr>
          <a:xfrm>
            <a:off x="6322829" y="1655820"/>
            <a:ext cx="5334001" cy="3871240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1103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/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9813B1-14A5-49B6-B640-630D2979E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93" y="511693"/>
            <a:ext cx="11125200" cy="3877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one line (sentence-case)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</p:spTree>
    <p:extLst>
      <p:ext uri="{BB962C8B-B14F-4D97-AF65-F5344CB8AC3E}">
        <p14:creationId xmlns:p14="http://schemas.microsoft.com/office/powerpoint/2010/main" val="3516903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/BLANK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9813B1-14A5-49B6-B640-630D2979E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93" y="511693"/>
            <a:ext cx="11125200" cy="3877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one line (sentence-case)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1813" y="974401"/>
            <a:ext cx="11126787" cy="246221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90435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SUBHEAD &amp;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9813B1-14A5-49B6-B640-630D2979E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93" y="511693"/>
            <a:ext cx="11125200" cy="3877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one line (sentence-case)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1813" y="974401"/>
            <a:ext cx="11126787" cy="246221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8" y="1520749"/>
            <a:ext cx="9751829" cy="3080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1828800"/>
            <a:ext cx="9751828" cy="3657600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3585205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High Position - NO EYEBROW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9813B1-14A5-49B6-B640-630D2979E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93" y="209940"/>
            <a:ext cx="11125200" cy="3877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one line (sentence-case)</a:t>
            </a:r>
          </a:p>
        </p:txBody>
      </p:sp>
    </p:spTree>
    <p:extLst>
      <p:ext uri="{BB962C8B-B14F-4D97-AF65-F5344CB8AC3E}">
        <p14:creationId xmlns:p14="http://schemas.microsoft.com/office/powerpoint/2010/main" val="670193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High Position w/SUBHEAD - NO EYE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9813B1-14A5-49B6-B640-630D2979E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93" y="209941"/>
            <a:ext cx="11125200" cy="3877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one line (sentence-case)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1813" y="672649"/>
            <a:ext cx="11126787" cy="246221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46315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D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22249" y="511693"/>
            <a:ext cx="11125200" cy="387798"/>
          </a:xfrm>
        </p:spPr>
        <p:txBody>
          <a:bodyPr vert="horz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Content D headline, do not exceed one line (sentence-case)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C08EAA03-9E5B-4C34-B404-45747AE03F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7437" y="1393809"/>
            <a:ext cx="2067324" cy="2089110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91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90443" y="3627392"/>
                  <a:pt x="1796274" y="3640840"/>
                </a:cubicBezTo>
                <a:cubicBezTo>
                  <a:pt x="1102105" y="3654288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3DEF3264-9519-41F3-B994-95E6DD67D1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2841" y="1393809"/>
            <a:ext cx="2066336" cy="2089102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909"/>
              <a:gd name="connsiteX1" fmla="*/ 1796274 w 3603118"/>
              <a:gd name="connsiteY1" fmla="*/ 258 h 3640909"/>
              <a:gd name="connsiteX2" fmla="*/ 3603118 w 3603118"/>
              <a:gd name="connsiteY2" fmla="*/ 1813825 h 3640909"/>
              <a:gd name="connsiteX3" fmla="*/ 1796274 w 3603118"/>
              <a:gd name="connsiteY3" fmla="*/ 3640840 h 3640909"/>
              <a:gd name="connsiteX4" fmla="*/ 2877 w 3603118"/>
              <a:gd name="connsiteY4" fmla="*/ 1813826 h 3640909"/>
              <a:gd name="connsiteX0" fmla="*/ 2877 w 3603142"/>
              <a:gd name="connsiteY0" fmla="*/ 1813826 h 3640909"/>
              <a:gd name="connsiteX1" fmla="*/ 1796274 w 3603142"/>
              <a:gd name="connsiteY1" fmla="*/ 258 h 3640909"/>
              <a:gd name="connsiteX2" fmla="*/ 3603118 w 3603142"/>
              <a:gd name="connsiteY2" fmla="*/ 1813825 h 3640909"/>
              <a:gd name="connsiteX3" fmla="*/ 1796274 w 3603142"/>
              <a:gd name="connsiteY3" fmla="*/ 3640840 h 3640909"/>
              <a:gd name="connsiteX4" fmla="*/ 2877 w 3603142"/>
              <a:gd name="connsiteY4" fmla="*/ 1813826 h 3640909"/>
              <a:gd name="connsiteX0" fmla="*/ 2877 w 3603146"/>
              <a:gd name="connsiteY0" fmla="*/ 1813826 h 3641757"/>
              <a:gd name="connsiteX1" fmla="*/ 1796274 w 3603146"/>
              <a:gd name="connsiteY1" fmla="*/ 258 h 3641757"/>
              <a:gd name="connsiteX2" fmla="*/ 3603118 w 3603146"/>
              <a:gd name="connsiteY2" fmla="*/ 1813825 h 3641757"/>
              <a:gd name="connsiteX3" fmla="*/ 1796274 w 3603146"/>
              <a:gd name="connsiteY3" fmla="*/ 3640840 h 3641757"/>
              <a:gd name="connsiteX4" fmla="*/ 2877 w 3603146"/>
              <a:gd name="connsiteY4" fmla="*/ 1813826 h 3641757"/>
              <a:gd name="connsiteX0" fmla="*/ 2877 w 3603140"/>
              <a:gd name="connsiteY0" fmla="*/ 1813826 h 3641131"/>
              <a:gd name="connsiteX1" fmla="*/ 1796274 w 3603140"/>
              <a:gd name="connsiteY1" fmla="*/ 258 h 3641131"/>
              <a:gd name="connsiteX2" fmla="*/ 3603118 w 3603140"/>
              <a:gd name="connsiteY2" fmla="*/ 1813825 h 3641131"/>
              <a:gd name="connsiteX3" fmla="*/ 1796274 w 3603140"/>
              <a:gd name="connsiteY3" fmla="*/ 3640840 h 3641131"/>
              <a:gd name="connsiteX4" fmla="*/ 2877 w 3603140"/>
              <a:gd name="connsiteY4" fmla="*/ 1813826 h 3641131"/>
              <a:gd name="connsiteX0" fmla="*/ 171 w 3600434"/>
              <a:gd name="connsiteY0" fmla="*/ 1813763 h 3641068"/>
              <a:gd name="connsiteX1" fmla="*/ 1793568 w 3600434"/>
              <a:gd name="connsiteY1" fmla="*/ 195 h 3641068"/>
              <a:gd name="connsiteX2" fmla="*/ 3600412 w 3600434"/>
              <a:gd name="connsiteY2" fmla="*/ 1813762 h 3641068"/>
              <a:gd name="connsiteX3" fmla="*/ 1793568 w 3600434"/>
              <a:gd name="connsiteY3" fmla="*/ 3640777 h 3641068"/>
              <a:gd name="connsiteX4" fmla="*/ 171 w 3600434"/>
              <a:gd name="connsiteY4" fmla="*/ 1813763 h 3641068"/>
              <a:gd name="connsiteX0" fmla="*/ 171 w 3600434"/>
              <a:gd name="connsiteY0" fmla="*/ 1813785 h 3641090"/>
              <a:gd name="connsiteX1" fmla="*/ 1793568 w 3600434"/>
              <a:gd name="connsiteY1" fmla="*/ 217 h 3641090"/>
              <a:gd name="connsiteX2" fmla="*/ 3600412 w 3600434"/>
              <a:gd name="connsiteY2" fmla="*/ 1813784 h 3641090"/>
              <a:gd name="connsiteX3" fmla="*/ 1793568 w 3600434"/>
              <a:gd name="connsiteY3" fmla="*/ 3640799 h 3641090"/>
              <a:gd name="connsiteX4" fmla="*/ 171 w 3600434"/>
              <a:gd name="connsiteY4" fmla="*/ 1813785 h 3641090"/>
              <a:gd name="connsiteX0" fmla="*/ 552 w 3600815"/>
              <a:gd name="connsiteY0" fmla="*/ 1813772 h 3641077"/>
              <a:gd name="connsiteX1" fmla="*/ 1793949 w 3600815"/>
              <a:gd name="connsiteY1" fmla="*/ 204 h 3641077"/>
              <a:gd name="connsiteX2" fmla="*/ 3600793 w 3600815"/>
              <a:gd name="connsiteY2" fmla="*/ 1813771 h 3641077"/>
              <a:gd name="connsiteX3" fmla="*/ 1793949 w 3600815"/>
              <a:gd name="connsiteY3" fmla="*/ 3640786 h 3641077"/>
              <a:gd name="connsiteX4" fmla="*/ 552 w 3600815"/>
              <a:gd name="connsiteY4" fmla="*/ 1813772 h 3641077"/>
              <a:gd name="connsiteX0" fmla="*/ 654 w 3600917"/>
              <a:gd name="connsiteY0" fmla="*/ 1813614 h 3640919"/>
              <a:gd name="connsiteX1" fmla="*/ 1794051 w 3600917"/>
              <a:gd name="connsiteY1" fmla="*/ 46 h 3640919"/>
              <a:gd name="connsiteX2" fmla="*/ 3600895 w 3600917"/>
              <a:gd name="connsiteY2" fmla="*/ 1813613 h 3640919"/>
              <a:gd name="connsiteX3" fmla="*/ 1794051 w 3600917"/>
              <a:gd name="connsiteY3" fmla="*/ 3640628 h 3640919"/>
              <a:gd name="connsiteX4" fmla="*/ 654 w 3600917"/>
              <a:gd name="connsiteY4" fmla="*/ 1813614 h 3640919"/>
              <a:gd name="connsiteX0" fmla="*/ 563 w 3600826"/>
              <a:gd name="connsiteY0" fmla="*/ 1813624 h 3640929"/>
              <a:gd name="connsiteX1" fmla="*/ 1793960 w 3600826"/>
              <a:gd name="connsiteY1" fmla="*/ 56 h 3640929"/>
              <a:gd name="connsiteX2" fmla="*/ 3600804 w 3600826"/>
              <a:gd name="connsiteY2" fmla="*/ 1813623 h 3640929"/>
              <a:gd name="connsiteX3" fmla="*/ 1793960 w 3600826"/>
              <a:gd name="connsiteY3" fmla="*/ 3640638 h 3640929"/>
              <a:gd name="connsiteX4" fmla="*/ 563 w 3600826"/>
              <a:gd name="connsiteY4" fmla="*/ 1813624 h 3640929"/>
              <a:gd name="connsiteX0" fmla="*/ 641 w 3600904"/>
              <a:gd name="connsiteY0" fmla="*/ 1813771 h 3641076"/>
              <a:gd name="connsiteX1" fmla="*/ 1794038 w 3600904"/>
              <a:gd name="connsiteY1" fmla="*/ 203 h 3641076"/>
              <a:gd name="connsiteX2" fmla="*/ 3600882 w 3600904"/>
              <a:gd name="connsiteY2" fmla="*/ 1813770 h 3641076"/>
              <a:gd name="connsiteX3" fmla="*/ 1794038 w 3600904"/>
              <a:gd name="connsiteY3" fmla="*/ 3640785 h 3641076"/>
              <a:gd name="connsiteX4" fmla="*/ 641 w 3600904"/>
              <a:gd name="connsiteY4" fmla="*/ 1813771 h 3641076"/>
              <a:gd name="connsiteX0" fmla="*/ 641 w 3601397"/>
              <a:gd name="connsiteY0" fmla="*/ 1813771 h 3641076"/>
              <a:gd name="connsiteX1" fmla="*/ 1794038 w 3601397"/>
              <a:gd name="connsiteY1" fmla="*/ 203 h 3641076"/>
              <a:gd name="connsiteX2" fmla="*/ 3600882 w 3601397"/>
              <a:gd name="connsiteY2" fmla="*/ 1813770 h 3641076"/>
              <a:gd name="connsiteX3" fmla="*/ 1794038 w 3601397"/>
              <a:gd name="connsiteY3" fmla="*/ 3640785 h 3641076"/>
              <a:gd name="connsiteX4" fmla="*/ 641 w 3601397"/>
              <a:gd name="connsiteY4" fmla="*/ 1813771 h 3641076"/>
              <a:gd name="connsiteX0" fmla="*/ 641 w 3601397"/>
              <a:gd name="connsiteY0" fmla="*/ 1813771 h 3642803"/>
              <a:gd name="connsiteX1" fmla="*/ 1794038 w 3601397"/>
              <a:gd name="connsiteY1" fmla="*/ 203 h 3642803"/>
              <a:gd name="connsiteX2" fmla="*/ 3600882 w 3601397"/>
              <a:gd name="connsiteY2" fmla="*/ 1813770 h 3642803"/>
              <a:gd name="connsiteX3" fmla="*/ 1794038 w 3601397"/>
              <a:gd name="connsiteY3" fmla="*/ 3640785 h 3642803"/>
              <a:gd name="connsiteX4" fmla="*/ 641 w 3601397"/>
              <a:gd name="connsiteY4" fmla="*/ 1813771 h 3642803"/>
              <a:gd name="connsiteX0" fmla="*/ 641 w 3601397"/>
              <a:gd name="connsiteY0" fmla="*/ 1813771 h 3641076"/>
              <a:gd name="connsiteX1" fmla="*/ 1794038 w 3601397"/>
              <a:gd name="connsiteY1" fmla="*/ 203 h 3641076"/>
              <a:gd name="connsiteX2" fmla="*/ 3600882 w 3601397"/>
              <a:gd name="connsiteY2" fmla="*/ 1813770 h 3641076"/>
              <a:gd name="connsiteX3" fmla="*/ 1794038 w 3601397"/>
              <a:gd name="connsiteY3" fmla="*/ 3640785 h 3641076"/>
              <a:gd name="connsiteX4" fmla="*/ 641 w 3601397"/>
              <a:gd name="connsiteY4" fmla="*/ 1813771 h 364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1397" h="3641076">
                <a:moveTo>
                  <a:pt x="641" y="1813771"/>
                </a:moveTo>
                <a:cubicBezTo>
                  <a:pt x="-27959" y="640836"/>
                  <a:pt x="904981" y="-13244"/>
                  <a:pt x="1794038" y="203"/>
                </a:cubicBezTo>
                <a:cubicBezTo>
                  <a:pt x="2683095" y="13650"/>
                  <a:pt x="3626640" y="714228"/>
                  <a:pt x="3600882" y="1813770"/>
                </a:cubicBezTo>
                <a:cubicBezTo>
                  <a:pt x="3606471" y="2769941"/>
                  <a:pt x="2655631" y="3659533"/>
                  <a:pt x="1794038" y="3640785"/>
                </a:cubicBezTo>
                <a:cubicBezTo>
                  <a:pt x="932445" y="3622037"/>
                  <a:pt x="29241" y="2986706"/>
                  <a:pt x="641" y="1813771"/>
                </a:cubicBez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F9443887-7DFF-4ADA-8E41-894FB0ABA4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68901" y="1393809"/>
            <a:ext cx="2067324" cy="2089068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909"/>
              <a:gd name="connsiteX1" fmla="*/ 1796274 w 3603118"/>
              <a:gd name="connsiteY1" fmla="*/ 258 h 3640909"/>
              <a:gd name="connsiteX2" fmla="*/ 3603118 w 3603118"/>
              <a:gd name="connsiteY2" fmla="*/ 1813825 h 3640909"/>
              <a:gd name="connsiteX3" fmla="*/ 1796274 w 3603118"/>
              <a:gd name="connsiteY3" fmla="*/ 3640840 h 3640909"/>
              <a:gd name="connsiteX4" fmla="*/ 2877 w 3603118"/>
              <a:gd name="connsiteY4" fmla="*/ 1813826 h 3640909"/>
              <a:gd name="connsiteX0" fmla="*/ 2877 w 3603118"/>
              <a:gd name="connsiteY0" fmla="*/ 1813826 h 3640881"/>
              <a:gd name="connsiteX1" fmla="*/ 1796274 w 3603118"/>
              <a:gd name="connsiteY1" fmla="*/ 258 h 3640881"/>
              <a:gd name="connsiteX2" fmla="*/ 3603118 w 3603118"/>
              <a:gd name="connsiteY2" fmla="*/ 1813825 h 3640881"/>
              <a:gd name="connsiteX3" fmla="*/ 1796274 w 3603118"/>
              <a:gd name="connsiteY3" fmla="*/ 3640840 h 3640881"/>
              <a:gd name="connsiteX4" fmla="*/ 2877 w 3603118"/>
              <a:gd name="connsiteY4" fmla="*/ 1813826 h 3640881"/>
              <a:gd name="connsiteX0" fmla="*/ 2877 w 3603118"/>
              <a:gd name="connsiteY0" fmla="*/ 1813826 h 3641018"/>
              <a:gd name="connsiteX1" fmla="*/ 1796274 w 3603118"/>
              <a:gd name="connsiteY1" fmla="*/ 258 h 3641018"/>
              <a:gd name="connsiteX2" fmla="*/ 3603118 w 3603118"/>
              <a:gd name="connsiteY2" fmla="*/ 1813825 h 3641018"/>
              <a:gd name="connsiteX3" fmla="*/ 1796274 w 3603118"/>
              <a:gd name="connsiteY3" fmla="*/ 3640840 h 3641018"/>
              <a:gd name="connsiteX4" fmla="*/ 2877 w 3603118"/>
              <a:gd name="connsiteY4" fmla="*/ 1813826 h 3641018"/>
              <a:gd name="connsiteX0" fmla="*/ 2877 w 3603118"/>
              <a:gd name="connsiteY0" fmla="*/ 1813826 h 3641018"/>
              <a:gd name="connsiteX1" fmla="*/ 1796274 w 3603118"/>
              <a:gd name="connsiteY1" fmla="*/ 258 h 3641018"/>
              <a:gd name="connsiteX2" fmla="*/ 3603118 w 3603118"/>
              <a:gd name="connsiteY2" fmla="*/ 1813825 h 3641018"/>
              <a:gd name="connsiteX3" fmla="*/ 1796274 w 3603118"/>
              <a:gd name="connsiteY3" fmla="*/ 3640840 h 3641018"/>
              <a:gd name="connsiteX4" fmla="*/ 2877 w 3603118"/>
              <a:gd name="connsiteY4" fmla="*/ 1813826 h 364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18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51806" y="3653150"/>
                  <a:pt x="1796274" y="3640840"/>
                </a:cubicBezTo>
                <a:cubicBezTo>
                  <a:pt x="1140742" y="3628530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121" y="3563869"/>
            <a:ext cx="3130160" cy="385517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4458" y="3563869"/>
            <a:ext cx="3058230" cy="385517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56843" y="3563869"/>
            <a:ext cx="3091444" cy="385517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0"/>
          </p:nvPr>
        </p:nvSpPr>
        <p:spPr>
          <a:xfrm>
            <a:off x="711079" y="4033619"/>
            <a:ext cx="3140040" cy="1511727"/>
          </a:xfrm>
        </p:spPr>
        <p:txBody>
          <a:bodyPr/>
          <a:lstStyle>
            <a:lvl1pPr marL="0" indent="0" algn="ctr">
              <a:spcBef>
                <a:spcPts val="1200"/>
              </a:spcBef>
              <a:buClr>
                <a:schemeClr val="accent1"/>
              </a:buClr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>
          <a:xfrm>
            <a:off x="4569806" y="4033619"/>
            <a:ext cx="3052388" cy="1511727"/>
          </a:xfrm>
        </p:spPr>
        <p:txBody>
          <a:bodyPr/>
          <a:lstStyle>
            <a:lvl1pPr marL="0" indent="0" algn="ctr">
              <a:spcBef>
                <a:spcPts val="1200"/>
              </a:spcBef>
              <a:buClr>
                <a:schemeClr val="accent1"/>
              </a:buClr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6"/>
          </p:nvPr>
        </p:nvSpPr>
        <p:spPr>
          <a:xfrm>
            <a:off x="8356838" y="4033619"/>
            <a:ext cx="3091450" cy="1511727"/>
          </a:xfrm>
        </p:spPr>
        <p:txBody>
          <a:bodyPr/>
          <a:lstStyle>
            <a:lvl1pPr marL="0" indent="0" algn="ctr">
              <a:spcBef>
                <a:spcPts val="1200"/>
              </a:spcBef>
              <a:buClr>
                <a:schemeClr val="accent1"/>
              </a:buClr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D23F1F4-AA7B-44EC-AEF3-75CF750191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13500000">
            <a:off x="8775037" y="1398397"/>
            <a:ext cx="2076487" cy="2087730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503189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19050">
            <a:solidFill>
              <a:schemeClr val="accent2"/>
            </a:solidFill>
          </a:ln>
        </p:spPr>
        <p:txBody>
          <a:bodyPr/>
          <a:lstStyle>
            <a:lvl1pPr marL="0" indent="0" algn="l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23F1F4-AA7B-44EC-AEF3-75CF750191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13500000">
            <a:off x="4960620" y="1398397"/>
            <a:ext cx="2076487" cy="2087730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503189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19050">
            <a:solidFill>
              <a:schemeClr val="accent2"/>
            </a:solidFill>
          </a:ln>
        </p:spPr>
        <p:txBody>
          <a:bodyPr/>
          <a:lstStyle>
            <a:lvl1pPr marL="0" indent="0" algn="l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9D23F1F4-AA7B-44EC-AEF3-75CF750191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 rot="13500000">
            <a:off x="1145110" y="1398397"/>
            <a:ext cx="2076487" cy="2087730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503189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19050">
            <a:solidFill>
              <a:schemeClr val="accent6"/>
            </a:solidFill>
          </a:ln>
        </p:spPr>
        <p:txBody>
          <a:bodyPr/>
          <a:lstStyle>
            <a:lvl1pPr marL="0" indent="0" algn="l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983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-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249" y="511693"/>
            <a:ext cx="11125200" cy="387798"/>
          </a:xfrm>
        </p:spPr>
        <p:txBody>
          <a:bodyPr vert="horz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Content D headline, do not exceed one line (sentence-case)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quarter" idx="10"/>
          </p:nvPr>
        </p:nvSpPr>
        <p:spPr>
          <a:xfrm>
            <a:off x="600743" y="4219075"/>
            <a:ext cx="2263699" cy="1074524"/>
          </a:xfrm>
        </p:spPr>
        <p:txBody>
          <a:bodyPr/>
          <a:lstStyle>
            <a:lvl1pPr marL="0" indent="0" algn="ctr">
              <a:spcBef>
                <a:spcPts val="1200"/>
              </a:spcBef>
              <a:buClr>
                <a:schemeClr val="accent1"/>
              </a:buClr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C08EAA03-9E5B-4C34-B404-45747AE03F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245" y="1758430"/>
            <a:ext cx="1900700" cy="1920730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91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90443" y="3627392"/>
                  <a:pt x="1796274" y="3640840"/>
                </a:cubicBezTo>
                <a:cubicBezTo>
                  <a:pt x="1102105" y="3654288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3DEF3264-9519-41F3-B994-95E6DD67D1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8078" y="1765211"/>
            <a:ext cx="1899790" cy="1920720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909"/>
              <a:gd name="connsiteX1" fmla="*/ 1796274 w 3603118"/>
              <a:gd name="connsiteY1" fmla="*/ 258 h 3640909"/>
              <a:gd name="connsiteX2" fmla="*/ 3603118 w 3603118"/>
              <a:gd name="connsiteY2" fmla="*/ 1813825 h 3640909"/>
              <a:gd name="connsiteX3" fmla="*/ 1796274 w 3603118"/>
              <a:gd name="connsiteY3" fmla="*/ 3640840 h 3640909"/>
              <a:gd name="connsiteX4" fmla="*/ 2877 w 3603118"/>
              <a:gd name="connsiteY4" fmla="*/ 1813826 h 3640909"/>
              <a:gd name="connsiteX0" fmla="*/ 2877 w 3603142"/>
              <a:gd name="connsiteY0" fmla="*/ 1813826 h 3640909"/>
              <a:gd name="connsiteX1" fmla="*/ 1796274 w 3603142"/>
              <a:gd name="connsiteY1" fmla="*/ 258 h 3640909"/>
              <a:gd name="connsiteX2" fmla="*/ 3603118 w 3603142"/>
              <a:gd name="connsiteY2" fmla="*/ 1813825 h 3640909"/>
              <a:gd name="connsiteX3" fmla="*/ 1796274 w 3603142"/>
              <a:gd name="connsiteY3" fmla="*/ 3640840 h 3640909"/>
              <a:gd name="connsiteX4" fmla="*/ 2877 w 3603142"/>
              <a:gd name="connsiteY4" fmla="*/ 1813826 h 3640909"/>
              <a:gd name="connsiteX0" fmla="*/ 2877 w 3603146"/>
              <a:gd name="connsiteY0" fmla="*/ 1813826 h 3641757"/>
              <a:gd name="connsiteX1" fmla="*/ 1796274 w 3603146"/>
              <a:gd name="connsiteY1" fmla="*/ 258 h 3641757"/>
              <a:gd name="connsiteX2" fmla="*/ 3603118 w 3603146"/>
              <a:gd name="connsiteY2" fmla="*/ 1813825 h 3641757"/>
              <a:gd name="connsiteX3" fmla="*/ 1796274 w 3603146"/>
              <a:gd name="connsiteY3" fmla="*/ 3640840 h 3641757"/>
              <a:gd name="connsiteX4" fmla="*/ 2877 w 3603146"/>
              <a:gd name="connsiteY4" fmla="*/ 1813826 h 3641757"/>
              <a:gd name="connsiteX0" fmla="*/ 2877 w 3603140"/>
              <a:gd name="connsiteY0" fmla="*/ 1813826 h 3641131"/>
              <a:gd name="connsiteX1" fmla="*/ 1796274 w 3603140"/>
              <a:gd name="connsiteY1" fmla="*/ 258 h 3641131"/>
              <a:gd name="connsiteX2" fmla="*/ 3603118 w 3603140"/>
              <a:gd name="connsiteY2" fmla="*/ 1813825 h 3641131"/>
              <a:gd name="connsiteX3" fmla="*/ 1796274 w 3603140"/>
              <a:gd name="connsiteY3" fmla="*/ 3640840 h 3641131"/>
              <a:gd name="connsiteX4" fmla="*/ 2877 w 3603140"/>
              <a:gd name="connsiteY4" fmla="*/ 1813826 h 3641131"/>
              <a:gd name="connsiteX0" fmla="*/ 171 w 3600434"/>
              <a:gd name="connsiteY0" fmla="*/ 1813763 h 3641068"/>
              <a:gd name="connsiteX1" fmla="*/ 1793568 w 3600434"/>
              <a:gd name="connsiteY1" fmla="*/ 195 h 3641068"/>
              <a:gd name="connsiteX2" fmla="*/ 3600412 w 3600434"/>
              <a:gd name="connsiteY2" fmla="*/ 1813762 h 3641068"/>
              <a:gd name="connsiteX3" fmla="*/ 1793568 w 3600434"/>
              <a:gd name="connsiteY3" fmla="*/ 3640777 h 3641068"/>
              <a:gd name="connsiteX4" fmla="*/ 171 w 3600434"/>
              <a:gd name="connsiteY4" fmla="*/ 1813763 h 3641068"/>
              <a:gd name="connsiteX0" fmla="*/ 171 w 3600434"/>
              <a:gd name="connsiteY0" fmla="*/ 1813785 h 3641090"/>
              <a:gd name="connsiteX1" fmla="*/ 1793568 w 3600434"/>
              <a:gd name="connsiteY1" fmla="*/ 217 h 3641090"/>
              <a:gd name="connsiteX2" fmla="*/ 3600412 w 3600434"/>
              <a:gd name="connsiteY2" fmla="*/ 1813784 h 3641090"/>
              <a:gd name="connsiteX3" fmla="*/ 1793568 w 3600434"/>
              <a:gd name="connsiteY3" fmla="*/ 3640799 h 3641090"/>
              <a:gd name="connsiteX4" fmla="*/ 171 w 3600434"/>
              <a:gd name="connsiteY4" fmla="*/ 1813785 h 3641090"/>
              <a:gd name="connsiteX0" fmla="*/ 552 w 3600815"/>
              <a:gd name="connsiteY0" fmla="*/ 1813772 h 3641077"/>
              <a:gd name="connsiteX1" fmla="*/ 1793949 w 3600815"/>
              <a:gd name="connsiteY1" fmla="*/ 204 h 3641077"/>
              <a:gd name="connsiteX2" fmla="*/ 3600793 w 3600815"/>
              <a:gd name="connsiteY2" fmla="*/ 1813771 h 3641077"/>
              <a:gd name="connsiteX3" fmla="*/ 1793949 w 3600815"/>
              <a:gd name="connsiteY3" fmla="*/ 3640786 h 3641077"/>
              <a:gd name="connsiteX4" fmla="*/ 552 w 3600815"/>
              <a:gd name="connsiteY4" fmla="*/ 1813772 h 3641077"/>
              <a:gd name="connsiteX0" fmla="*/ 654 w 3600917"/>
              <a:gd name="connsiteY0" fmla="*/ 1813614 h 3640919"/>
              <a:gd name="connsiteX1" fmla="*/ 1794051 w 3600917"/>
              <a:gd name="connsiteY1" fmla="*/ 46 h 3640919"/>
              <a:gd name="connsiteX2" fmla="*/ 3600895 w 3600917"/>
              <a:gd name="connsiteY2" fmla="*/ 1813613 h 3640919"/>
              <a:gd name="connsiteX3" fmla="*/ 1794051 w 3600917"/>
              <a:gd name="connsiteY3" fmla="*/ 3640628 h 3640919"/>
              <a:gd name="connsiteX4" fmla="*/ 654 w 3600917"/>
              <a:gd name="connsiteY4" fmla="*/ 1813614 h 3640919"/>
              <a:gd name="connsiteX0" fmla="*/ 563 w 3600826"/>
              <a:gd name="connsiteY0" fmla="*/ 1813624 h 3640929"/>
              <a:gd name="connsiteX1" fmla="*/ 1793960 w 3600826"/>
              <a:gd name="connsiteY1" fmla="*/ 56 h 3640929"/>
              <a:gd name="connsiteX2" fmla="*/ 3600804 w 3600826"/>
              <a:gd name="connsiteY2" fmla="*/ 1813623 h 3640929"/>
              <a:gd name="connsiteX3" fmla="*/ 1793960 w 3600826"/>
              <a:gd name="connsiteY3" fmla="*/ 3640638 h 3640929"/>
              <a:gd name="connsiteX4" fmla="*/ 563 w 3600826"/>
              <a:gd name="connsiteY4" fmla="*/ 1813624 h 3640929"/>
              <a:gd name="connsiteX0" fmla="*/ 641 w 3600904"/>
              <a:gd name="connsiteY0" fmla="*/ 1813771 h 3641076"/>
              <a:gd name="connsiteX1" fmla="*/ 1794038 w 3600904"/>
              <a:gd name="connsiteY1" fmla="*/ 203 h 3641076"/>
              <a:gd name="connsiteX2" fmla="*/ 3600882 w 3600904"/>
              <a:gd name="connsiteY2" fmla="*/ 1813770 h 3641076"/>
              <a:gd name="connsiteX3" fmla="*/ 1794038 w 3600904"/>
              <a:gd name="connsiteY3" fmla="*/ 3640785 h 3641076"/>
              <a:gd name="connsiteX4" fmla="*/ 641 w 3600904"/>
              <a:gd name="connsiteY4" fmla="*/ 1813771 h 3641076"/>
              <a:gd name="connsiteX0" fmla="*/ 641 w 3601397"/>
              <a:gd name="connsiteY0" fmla="*/ 1813771 h 3641076"/>
              <a:gd name="connsiteX1" fmla="*/ 1794038 w 3601397"/>
              <a:gd name="connsiteY1" fmla="*/ 203 h 3641076"/>
              <a:gd name="connsiteX2" fmla="*/ 3600882 w 3601397"/>
              <a:gd name="connsiteY2" fmla="*/ 1813770 h 3641076"/>
              <a:gd name="connsiteX3" fmla="*/ 1794038 w 3601397"/>
              <a:gd name="connsiteY3" fmla="*/ 3640785 h 3641076"/>
              <a:gd name="connsiteX4" fmla="*/ 641 w 3601397"/>
              <a:gd name="connsiteY4" fmla="*/ 1813771 h 3641076"/>
              <a:gd name="connsiteX0" fmla="*/ 641 w 3601397"/>
              <a:gd name="connsiteY0" fmla="*/ 1813771 h 3642803"/>
              <a:gd name="connsiteX1" fmla="*/ 1794038 w 3601397"/>
              <a:gd name="connsiteY1" fmla="*/ 203 h 3642803"/>
              <a:gd name="connsiteX2" fmla="*/ 3600882 w 3601397"/>
              <a:gd name="connsiteY2" fmla="*/ 1813770 h 3642803"/>
              <a:gd name="connsiteX3" fmla="*/ 1794038 w 3601397"/>
              <a:gd name="connsiteY3" fmla="*/ 3640785 h 3642803"/>
              <a:gd name="connsiteX4" fmla="*/ 641 w 3601397"/>
              <a:gd name="connsiteY4" fmla="*/ 1813771 h 3642803"/>
              <a:gd name="connsiteX0" fmla="*/ 641 w 3601397"/>
              <a:gd name="connsiteY0" fmla="*/ 1813771 h 3641076"/>
              <a:gd name="connsiteX1" fmla="*/ 1794038 w 3601397"/>
              <a:gd name="connsiteY1" fmla="*/ 203 h 3641076"/>
              <a:gd name="connsiteX2" fmla="*/ 3600882 w 3601397"/>
              <a:gd name="connsiteY2" fmla="*/ 1813770 h 3641076"/>
              <a:gd name="connsiteX3" fmla="*/ 1794038 w 3601397"/>
              <a:gd name="connsiteY3" fmla="*/ 3640785 h 3641076"/>
              <a:gd name="connsiteX4" fmla="*/ 641 w 3601397"/>
              <a:gd name="connsiteY4" fmla="*/ 1813771 h 364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1397" h="3641076">
                <a:moveTo>
                  <a:pt x="641" y="1813771"/>
                </a:moveTo>
                <a:cubicBezTo>
                  <a:pt x="-27959" y="640836"/>
                  <a:pt x="904981" y="-13244"/>
                  <a:pt x="1794038" y="203"/>
                </a:cubicBezTo>
                <a:cubicBezTo>
                  <a:pt x="2683095" y="13650"/>
                  <a:pt x="3626640" y="714228"/>
                  <a:pt x="3600882" y="1813770"/>
                </a:cubicBezTo>
                <a:cubicBezTo>
                  <a:pt x="3606471" y="2769941"/>
                  <a:pt x="2655631" y="3659533"/>
                  <a:pt x="1794038" y="3640785"/>
                </a:cubicBezTo>
                <a:cubicBezTo>
                  <a:pt x="932445" y="3622037"/>
                  <a:pt x="29241" y="2986706"/>
                  <a:pt x="641" y="1813771"/>
                </a:cubicBez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F9443887-7DFF-4ADA-8E41-894FB0ABA4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85053" y="1765244"/>
            <a:ext cx="1900700" cy="1920692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909"/>
              <a:gd name="connsiteX1" fmla="*/ 1796274 w 3603118"/>
              <a:gd name="connsiteY1" fmla="*/ 258 h 3640909"/>
              <a:gd name="connsiteX2" fmla="*/ 3603118 w 3603118"/>
              <a:gd name="connsiteY2" fmla="*/ 1813825 h 3640909"/>
              <a:gd name="connsiteX3" fmla="*/ 1796274 w 3603118"/>
              <a:gd name="connsiteY3" fmla="*/ 3640840 h 3640909"/>
              <a:gd name="connsiteX4" fmla="*/ 2877 w 3603118"/>
              <a:gd name="connsiteY4" fmla="*/ 1813826 h 3640909"/>
              <a:gd name="connsiteX0" fmla="*/ 2877 w 3603118"/>
              <a:gd name="connsiteY0" fmla="*/ 1813826 h 3640881"/>
              <a:gd name="connsiteX1" fmla="*/ 1796274 w 3603118"/>
              <a:gd name="connsiteY1" fmla="*/ 258 h 3640881"/>
              <a:gd name="connsiteX2" fmla="*/ 3603118 w 3603118"/>
              <a:gd name="connsiteY2" fmla="*/ 1813825 h 3640881"/>
              <a:gd name="connsiteX3" fmla="*/ 1796274 w 3603118"/>
              <a:gd name="connsiteY3" fmla="*/ 3640840 h 3640881"/>
              <a:gd name="connsiteX4" fmla="*/ 2877 w 3603118"/>
              <a:gd name="connsiteY4" fmla="*/ 1813826 h 3640881"/>
              <a:gd name="connsiteX0" fmla="*/ 2877 w 3603118"/>
              <a:gd name="connsiteY0" fmla="*/ 1813826 h 3641018"/>
              <a:gd name="connsiteX1" fmla="*/ 1796274 w 3603118"/>
              <a:gd name="connsiteY1" fmla="*/ 258 h 3641018"/>
              <a:gd name="connsiteX2" fmla="*/ 3603118 w 3603118"/>
              <a:gd name="connsiteY2" fmla="*/ 1813825 h 3641018"/>
              <a:gd name="connsiteX3" fmla="*/ 1796274 w 3603118"/>
              <a:gd name="connsiteY3" fmla="*/ 3640840 h 3641018"/>
              <a:gd name="connsiteX4" fmla="*/ 2877 w 3603118"/>
              <a:gd name="connsiteY4" fmla="*/ 1813826 h 3641018"/>
              <a:gd name="connsiteX0" fmla="*/ 2877 w 3603118"/>
              <a:gd name="connsiteY0" fmla="*/ 1813826 h 3641018"/>
              <a:gd name="connsiteX1" fmla="*/ 1796274 w 3603118"/>
              <a:gd name="connsiteY1" fmla="*/ 258 h 3641018"/>
              <a:gd name="connsiteX2" fmla="*/ 3603118 w 3603118"/>
              <a:gd name="connsiteY2" fmla="*/ 1813825 h 3641018"/>
              <a:gd name="connsiteX3" fmla="*/ 1796274 w 3603118"/>
              <a:gd name="connsiteY3" fmla="*/ 3640840 h 3641018"/>
              <a:gd name="connsiteX4" fmla="*/ 2877 w 3603118"/>
              <a:gd name="connsiteY4" fmla="*/ 1813826 h 364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18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51806" y="3653150"/>
                  <a:pt x="1796274" y="3640840"/>
                </a:cubicBezTo>
                <a:cubicBezTo>
                  <a:pt x="1140742" y="3628530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214" y="3807673"/>
            <a:ext cx="2584759" cy="385517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3816" y="3807673"/>
            <a:ext cx="2528311" cy="385517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0614" y="3807673"/>
            <a:ext cx="2605544" cy="385517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F9443887-7DFF-4ADA-8E41-894FB0ABA4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03037" y="1758425"/>
            <a:ext cx="1900700" cy="1920692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909"/>
              <a:gd name="connsiteX1" fmla="*/ 1796274 w 3603118"/>
              <a:gd name="connsiteY1" fmla="*/ 258 h 3640909"/>
              <a:gd name="connsiteX2" fmla="*/ 3603118 w 3603118"/>
              <a:gd name="connsiteY2" fmla="*/ 1813825 h 3640909"/>
              <a:gd name="connsiteX3" fmla="*/ 1796274 w 3603118"/>
              <a:gd name="connsiteY3" fmla="*/ 3640840 h 3640909"/>
              <a:gd name="connsiteX4" fmla="*/ 2877 w 3603118"/>
              <a:gd name="connsiteY4" fmla="*/ 1813826 h 3640909"/>
              <a:gd name="connsiteX0" fmla="*/ 2877 w 3603118"/>
              <a:gd name="connsiteY0" fmla="*/ 1813826 h 3640881"/>
              <a:gd name="connsiteX1" fmla="*/ 1796274 w 3603118"/>
              <a:gd name="connsiteY1" fmla="*/ 258 h 3640881"/>
              <a:gd name="connsiteX2" fmla="*/ 3603118 w 3603118"/>
              <a:gd name="connsiteY2" fmla="*/ 1813825 h 3640881"/>
              <a:gd name="connsiteX3" fmla="*/ 1796274 w 3603118"/>
              <a:gd name="connsiteY3" fmla="*/ 3640840 h 3640881"/>
              <a:gd name="connsiteX4" fmla="*/ 2877 w 3603118"/>
              <a:gd name="connsiteY4" fmla="*/ 1813826 h 3640881"/>
              <a:gd name="connsiteX0" fmla="*/ 2877 w 3603118"/>
              <a:gd name="connsiteY0" fmla="*/ 1813826 h 3641018"/>
              <a:gd name="connsiteX1" fmla="*/ 1796274 w 3603118"/>
              <a:gd name="connsiteY1" fmla="*/ 258 h 3641018"/>
              <a:gd name="connsiteX2" fmla="*/ 3603118 w 3603118"/>
              <a:gd name="connsiteY2" fmla="*/ 1813825 h 3641018"/>
              <a:gd name="connsiteX3" fmla="*/ 1796274 w 3603118"/>
              <a:gd name="connsiteY3" fmla="*/ 3640840 h 3641018"/>
              <a:gd name="connsiteX4" fmla="*/ 2877 w 3603118"/>
              <a:gd name="connsiteY4" fmla="*/ 1813826 h 3641018"/>
              <a:gd name="connsiteX0" fmla="*/ 2877 w 3603118"/>
              <a:gd name="connsiteY0" fmla="*/ 1813826 h 3641018"/>
              <a:gd name="connsiteX1" fmla="*/ 1796274 w 3603118"/>
              <a:gd name="connsiteY1" fmla="*/ 258 h 3641018"/>
              <a:gd name="connsiteX2" fmla="*/ 3603118 w 3603118"/>
              <a:gd name="connsiteY2" fmla="*/ 1813825 h 3641018"/>
              <a:gd name="connsiteX3" fmla="*/ 1796274 w 3603118"/>
              <a:gd name="connsiteY3" fmla="*/ 3640840 h 3641018"/>
              <a:gd name="connsiteX4" fmla="*/ 2877 w 3603118"/>
              <a:gd name="connsiteY4" fmla="*/ 1813826 h 364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18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51806" y="3653150"/>
                  <a:pt x="1796274" y="3640840"/>
                </a:cubicBezTo>
                <a:cubicBezTo>
                  <a:pt x="1140742" y="3628530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348" y="3807673"/>
            <a:ext cx="2560107" cy="385517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3486121" y="4219075"/>
            <a:ext cx="2263699" cy="1074524"/>
          </a:xfrm>
        </p:spPr>
        <p:txBody>
          <a:bodyPr/>
          <a:lstStyle>
            <a:lvl1pPr marL="0" indent="0" algn="ctr">
              <a:spcBef>
                <a:spcPts val="1200"/>
              </a:spcBef>
              <a:buClr>
                <a:schemeClr val="accent1"/>
              </a:buClr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6503551" y="4219075"/>
            <a:ext cx="2263699" cy="1074524"/>
          </a:xfrm>
        </p:spPr>
        <p:txBody>
          <a:bodyPr/>
          <a:lstStyle>
            <a:lvl1pPr marL="0" indent="0" algn="ctr">
              <a:spcBef>
                <a:spcPts val="1200"/>
              </a:spcBef>
              <a:buClr>
                <a:schemeClr val="accent1"/>
              </a:buClr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9520981" y="4219075"/>
            <a:ext cx="2263699" cy="1074524"/>
          </a:xfrm>
        </p:spPr>
        <p:txBody>
          <a:bodyPr/>
          <a:lstStyle>
            <a:lvl1pPr marL="0" indent="0" algn="ctr">
              <a:spcBef>
                <a:spcPts val="1200"/>
              </a:spcBef>
              <a:buClr>
                <a:schemeClr val="accent1"/>
              </a:buClr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71450" indent="-171450" algn="l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316898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249" y="511693"/>
            <a:ext cx="11125200" cy="387798"/>
          </a:xfrm>
        </p:spPr>
        <p:txBody>
          <a:bodyPr vert="horz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Content D headline, do not exceed one line (sentence-case)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quarter" idx="10"/>
          </p:nvPr>
        </p:nvSpPr>
        <p:spPr>
          <a:xfrm>
            <a:off x="2377272" y="2045571"/>
            <a:ext cx="3294744" cy="1074524"/>
          </a:xfrm>
        </p:spPr>
        <p:txBody>
          <a:bodyPr vert="horz" lIns="0" tIns="0" rIns="0" bIns="0" rtlCol="0">
            <a:noAutofit/>
          </a:bodyPr>
          <a:lstStyle>
            <a:lvl1pPr marL="176213" indent="-176213">
              <a:defRPr lang="en-US" sz="1400" dirty="0"/>
            </a:lvl1pPr>
            <a:lvl2pPr>
              <a:defRPr lang="en-US" sz="1200" dirty="0"/>
            </a:lvl2pPr>
          </a:lstStyle>
          <a:p>
            <a:pPr marL="176213" lvl="0" indent="-176213">
              <a:buClr>
                <a:schemeClr val="accent1"/>
              </a:buClr>
            </a:pPr>
            <a:r>
              <a:rPr lang="en-US"/>
              <a:t>Edit Master text styles</a:t>
            </a:r>
          </a:p>
          <a:p>
            <a:pPr marL="176213" lvl="1" indent="-176213">
              <a:buClr>
                <a:schemeClr val="accent1"/>
              </a:buClr>
            </a:pPr>
            <a:r>
              <a:rPr lang="en-US"/>
              <a:t>Second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A99E0FB-2265-4482-87C9-F272940836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33719" y="4352633"/>
            <a:ext cx="3238297" cy="1074524"/>
          </a:xfrm>
        </p:spPr>
        <p:txBody>
          <a:bodyPr vert="horz" lIns="0" tIns="0" rIns="0" bIns="0" rtlCol="0">
            <a:noAutofit/>
          </a:bodyPr>
          <a:lstStyle>
            <a:lvl1pPr marL="176213" indent="-176213">
              <a:defRPr lang="en-US" sz="1400" dirty="0"/>
            </a:lvl1pPr>
            <a:lvl2pPr>
              <a:defRPr lang="en-US" sz="1200" dirty="0"/>
            </a:lvl2pPr>
          </a:lstStyle>
          <a:p>
            <a:pPr marL="176213" lvl="0" indent="-176213">
              <a:buClr>
                <a:schemeClr val="accent1"/>
              </a:buClr>
            </a:pPr>
            <a:r>
              <a:rPr lang="en-US"/>
              <a:t>Edit Master text styles</a:t>
            </a:r>
          </a:p>
          <a:p>
            <a:pPr marL="176213" lvl="1" indent="-176213">
              <a:buClr>
                <a:schemeClr val="accent1"/>
              </a:buClr>
            </a:pPr>
            <a:r>
              <a:rPr lang="en-US"/>
              <a:t>Second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31D5014-CE1F-4786-BBF6-AC803DC596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63283" y="4366281"/>
            <a:ext cx="3238297" cy="1074524"/>
          </a:xfrm>
        </p:spPr>
        <p:txBody>
          <a:bodyPr vert="horz" lIns="0" tIns="0" rIns="0" bIns="0" rtlCol="0">
            <a:noAutofit/>
          </a:bodyPr>
          <a:lstStyle>
            <a:lvl1pPr marL="176213" indent="-176213">
              <a:defRPr lang="en-US" sz="1400" dirty="0"/>
            </a:lvl1pPr>
            <a:lvl2pPr>
              <a:defRPr lang="en-US" sz="1200" dirty="0"/>
            </a:lvl2pPr>
          </a:lstStyle>
          <a:p>
            <a:pPr marL="176213" lvl="0" indent="-176213">
              <a:buClr>
                <a:schemeClr val="accent1"/>
              </a:buClr>
            </a:pPr>
            <a:r>
              <a:rPr lang="en-US"/>
              <a:t>Edit Master text styles</a:t>
            </a:r>
          </a:p>
          <a:p>
            <a:pPr marL="176213" lvl="1" indent="-176213">
              <a:buClr>
                <a:schemeClr val="accent1"/>
              </a:buClr>
            </a:pPr>
            <a:r>
              <a:rPr lang="en-US"/>
              <a:t>Second level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C08EAA03-9E5B-4C34-B404-45747AE03F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9289" y="1486504"/>
            <a:ext cx="1686475" cy="1704248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91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90443" y="3627392"/>
                  <a:pt x="1796274" y="3640840"/>
                </a:cubicBezTo>
                <a:cubicBezTo>
                  <a:pt x="1102105" y="3654288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3DEF3264-9519-41F3-B994-95E6DD67D1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32237" y="1486513"/>
            <a:ext cx="1685669" cy="1704241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909"/>
              <a:gd name="connsiteX1" fmla="*/ 1796274 w 3603118"/>
              <a:gd name="connsiteY1" fmla="*/ 258 h 3640909"/>
              <a:gd name="connsiteX2" fmla="*/ 3603118 w 3603118"/>
              <a:gd name="connsiteY2" fmla="*/ 1813825 h 3640909"/>
              <a:gd name="connsiteX3" fmla="*/ 1796274 w 3603118"/>
              <a:gd name="connsiteY3" fmla="*/ 3640840 h 3640909"/>
              <a:gd name="connsiteX4" fmla="*/ 2877 w 3603118"/>
              <a:gd name="connsiteY4" fmla="*/ 1813826 h 3640909"/>
              <a:gd name="connsiteX0" fmla="*/ 2877 w 3603142"/>
              <a:gd name="connsiteY0" fmla="*/ 1813826 h 3640909"/>
              <a:gd name="connsiteX1" fmla="*/ 1796274 w 3603142"/>
              <a:gd name="connsiteY1" fmla="*/ 258 h 3640909"/>
              <a:gd name="connsiteX2" fmla="*/ 3603118 w 3603142"/>
              <a:gd name="connsiteY2" fmla="*/ 1813825 h 3640909"/>
              <a:gd name="connsiteX3" fmla="*/ 1796274 w 3603142"/>
              <a:gd name="connsiteY3" fmla="*/ 3640840 h 3640909"/>
              <a:gd name="connsiteX4" fmla="*/ 2877 w 3603142"/>
              <a:gd name="connsiteY4" fmla="*/ 1813826 h 3640909"/>
              <a:gd name="connsiteX0" fmla="*/ 2877 w 3603146"/>
              <a:gd name="connsiteY0" fmla="*/ 1813826 h 3641757"/>
              <a:gd name="connsiteX1" fmla="*/ 1796274 w 3603146"/>
              <a:gd name="connsiteY1" fmla="*/ 258 h 3641757"/>
              <a:gd name="connsiteX2" fmla="*/ 3603118 w 3603146"/>
              <a:gd name="connsiteY2" fmla="*/ 1813825 h 3641757"/>
              <a:gd name="connsiteX3" fmla="*/ 1796274 w 3603146"/>
              <a:gd name="connsiteY3" fmla="*/ 3640840 h 3641757"/>
              <a:gd name="connsiteX4" fmla="*/ 2877 w 3603146"/>
              <a:gd name="connsiteY4" fmla="*/ 1813826 h 3641757"/>
              <a:gd name="connsiteX0" fmla="*/ 2877 w 3603140"/>
              <a:gd name="connsiteY0" fmla="*/ 1813826 h 3641131"/>
              <a:gd name="connsiteX1" fmla="*/ 1796274 w 3603140"/>
              <a:gd name="connsiteY1" fmla="*/ 258 h 3641131"/>
              <a:gd name="connsiteX2" fmla="*/ 3603118 w 3603140"/>
              <a:gd name="connsiteY2" fmla="*/ 1813825 h 3641131"/>
              <a:gd name="connsiteX3" fmla="*/ 1796274 w 3603140"/>
              <a:gd name="connsiteY3" fmla="*/ 3640840 h 3641131"/>
              <a:gd name="connsiteX4" fmla="*/ 2877 w 3603140"/>
              <a:gd name="connsiteY4" fmla="*/ 1813826 h 3641131"/>
              <a:gd name="connsiteX0" fmla="*/ 171 w 3600434"/>
              <a:gd name="connsiteY0" fmla="*/ 1813763 h 3641068"/>
              <a:gd name="connsiteX1" fmla="*/ 1793568 w 3600434"/>
              <a:gd name="connsiteY1" fmla="*/ 195 h 3641068"/>
              <a:gd name="connsiteX2" fmla="*/ 3600412 w 3600434"/>
              <a:gd name="connsiteY2" fmla="*/ 1813762 h 3641068"/>
              <a:gd name="connsiteX3" fmla="*/ 1793568 w 3600434"/>
              <a:gd name="connsiteY3" fmla="*/ 3640777 h 3641068"/>
              <a:gd name="connsiteX4" fmla="*/ 171 w 3600434"/>
              <a:gd name="connsiteY4" fmla="*/ 1813763 h 3641068"/>
              <a:gd name="connsiteX0" fmla="*/ 171 w 3600434"/>
              <a:gd name="connsiteY0" fmla="*/ 1813785 h 3641090"/>
              <a:gd name="connsiteX1" fmla="*/ 1793568 w 3600434"/>
              <a:gd name="connsiteY1" fmla="*/ 217 h 3641090"/>
              <a:gd name="connsiteX2" fmla="*/ 3600412 w 3600434"/>
              <a:gd name="connsiteY2" fmla="*/ 1813784 h 3641090"/>
              <a:gd name="connsiteX3" fmla="*/ 1793568 w 3600434"/>
              <a:gd name="connsiteY3" fmla="*/ 3640799 h 3641090"/>
              <a:gd name="connsiteX4" fmla="*/ 171 w 3600434"/>
              <a:gd name="connsiteY4" fmla="*/ 1813785 h 3641090"/>
              <a:gd name="connsiteX0" fmla="*/ 552 w 3600815"/>
              <a:gd name="connsiteY0" fmla="*/ 1813772 h 3641077"/>
              <a:gd name="connsiteX1" fmla="*/ 1793949 w 3600815"/>
              <a:gd name="connsiteY1" fmla="*/ 204 h 3641077"/>
              <a:gd name="connsiteX2" fmla="*/ 3600793 w 3600815"/>
              <a:gd name="connsiteY2" fmla="*/ 1813771 h 3641077"/>
              <a:gd name="connsiteX3" fmla="*/ 1793949 w 3600815"/>
              <a:gd name="connsiteY3" fmla="*/ 3640786 h 3641077"/>
              <a:gd name="connsiteX4" fmla="*/ 552 w 3600815"/>
              <a:gd name="connsiteY4" fmla="*/ 1813772 h 3641077"/>
              <a:gd name="connsiteX0" fmla="*/ 654 w 3600917"/>
              <a:gd name="connsiteY0" fmla="*/ 1813614 h 3640919"/>
              <a:gd name="connsiteX1" fmla="*/ 1794051 w 3600917"/>
              <a:gd name="connsiteY1" fmla="*/ 46 h 3640919"/>
              <a:gd name="connsiteX2" fmla="*/ 3600895 w 3600917"/>
              <a:gd name="connsiteY2" fmla="*/ 1813613 h 3640919"/>
              <a:gd name="connsiteX3" fmla="*/ 1794051 w 3600917"/>
              <a:gd name="connsiteY3" fmla="*/ 3640628 h 3640919"/>
              <a:gd name="connsiteX4" fmla="*/ 654 w 3600917"/>
              <a:gd name="connsiteY4" fmla="*/ 1813614 h 3640919"/>
              <a:gd name="connsiteX0" fmla="*/ 563 w 3600826"/>
              <a:gd name="connsiteY0" fmla="*/ 1813624 h 3640929"/>
              <a:gd name="connsiteX1" fmla="*/ 1793960 w 3600826"/>
              <a:gd name="connsiteY1" fmla="*/ 56 h 3640929"/>
              <a:gd name="connsiteX2" fmla="*/ 3600804 w 3600826"/>
              <a:gd name="connsiteY2" fmla="*/ 1813623 h 3640929"/>
              <a:gd name="connsiteX3" fmla="*/ 1793960 w 3600826"/>
              <a:gd name="connsiteY3" fmla="*/ 3640638 h 3640929"/>
              <a:gd name="connsiteX4" fmla="*/ 563 w 3600826"/>
              <a:gd name="connsiteY4" fmla="*/ 1813624 h 3640929"/>
              <a:gd name="connsiteX0" fmla="*/ 641 w 3600904"/>
              <a:gd name="connsiteY0" fmla="*/ 1813771 h 3641076"/>
              <a:gd name="connsiteX1" fmla="*/ 1794038 w 3600904"/>
              <a:gd name="connsiteY1" fmla="*/ 203 h 3641076"/>
              <a:gd name="connsiteX2" fmla="*/ 3600882 w 3600904"/>
              <a:gd name="connsiteY2" fmla="*/ 1813770 h 3641076"/>
              <a:gd name="connsiteX3" fmla="*/ 1794038 w 3600904"/>
              <a:gd name="connsiteY3" fmla="*/ 3640785 h 3641076"/>
              <a:gd name="connsiteX4" fmla="*/ 641 w 3600904"/>
              <a:gd name="connsiteY4" fmla="*/ 1813771 h 3641076"/>
              <a:gd name="connsiteX0" fmla="*/ 641 w 3601397"/>
              <a:gd name="connsiteY0" fmla="*/ 1813771 h 3641076"/>
              <a:gd name="connsiteX1" fmla="*/ 1794038 w 3601397"/>
              <a:gd name="connsiteY1" fmla="*/ 203 h 3641076"/>
              <a:gd name="connsiteX2" fmla="*/ 3600882 w 3601397"/>
              <a:gd name="connsiteY2" fmla="*/ 1813770 h 3641076"/>
              <a:gd name="connsiteX3" fmla="*/ 1794038 w 3601397"/>
              <a:gd name="connsiteY3" fmla="*/ 3640785 h 3641076"/>
              <a:gd name="connsiteX4" fmla="*/ 641 w 3601397"/>
              <a:gd name="connsiteY4" fmla="*/ 1813771 h 3641076"/>
              <a:gd name="connsiteX0" fmla="*/ 641 w 3601397"/>
              <a:gd name="connsiteY0" fmla="*/ 1813771 h 3642803"/>
              <a:gd name="connsiteX1" fmla="*/ 1794038 w 3601397"/>
              <a:gd name="connsiteY1" fmla="*/ 203 h 3642803"/>
              <a:gd name="connsiteX2" fmla="*/ 3600882 w 3601397"/>
              <a:gd name="connsiteY2" fmla="*/ 1813770 h 3642803"/>
              <a:gd name="connsiteX3" fmla="*/ 1794038 w 3601397"/>
              <a:gd name="connsiteY3" fmla="*/ 3640785 h 3642803"/>
              <a:gd name="connsiteX4" fmla="*/ 641 w 3601397"/>
              <a:gd name="connsiteY4" fmla="*/ 1813771 h 3642803"/>
              <a:gd name="connsiteX0" fmla="*/ 641 w 3601397"/>
              <a:gd name="connsiteY0" fmla="*/ 1813771 h 3641076"/>
              <a:gd name="connsiteX1" fmla="*/ 1794038 w 3601397"/>
              <a:gd name="connsiteY1" fmla="*/ 203 h 3641076"/>
              <a:gd name="connsiteX2" fmla="*/ 3600882 w 3601397"/>
              <a:gd name="connsiteY2" fmla="*/ 1813770 h 3641076"/>
              <a:gd name="connsiteX3" fmla="*/ 1794038 w 3601397"/>
              <a:gd name="connsiteY3" fmla="*/ 3640785 h 3641076"/>
              <a:gd name="connsiteX4" fmla="*/ 641 w 3601397"/>
              <a:gd name="connsiteY4" fmla="*/ 1813771 h 364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1397" h="3641076">
                <a:moveTo>
                  <a:pt x="641" y="1813771"/>
                </a:moveTo>
                <a:cubicBezTo>
                  <a:pt x="-27959" y="640836"/>
                  <a:pt x="904981" y="-13244"/>
                  <a:pt x="1794038" y="203"/>
                </a:cubicBezTo>
                <a:cubicBezTo>
                  <a:pt x="2683095" y="13650"/>
                  <a:pt x="3626640" y="714228"/>
                  <a:pt x="3600882" y="1813770"/>
                </a:cubicBezTo>
                <a:cubicBezTo>
                  <a:pt x="3606471" y="2769941"/>
                  <a:pt x="2655631" y="3659533"/>
                  <a:pt x="1794038" y="3640785"/>
                </a:cubicBezTo>
                <a:cubicBezTo>
                  <a:pt x="932445" y="3622037"/>
                  <a:pt x="29241" y="2986706"/>
                  <a:pt x="641" y="1813771"/>
                </a:cubicBez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F9443887-7DFF-4ADA-8E41-894FB0ABA4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289" y="3752650"/>
            <a:ext cx="1686475" cy="1704215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909"/>
              <a:gd name="connsiteX1" fmla="*/ 1796274 w 3603118"/>
              <a:gd name="connsiteY1" fmla="*/ 258 h 3640909"/>
              <a:gd name="connsiteX2" fmla="*/ 3603118 w 3603118"/>
              <a:gd name="connsiteY2" fmla="*/ 1813825 h 3640909"/>
              <a:gd name="connsiteX3" fmla="*/ 1796274 w 3603118"/>
              <a:gd name="connsiteY3" fmla="*/ 3640840 h 3640909"/>
              <a:gd name="connsiteX4" fmla="*/ 2877 w 3603118"/>
              <a:gd name="connsiteY4" fmla="*/ 1813826 h 3640909"/>
              <a:gd name="connsiteX0" fmla="*/ 2877 w 3603118"/>
              <a:gd name="connsiteY0" fmla="*/ 1813826 h 3640881"/>
              <a:gd name="connsiteX1" fmla="*/ 1796274 w 3603118"/>
              <a:gd name="connsiteY1" fmla="*/ 258 h 3640881"/>
              <a:gd name="connsiteX2" fmla="*/ 3603118 w 3603118"/>
              <a:gd name="connsiteY2" fmla="*/ 1813825 h 3640881"/>
              <a:gd name="connsiteX3" fmla="*/ 1796274 w 3603118"/>
              <a:gd name="connsiteY3" fmla="*/ 3640840 h 3640881"/>
              <a:gd name="connsiteX4" fmla="*/ 2877 w 3603118"/>
              <a:gd name="connsiteY4" fmla="*/ 1813826 h 3640881"/>
              <a:gd name="connsiteX0" fmla="*/ 2877 w 3603118"/>
              <a:gd name="connsiteY0" fmla="*/ 1813826 h 3641018"/>
              <a:gd name="connsiteX1" fmla="*/ 1796274 w 3603118"/>
              <a:gd name="connsiteY1" fmla="*/ 258 h 3641018"/>
              <a:gd name="connsiteX2" fmla="*/ 3603118 w 3603118"/>
              <a:gd name="connsiteY2" fmla="*/ 1813825 h 3641018"/>
              <a:gd name="connsiteX3" fmla="*/ 1796274 w 3603118"/>
              <a:gd name="connsiteY3" fmla="*/ 3640840 h 3641018"/>
              <a:gd name="connsiteX4" fmla="*/ 2877 w 3603118"/>
              <a:gd name="connsiteY4" fmla="*/ 1813826 h 3641018"/>
              <a:gd name="connsiteX0" fmla="*/ 2877 w 3603118"/>
              <a:gd name="connsiteY0" fmla="*/ 1813826 h 3641018"/>
              <a:gd name="connsiteX1" fmla="*/ 1796274 w 3603118"/>
              <a:gd name="connsiteY1" fmla="*/ 258 h 3641018"/>
              <a:gd name="connsiteX2" fmla="*/ 3603118 w 3603118"/>
              <a:gd name="connsiteY2" fmla="*/ 1813825 h 3641018"/>
              <a:gd name="connsiteX3" fmla="*/ 1796274 w 3603118"/>
              <a:gd name="connsiteY3" fmla="*/ 3640840 h 3641018"/>
              <a:gd name="connsiteX4" fmla="*/ 2877 w 3603118"/>
              <a:gd name="connsiteY4" fmla="*/ 1813826 h 364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18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51806" y="3653150"/>
                  <a:pt x="1796274" y="3640840"/>
                </a:cubicBezTo>
                <a:cubicBezTo>
                  <a:pt x="1140742" y="3628530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7272" y="1647819"/>
            <a:ext cx="3294744" cy="385517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spc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3720" y="3954880"/>
            <a:ext cx="3238296" cy="385517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400" b="1" spc="0" dirty="0">
                <a:solidFill>
                  <a:schemeClr val="accent1"/>
                </a:solidFill>
              </a:defRPr>
            </a:lvl1pPr>
          </a:lstStyle>
          <a:p>
            <a:pPr marL="243834" lvl="0" indent="-243834">
              <a:spcBef>
                <a:spcPts val="0"/>
              </a:spcBef>
            </a:pPr>
            <a:r>
              <a:rPr lang="en-US" dirty="0"/>
              <a:t>Subhead For Bullet Text Goes Here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7984" y="3954880"/>
            <a:ext cx="3243596" cy="385517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400" b="1" spc="0" dirty="0">
                <a:solidFill>
                  <a:schemeClr val="accent1"/>
                </a:solidFill>
              </a:defRPr>
            </a:lvl1pPr>
          </a:lstStyle>
          <a:p>
            <a:pPr marL="243834" lvl="0" indent="-243834">
              <a:spcBef>
                <a:spcPts val="0"/>
              </a:spcBef>
            </a:pPr>
            <a:r>
              <a:rPr lang="en-US" dirty="0"/>
              <a:t>Subhead For Bullet Text Goes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F9443887-7DFF-4ADA-8E41-894FB0ABA4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32237" y="3752650"/>
            <a:ext cx="1686475" cy="1704215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909"/>
              <a:gd name="connsiteX1" fmla="*/ 1796274 w 3603118"/>
              <a:gd name="connsiteY1" fmla="*/ 258 h 3640909"/>
              <a:gd name="connsiteX2" fmla="*/ 3603118 w 3603118"/>
              <a:gd name="connsiteY2" fmla="*/ 1813825 h 3640909"/>
              <a:gd name="connsiteX3" fmla="*/ 1796274 w 3603118"/>
              <a:gd name="connsiteY3" fmla="*/ 3640840 h 3640909"/>
              <a:gd name="connsiteX4" fmla="*/ 2877 w 3603118"/>
              <a:gd name="connsiteY4" fmla="*/ 1813826 h 3640909"/>
              <a:gd name="connsiteX0" fmla="*/ 2877 w 3603118"/>
              <a:gd name="connsiteY0" fmla="*/ 1813826 h 3640881"/>
              <a:gd name="connsiteX1" fmla="*/ 1796274 w 3603118"/>
              <a:gd name="connsiteY1" fmla="*/ 258 h 3640881"/>
              <a:gd name="connsiteX2" fmla="*/ 3603118 w 3603118"/>
              <a:gd name="connsiteY2" fmla="*/ 1813825 h 3640881"/>
              <a:gd name="connsiteX3" fmla="*/ 1796274 w 3603118"/>
              <a:gd name="connsiteY3" fmla="*/ 3640840 h 3640881"/>
              <a:gd name="connsiteX4" fmla="*/ 2877 w 3603118"/>
              <a:gd name="connsiteY4" fmla="*/ 1813826 h 3640881"/>
              <a:gd name="connsiteX0" fmla="*/ 2877 w 3603118"/>
              <a:gd name="connsiteY0" fmla="*/ 1813826 h 3641018"/>
              <a:gd name="connsiteX1" fmla="*/ 1796274 w 3603118"/>
              <a:gd name="connsiteY1" fmla="*/ 258 h 3641018"/>
              <a:gd name="connsiteX2" fmla="*/ 3603118 w 3603118"/>
              <a:gd name="connsiteY2" fmla="*/ 1813825 h 3641018"/>
              <a:gd name="connsiteX3" fmla="*/ 1796274 w 3603118"/>
              <a:gd name="connsiteY3" fmla="*/ 3640840 h 3641018"/>
              <a:gd name="connsiteX4" fmla="*/ 2877 w 3603118"/>
              <a:gd name="connsiteY4" fmla="*/ 1813826 h 3641018"/>
              <a:gd name="connsiteX0" fmla="*/ 2877 w 3603118"/>
              <a:gd name="connsiteY0" fmla="*/ 1813826 h 3641018"/>
              <a:gd name="connsiteX1" fmla="*/ 1796274 w 3603118"/>
              <a:gd name="connsiteY1" fmla="*/ 258 h 3641018"/>
              <a:gd name="connsiteX2" fmla="*/ 3603118 w 3603118"/>
              <a:gd name="connsiteY2" fmla="*/ 1813825 h 3641018"/>
              <a:gd name="connsiteX3" fmla="*/ 1796274 w 3603118"/>
              <a:gd name="connsiteY3" fmla="*/ 3640840 h 3641018"/>
              <a:gd name="connsiteX4" fmla="*/ 2877 w 3603118"/>
              <a:gd name="connsiteY4" fmla="*/ 1813826 h 364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18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51806" y="3653150"/>
                  <a:pt x="1796274" y="3640840"/>
                </a:cubicBezTo>
                <a:cubicBezTo>
                  <a:pt x="1140742" y="3628530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E31D5014-CE1F-4786-BBF6-AC803DC596A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63283" y="2040815"/>
            <a:ext cx="3238297" cy="1074524"/>
          </a:xfrm>
        </p:spPr>
        <p:txBody>
          <a:bodyPr vert="horz" lIns="0" tIns="0" rIns="0" bIns="0" rtlCol="0">
            <a:noAutofit/>
          </a:bodyPr>
          <a:lstStyle>
            <a:lvl1pPr marL="176213" indent="-176213">
              <a:defRPr lang="en-US" sz="1400" dirty="0"/>
            </a:lvl1pPr>
            <a:lvl2pPr>
              <a:defRPr lang="en-US" sz="1200" dirty="0"/>
            </a:lvl2pPr>
          </a:lstStyle>
          <a:p>
            <a:pPr marL="176213" lvl="0" indent="-176213">
              <a:buClr>
                <a:schemeClr val="accent1"/>
              </a:buClr>
            </a:pPr>
            <a:r>
              <a:rPr lang="en-US"/>
              <a:t>Edit Master text styles</a:t>
            </a:r>
          </a:p>
          <a:p>
            <a:pPr marL="176213" lvl="1" indent="-176213">
              <a:buClr>
                <a:schemeClr val="accent1"/>
              </a:buClr>
            </a:pPr>
            <a:r>
              <a:rPr lang="en-US"/>
              <a:t>Second level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57984" y="1629414"/>
            <a:ext cx="3243596" cy="385517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400" b="1" spc="0" dirty="0">
                <a:solidFill>
                  <a:schemeClr val="accent1"/>
                </a:solidFill>
              </a:defRPr>
            </a:lvl1pPr>
          </a:lstStyle>
          <a:p>
            <a:pPr marL="243834" lvl="0" indent="-243834">
              <a:spcBef>
                <a:spcPts val="0"/>
              </a:spcBef>
            </a:pPr>
            <a:r>
              <a:rPr lang="en-US" dirty="0"/>
              <a:t>Subhead For Bullet Text Goes Here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3963121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1/LONGER HEADLIINE/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900" y="2025118"/>
            <a:ext cx="5198677" cy="10259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en-US" sz="4000" spc="0" baseline="0" dirty="0"/>
            </a:lvl1pPr>
          </a:lstStyle>
          <a:p>
            <a:pPr lvl="0">
              <a:lnSpc>
                <a:spcPts val="4000"/>
              </a:lnSpc>
            </a:pPr>
            <a:r>
              <a:rPr lang="en-US" dirty="0"/>
              <a:t>Title should not exceed </a:t>
            </a:r>
            <a:br>
              <a:rPr lang="en-US" dirty="0"/>
            </a:br>
            <a:r>
              <a:rPr lang="en-US" dirty="0"/>
              <a:t>five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669916"/>
            <a:ext cx="5350329" cy="18737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or date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F922664-A69F-4A34-8FAE-664BF2A48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746339"/>
            <a:ext cx="3801745" cy="10958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 spc="200" baseline="0">
                <a:solidFill>
                  <a:schemeClr val="tx1"/>
                </a:solidFill>
              </a:defRPr>
            </a:lvl1pPr>
            <a:lvl2pPr marL="20116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90FD303-6C67-49ED-AEB4-55EDF1968A44}"/>
              </a:ext>
            </a:extLst>
          </p:cNvPr>
          <p:cNvSpPr/>
          <p:nvPr/>
        </p:nvSpPr>
        <p:spPr>
          <a:xfrm>
            <a:off x="6135789" y="-3045"/>
            <a:ext cx="6061875" cy="5688000"/>
          </a:xfrm>
          <a:custGeom>
            <a:avLst/>
            <a:gdLst>
              <a:gd name="connsiteX0" fmla="*/ 215376 w 6061875"/>
              <a:gd name="connsiteY0" fmla="*/ 0 h 5688000"/>
              <a:gd name="connsiteX1" fmla="*/ 6061875 w 6061875"/>
              <a:gd name="connsiteY1" fmla="*/ 0 h 5688000"/>
              <a:gd name="connsiteX2" fmla="*/ 6061874 w 6061875"/>
              <a:gd name="connsiteY2" fmla="*/ 5181247 h 5688000"/>
              <a:gd name="connsiteX3" fmla="*/ 5884725 w 6061875"/>
              <a:gd name="connsiteY3" fmla="*/ 5275379 h 5688000"/>
              <a:gd name="connsiteX4" fmla="*/ 1529226 w 6061875"/>
              <a:gd name="connsiteY4" fmla="*/ 4690293 h 5688000"/>
              <a:gd name="connsiteX5" fmla="*/ 174767 w 6061875"/>
              <a:gd name="connsiteY5" fmla="*/ 122713 h 5688000"/>
              <a:gd name="connsiteX6" fmla="*/ 215376 w 6061875"/>
              <a:gd name="connsiteY6" fmla="*/ 0 h 56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1875" h="5688000">
                <a:moveTo>
                  <a:pt x="215376" y="0"/>
                </a:moveTo>
                <a:lnTo>
                  <a:pt x="6061875" y="0"/>
                </a:lnTo>
                <a:lnTo>
                  <a:pt x="6061874" y="5181247"/>
                </a:lnTo>
                <a:lnTo>
                  <a:pt x="5884725" y="5275379"/>
                </a:lnTo>
                <a:cubicBezTo>
                  <a:pt x="4506761" y="5963336"/>
                  <a:pt x="2811084" y="5806058"/>
                  <a:pt x="1529226" y="4690293"/>
                </a:cubicBezTo>
                <a:cubicBezTo>
                  <a:pt x="187007" y="3494984"/>
                  <a:pt x="-293739" y="1670204"/>
                  <a:pt x="174767" y="122713"/>
                </a:cubicBezTo>
                <a:lnTo>
                  <a:pt x="215376" y="0"/>
                </a:lnTo>
                <a:close/>
              </a:path>
            </a:pathLst>
          </a:custGeom>
          <a:solidFill>
            <a:srgbClr val="4CD5F7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3FA8078-4CF1-47AE-9DFE-4A696148D438}"/>
              </a:ext>
            </a:extLst>
          </p:cNvPr>
          <p:cNvSpPr/>
          <p:nvPr userDrawn="1"/>
        </p:nvSpPr>
        <p:spPr>
          <a:xfrm>
            <a:off x="7861957" y="-3046"/>
            <a:ext cx="4335707" cy="4179603"/>
          </a:xfrm>
          <a:custGeom>
            <a:avLst/>
            <a:gdLst>
              <a:gd name="connsiteX0" fmla="*/ 151605 w 4335706"/>
              <a:gd name="connsiteY0" fmla="*/ 0 h 4179602"/>
              <a:gd name="connsiteX1" fmla="*/ 4335706 w 4335706"/>
              <a:gd name="connsiteY1" fmla="*/ 0 h 4179602"/>
              <a:gd name="connsiteX2" fmla="*/ 4335705 w 4335706"/>
              <a:gd name="connsiteY2" fmla="*/ 3855210 h 4179602"/>
              <a:gd name="connsiteX3" fmla="*/ 4200106 w 4335706"/>
              <a:gd name="connsiteY3" fmla="*/ 3924374 h 4179602"/>
              <a:gd name="connsiteX4" fmla="*/ 1126173 w 4335706"/>
              <a:gd name="connsiteY4" fmla="*/ 3459612 h 4179602"/>
              <a:gd name="connsiteX5" fmla="*/ 128682 w 4335706"/>
              <a:gd name="connsiteY5" fmla="*/ 64253 h 4179602"/>
              <a:gd name="connsiteX6" fmla="*/ 151605 w 4335706"/>
              <a:gd name="connsiteY6" fmla="*/ 0 h 417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06" h="4179602">
                <a:moveTo>
                  <a:pt x="151605" y="0"/>
                </a:moveTo>
                <a:lnTo>
                  <a:pt x="4335706" y="0"/>
                </a:lnTo>
                <a:lnTo>
                  <a:pt x="4335705" y="3855210"/>
                </a:lnTo>
                <a:lnTo>
                  <a:pt x="4200106" y="3924374"/>
                </a:lnTo>
                <a:cubicBezTo>
                  <a:pt x="3210930" y="4368115"/>
                  <a:pt x="2029162" y="4245598"/>
                  <a:pt x="1126173" y="3459612"/>
                </a:cubicBezTo>
                <a:cubicBezTo>
                  <a:pt x="137716" y="2579399"/>
                  <a:pt x="-216297" y="1214435"/>
                  <a:pt x="128682" y="64253"/>
                </a:cubicBezTo>
                <a:lnTo>
                  <a:pt x="151605" y="0"/>
                </a:lnTo>
                <a:close/>
              </a:path>
            </a:pathLst>
          </a:custGeom>
          <a:solidFill>
            <a:srgbClr val="2998E3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4C9649-BFB5-46C6-8AAF-DAF6F624F1E1}"/>
              </a:ext>
            </a:extLst>
          </p:cNvPr>
          <p:cNvSpPr/>
          <p:nvPr/>
        </p:nvSpPr>
        <p:spPr>
          <a:xfrm>
            <a:off x="8959994" y="-3045"/>
            <a:ext cx="3237671" cy="3243649"/>
          </a:xfrm>
          <a:custGeom>
            <a:avLst/>
            <a:gdLst>
              <a:gd name="connsiteX0" fmla="*/ 143901 w 3237670"/>
              <a:gd name="connsiteY0" fmla="*/ 0 h 3243649"/>
              <a:gd name="connsiteX1" fmla="*/ 3237670 w 3237670"/>
              <a:gd name="connsiteY1" fmla="*/ 0 h 3243649"/>
              <a:gd name="connsiteX2" fmla="*/ 3237670 w 3237670"/>
              <a:gd name="connsiteY2" fmla="*/ 3033708 h 3243649"/>
              <a:gd name="connsiteX3" fmla="*/ 3184618 w 3237670"/>
              <a:gd name="connsiteY3" fmla="*/ 3060261 h 3243649"/>
              <a:gd name="connsiteX4" fmla="*/ 853875 w 3237670"/>
              <a:gd name="connsiteY4" fmla="*/ 2685264 h 3243649"/>
              <a:gd name="connsiteX5" fmla="*/ 97586 w 3237670"/>
              <a:gd name="connsiteY5" fmla="*/ 128996 h 3243649"/>
              <a:gd name="connsiteX6" fmla="*/ 143901 w 3237670"/>
              <a:gd name="connsiteY6" fmla="*/ 0 h 324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7670" h="3243649">
                <a:moveTo>
                  <a:pt x="143901" y="0"/>
                </a:moveTo>
                <a:lnTo>
                  <a:pt x="3237670" y="0"/>
                </a:lnTo>
                <a:lnTo>
                  <a:pt x="3237670" y="3033708"/>
                </a:lnTo>
                <a:lnTo>
                  <a:pt x="3184618" y="3060261"/>
                </a:lnTo>
                <a:cubicBezTo>
                  <a:pt x="2434622" y="3389083"/>
                  <a:pt x="1538573" y="3282554"/>
                  <a:pt x="853875" y="2685264"/>
                </a:cubicBezTo>
                <a:cubicBezTo>
                  <a:pt x="104429" y="2016281"/>
                  <a:pt x="-164021" y="995069"/>
                  <a:pt x="97586" y="128996"/>
                </a:cubicBezTo>
                <a:lnTo>
                  <a:pt x="143901" y="0"/>
                </a:lnTo>
                <a:close/>
              </a:path>
            </a:pathLst>
          </a:custGeom>
          <a:solidFill>
            <a:srgbClr val="3A5CE9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8200537-0A04-459C-B285-9E253324DAEB}"/>
              </a:ext>
            </a:extLst>
          </p:cNvPr>
          <p:cNvSpPr/>
          <p:nvPr/>
        </p:nvSpPr>
        <p:spPr>
          <a:xfrm>
            <a:off x="5883685" y="-3043"/>
            <a:ext cx="6313979" cy="5632993"/>
          </a:xfrm>
          <a:custGeom>
            <a:avLst/>
            <a:gdLst>
              <a:gd name="connsiteX0" fmla="*/ 190826 w 6313979"/>
              <a:gd name="connsiteY0" fmla="*/ 0 h 5632993"/>
              <a:gd name="connsiteX1" fmla="*/ 230343 w 6313979"/>
              <a:gd name="connsiteY1" fmla="*/ 0 h 5632993"/>
              <a:gd name="connsiteX2" fmla="*/ 209602 w 6313979"/>
              <a:gd name="connsiteY2" fmla="*/ 62014 h 5632993"/>
              <a:gd name="connsiteX3" fmla="*/ 1563593 w 6313979"/>
              <a:gd name="connsiteY3" fmla="*/ 4598694 h 5632993"/>
              <a:gd name="connsiteX4" fmla="*/ 4547862 w 6313979"/>
              <a:gd name="connsiteY4" fmla="*/ 5570258 h 5632993"/>
              <a:gd name="connsiteX5" fmla="*/ 6252805 w 6313979"/>
              <a:gd name="connsiteY5" fmla="*/ 4976830 h 5632993"/>
              <a:gd name="connsiteX6" fmla="*/ 6313979 w 6313979"/>
              <a:gd name="connsiteY6" fmla="*/ 4935481 h 5632993"/>
              <a:gd name="connsiteX7" fmla="*/ 6313979 w 6313979"/>
              <a:gd name="connsiteY7" fmla="*/ 4984900 h 5632993"/>
              <a:gd name="connsiteX8" fmla="*/ 6257567 w 6313979"/>
              <a:gd name="connsiteY8" fmla="*/ 5022524 h 5632993"/>
              <a:gd name="connsiteX9" fmla="*/ 6076869 w 6313979"/>
              <a:gd name="connsiteY9" fmla="*/ 5129942 h 5632993"/>
              <a:gd name="connsiteX10" fmla="*/ 4552033 w 6313979"/>
              <a:gd name="connsiteY10" fmla="*/ 5612804 h 5632993"/>
              <a:gd name="connsiteX11" fmla="*/ 4155766 w 6313979"/>
              <a:gd name="connsiteY11" fmla="*/ 5632993 h 5632993"/>
              <a:gd name="connsiteX12" fmla="*/ 1535395 w 6313979"/>
              <a:gd name="connsiteY12" fmla="*/ 4630895 h 5632993"/>
              <a:gd name="connsiteX13" fmla="*/ 19735 w 6313979"/>
              <a:gd name="connsiteY13" fmla="*/ 1658473 h 5632993"/>
              <a:gd name="connsiteX14" fmla="*/ 175739 w 6313979"/>
              <a:gd name="connsiteY14" fmla="*/ 45540 h 5632993"/>
              <a:gd name="connsiteX15" fmla="*/ 190826 w 6313979"/>
              <a:gd name="connsiteY15" fmla="*/ 0 h 56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13979" h="5632993">
                <a:moveTo>
                  <a:pt x="190826" y="0"/>
                </a:moveTo>
                <a:lnTo>
                  <a:pt x="230343" y="0"/>
                </a:lnTo>
                <a:lnTo>
                  <a:pt x="209602" y="62014"/>
                </a:lnTo>
                <a:cubicBezTo>
                  <a:pt x="-260843" y="1598595"/>
                  <a:pt x="217869" y="3400382"/>
                  <a:pt x="1563593" y="4598694"/>
                </a:cubicBezTo>
                <a:cubicBezTo>
                  <a:pt x="2409186" y="5334667"/>
                  <a:pt x="3469180" y="5679878"/>
                  <a:pt x="4547862" y="5570258"/>
                </a:cubicBezTo>
                <a:cubicBezTo>
                  <a:pt x="5161940" y="5507940"/>
                  <a:pt x="5740965" y="5304033"/>
                  <a:pt x="6252805" y="4976830"/>
                </a:cubicBezTo>
                <a:lnTo>
                  <a:pt x="6313979" y="4935481"/>
                </a:lnTo>
                <a:lnTo>
                  <a:pt x="6313979" y="4984900"/>
                </a:lnTo>
                <a:lnTo>
                  <a:pt x="6257567" y="5022524"/>
                </a:lnTo>
                <a:cubicBezTo>
                  <a:pt x="6198343" y="5059842"/>
                  <a:pt x="6138103" y="5095655"/>
                  <a:pt x="6076869" y="5129942"/>
                </a:cubicBezTo>
                <a:cubicBezTo>
                  <a:pt x="5602016" y="5395900"/>
                  <a:pt x="5088954" y="5558245"/>
                  <a:pt x="4552033" y="5612804"/>
                </a:cubicBezTo>
                <a:cubicBezTo>
                  <a:pt x="4419555" y="5626319"/>
                  <a:pt x="4287243" y="5632993"/>
                  <a:pt x="4155766" y="5632993"/>
                </a:cubicBezTo>
                <a:cubicBezTo>
                  <a:pt x="3204390" y="5632993"/>
                  <a:pt x="2286385" y="5284445"/>
                  <a:pt x="1535395" y="4630895"/>
                </a:cubicBezTo>
                <a:cubicBezTo>
                  <a:pt x="666277" y="3856881"/>
                  <a:pt x="128021" y="2801392"/>
                  <a:pt x="19735" y="1658473"/>
                </a:cubicBezTo>
                <a:cubicBezTo>
                  <a:pt x="-32822" y="1103699"/>
                  <a:pt x="19735" y="561105"/>
                  <a:pt x="175739" y="45540"/>
                </a:cubicBezTo>
                <a:lnTo>
                  <a:pt x="190826" y="0"/>
                </a:lnTo>
                <a:close/>
              </a:path>
            </a:pathLst>
          </a:custGeom>
          <a:solidFill>
            <a:srgbClr val="F7758C"/>
          </a:solidFill>
          <a:ln w="1667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732450" y="6225541"/>
            <a:ext cx="2926151" cy="12120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
	</a:t>
            </a:r>
          </a:p>
          <a:p>
            <a:pPr algn="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©2023 Laboratory Corporation of America® Holdings   All rights reserved.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0" r="-3163"/>
          <a:stretch/>
        </p:blipFill>
        <p:spPr>
          <a:xfrm>
            <a:off x="492017" y="5974671"/>
            <a:ext cx="1380173" cy="4979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6868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pos="556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/2 COL/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0EA4D0-1508-4B31-8537-4DC6797951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3917" y="1961181"/>
            <a:ext cx="6128084" cy="4896819"/>
          </a:xfrm>
          <a:custGeom>
            <a:avLst/>
            <a:gdLst>
              <a:gd name="connsiteX0" fmla="*/ 3869875 w 6128084"/>
              <a:gd name="connsiteY0" fmla="*/ 438 h 4896818"/>
              <a:gd name="connsiteX1" fmla="*/ 5960485 w 6128084"/>
              <a:gd name="connsiteY1" fmla="*/ 625591 h 4896818"/>
              <a:gd name="connsiteX2" fmla="*/ 6128084 w 6128084"/>
              <a:gd name="connsiteY2" fmla="*/ 740556 h 4896818"/>
              <a:gd name="connsiteX3" fmla="*/ 6128084 w 6128084"/>
              <a:gd name="connsiteY3" fmla="*/ 4896818 h 4896818"/>
              <a:gd name="connsiteX4" fmla="*/ 131780 w 6128084"/>
              <a:gd name="connsiteY4" fmla="*/ 4896818 h 4896818"/>
              <a:gd name="connsiteX5" fmla="*/ 109091 w 6128084"/>
              <a:gd name="connsiteY5" fmla="*/ 4806539 h 4896818"/>
              <a:gd name="connsiteX6" fmla="*/ 1384 w 6128084"/>
              <a:gd name="connsiteY6" fmla="*/ 3912440 h 4896818"/>
              <a:gd name="connsiteX7" fmla="*/ 3869875 w 6128084"/>
              <a:gd name="connsiteY7" fmla="*/ 438 h 489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8084" h="4896818">
                <a:moveTo>
                  <a:pt x="3869875" y="438"/>
                </a:moveTo>
                <a:cubicBezTo>
                  <a:pt x="4589036" y="11315"/>
                  <a:pt x="5324726" y="230626"/>
                  <a:pt x="5960485" y="625591"/>
                </a:cubicBezTo>
                <a:lnTo>
                  <a:pt x="6128084" y="740556"/>
                </a:lnTo>
                <a:lnTo>
                  <a:pt x="6128084" y="4896818"/>
                </a:lnTo>
                <a:lnTo>
                  <a:pt x="131780" y="4896818"/>
                </a:lnTo>
                <a:lnTo>
                  <a:pt x="109091" y="4806539"/>
                </a:lnTo>
                <a:cubicBezTo>
                  <a:pt x="46285" y="4526847"/>
                  <a:pt x="9094" y="4228703"/>
                  <a:pt x="1384" y="3912440"/>
                </a:cubicBezTo>
                <a:cubicBezTo>
                  <a:pt x="-60310" y="1382331"/>
                  <a:pt x="1952112" y="-28568"/>
                  <a:pt x="3869875" y="438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16127E9-EDCE-4CA6-9708-C2BB0F95FA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6189" y="1775250"/>
            <a:ext cx="5934099" cy="5118623"/>
          </a:xfrm>
          <a:custGeom>
            <a:avLst/>
            <a:gdLst>
              <a:gd name="connsiteX0" fmla="*/ 3964659 w 5934098"/>
              <a:gd name="connsiteY0" fmla="*/ 0 h 5118623"/>
              <a:gd name="connsiteX1" fmla="*/ 5854082 w 5934098"/>
              <a:gd name="connsiteY1" fmla="*/ 462939 h 5118623"/>
              <a:gd name="connsiteX2" fmla="*/ 5934098 w 5934098"/>
              <a:gd name="connsiteY2" fmla="*/ 507848 h 5118623"/>
              <a:gd name="connsiteX3" fmla="*/ 5934098 w 5934098"/>
              <a:gd name="connsiteY3" fmla="*/ 5118623 h 5118623"/>
              <a:gd name="connsiteX4" fmla="*/ 173032 w 5934098"/>
              <a:gd name="connsiteY4" fmla="*/ 5118623 h 5118623"/>
              <a:gd name="connsiteX5" fmla="*/ 153734 w 5934098"/>
              <a:gd name="connsiteY5" fmla="*/ 5055449 h 5118623"/>
              <a:gd name="connsiteX6" fmla="*/ 776 w 5934098"/>
              <a:gd name="connsiteY6" fmla="*/ 3986128 h 5118623"/>
              <a:gd name="connsiteX7" fmla="*/ 3964659 w 5934098"/>
              <a:gd name="connsiteY7" fmla="*/ 0 h 5118623"/>
              <a:gd name="connsiteX0" fmla="*/ 5934098 w 6025538"/>
              <a:gd name="connsiteY0" fmla="*/ 5118623 h 5210063"/>
              <a:gd name="connsiteX1" fmla="*/ 173032 w 6025538"/>
              <a:gd name="connsiteY1" fmla="*/ 5118623 h 5210063"/>
              <a:gd name="connsiteX2" fmla="*/ 153734 w 6025538"/>
              <a:gd name="connsiteY2" fmla="*/ 5055449 h 5210063"/>
              <a:gd name="connsiteX3" fmla="*/ 776 w 6025538"/>
              <a:gd name="connsiteY3" fmla="*/ 3986128 h 5210063"/>
              <a:gd name="connsiteX4" fmla="*/ 3964659 w 6025538"/>
              <a:gd name="connsiteY4" fmla="*/ 0 h 5210063"/>
              <a:gd name="connsiteX5" fmla="*/ 5854082 w 6025538"/>
              <a:gd name="connsiteY5" fmla="*/ 462939 h 5210063"/>
              <a:gd name="connsiteX6" fmla="*/ 5934098 w 6025538"/>
              <a:gd name="connsiteY6" fmla="*/ 507848 h 5210063"/>
              <a:gd name="connsiteX7" fmla="*/ 6025538 w 6025538"/>
              <a:gd name="connsiteY7" fmla="*/ 5210063 h 5210063"/>
              <a:gd name="connsiteX0" fmla="*/ 5934098 w 5934098"/>
              <a:gd name="connsiteY0" fmla="*/ 5118623 h 5118623"/>
              <a:gd name="connsiteX1" fmla="*/ 173032 w 5934098"/>
              <a:gd name="connsiteY1" fmla="*/ 5118623 h 5118623"/>
              <a:gd name="connsiteX2" fmla="*/ 153734 w 5934098"/>
              <a:gd name="connsiteY2" fmla="*/ 5055449 h 5118623"/>
              <a:gd name="connsiteX3" fmla="*/ 776 w 5934098"/>
              <a:gd name="connsiteY3" fmla="*/ 3986128 h 5118623"/>
              <a:gd name="connsiteX4" fmla="*/ 3964659 w 5934098"/>
              <a:gd name="connsiteY4" fmla="*/ 0 h 5118623"/>
              <a:gd name="connsiteX5" fmla="*/ 5854082 w 5934098"/>
              <a:gd name="connsiteY5" fmla="*/ 462939 h 5118623"/>
              <a:gd name="connsiteX6" fmla="*/ 5934098 w 5934098"/>
              <a:gd name="connsiteY6" fmla="*/ 507848 h 5118623"/>
              <a:gd name="connsiteX0" fmla="*/ 173032 w 5934098"/>
              <a:gd name="connsiteY0" fmla="*/ 5118623 h 5118623"/>
              <a:gd name="connsiteX1" fmla="*/ 153734 w 5934098"/>
              <a:gd name="connsiteY1" fmla="*/ 5055449 h 5118623"/>
              <a:gd name="connsiteX2" fmla="*/ 776 w 5934098"/>
              <a:gd name="connsiteY2" fmla="*/ 3986128 h 5118623"/>
              <a:gd name="connsiteX3" fmla="*/ 3964659 w 5934098"/>
              <a:gd name="connsiteY3" fmla="*/ 0 h 5118623"/>
              <a:gd name="connsiteX4" fmla="*/ 5854082 w 5934098"/>
              <a:gd name="connsiteY4" fmla="*/ 462939 h 5118623"/>
              <a:gd name="connsiteX5" fmla="*/ 5934098 w 5934098"/>
              <a:gd name="connsiteY5" fmla="*/ 507848 h 511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4098" h="5118623">
                <a:moveTo>
                  <a:pt x="173032" y="5118623"/>
                </a:moveTo>
                <a:lnTo>
                  <a:pt x="153734" y="5055449"/>
                </a:lnTo>
                <a:cubicBezTo>
                  <a:pt x="61008" y="4721691"/>
                  <a:pt x="7624" y="4364348"/>
                  <a:pt x="776" y="3986128"/>
                </a:cubicBezTo>
                <a:cubicBezTo>
                  <a:pt x="-43047" y="1565522"/>
                  <a:pt x="1775467" y="0"/>
                  <a:pt x="3964659" y="0"/>
                </a:cubicBezTo>
                <a:cubicBezTo>
                  <a:pt x="4648782" y="0"/>
                  <a:pt x="5292426" y="165475"/>
                  <a:pt x="5854082" y="462939"/>
                </a:cubicBezTo>
                <a:lnTo>
                  <a:pt x="5934098" y="507848"/>
                </a:lnTo>
              </a:path>
            </a:pathLst>
          </a:custGeom>
          <a:ln w="38100">
            <a:solidFill>
              <a:schemeClr val="accent6"/>
            </a:solidFill>
          </a:ln>
        </p:spPr>
        <p:txBody>
          <a:bodyPr wrap="square">
            <a:noAutofit/>
          </a:bodyPr>
          <a:lstStyle>
            <a:lvl1pPr marL="0" indent="0" algn="l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2249" y="511693"/>
            <a:ext cx="11125200" cy="387798"/>
          </a:xfrm>
        </p:spPr>
        <p:txBody>
          <a:bodyPr vert="horz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Content E headline, do not exceed one line (sentence-case)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1" y="1828801"/>
            <a:ext cx="5334001" cy="2913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1" y="2146088"/>
            <a:ext cx="5334001" cy="2633552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C7B5BC-FDCC-4977-A3D6-73111F5699FF}"/>
              </a:ext>
            </a:extLst>
          </p:cNvPr>
          <p:cNvSpPr txBox="1"/>
          <p:nvPr userDrawn="1"/>
        </p:nvSpPr>
        <p:spPr>
          <a:xfrm>
            <a:off x="11438860" y="6390934"/>
            <a:ext cx="225056" cy="18489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0FD08294-13F4-471E-BAD0-2C8D54C2E70F}" type="slidenum">
              <a:rPr lang="en-US" sz="651" smtClean="0">
                <a:solidFill>
                  <a:schemeClr val="bg2"/>
                </a:solidFill>
                <a:latin typeface="+mn-lt"/>
              </a:rPr>
              <a:t>‹#›</a:t>
            </a:fld>
            <a:endParaRPr lang="en-US" sz="65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381398" y="6435397"/>
            <a:ext cx="2926151" cy="1382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
							</a:t>
            </a:r>
          </a:p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©2023 Laboratory Corporation of America® Holdings  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56965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3440018"/>
            <a:ext cx="11125200" cy="581140"/>
          </a:xfrm>
          <a:prstGeom prst="rect">
            <a:avLst/>
          </a:prstGeom>
        </p:spPr>
        <p:txBody>
          <a:bodyPr/>
          <a:lstStyle>
            <a:lvl1pPr algn="ctr">
              <a:lnSpc>
                <a:spcPts val="4000"/>
              </a:lnSpc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Statement A, do not exceed one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4166917"/>
            <a:ext cx="11125200" cy="10771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201163" indent="0">
              <a:buNone/>
              <a:defRPr>
                <a:solidFill>
                  <a:srgbClr val="636466"/>
                </a:solidFill>
                <a:latin typeface="+mn-lt"/>
              </a:defRPr>
            </a:lvl2pPr>
            <a:lvl3pPr>
              <a:defRPr>
                <a:solidFill>
                  <a:srgbClr val="636466"/>
                </a:solidFill>
                <a:latin typeface="+mn-lt"/>
              </a:defRPr>
            </a:lvl3pPr>
            <a:lvl4pPr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CE11B1-1DC2-47F3-9AB3-601F81D18484}"/>
              </a:ext>
            </a:extLst>
          </p:cNvPr>
          <p:cNvSpPr/>
          <p:nvPr userDrawn="1"/>
        </p:nvSpPr>
        <p:spPr>
          <a:xfrm>
            <a:off x="5923894" y="2598120"/>
            <a:ext cx="344215" cy="348345"/>
          </a:xfrm>
          <a:custGeom>
            <a:avLst/>
            <a:gdLst>
              <a:gd name="connsiteX0" fmla="*/ 3787422 w 4602354"/>
              <a:gd name="connsiteY0" fmla="*/ 548144 h 4657585"/>
              <a:gd name="connsiteX1" fmla="*/ 4083246 w 4602354"/>
              <a:gd name="connsiteY1" fmla="*/ 3761163 h 4657585"/>
              <a:gd name="connsiteX2" fmla="*/ 853875 w 4602354"/>
              <a:gd name="connsiteY2" fmla="*/ 4099200 h 4657585"/>
              <a:gd name="connsiteX3" fmla="*/ 537696 w 4602354"/>
              <a:gd name="connsiteY3" fmla="*/ 747362 h 4657585"/>
              <a:gd name="connsiteX4" fmla="*/ 3787422 w 4602354"/>
              <a:gd name="connsiteY4" fmla="*/ 548144 h 465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2354" h="4657585">
                <a:moveTo>
                  <a:pt x="3787422" y="548144"/>
                </a:moveTo>
                <a:cubicBezTo>
                  <a:pt x="4746806" y="1323660"/>
                  <a:pt x="4876782" y="2745551"/>
                  <a:pt x="4083246" y="3761163"/>
                </a:cubicBezTo>
                <a:cubicBezTo>
                  <a:pt x="3292880" y="4798466"/>
                  <a:pt x="1849799" y="4967985"/>
                  <a:pt x="853875" y="4099200"/>
                </a:cubicBezTo>
                <a:cubicBezTo>
                  <a:pt x="-145386" y="3207223"/>
                  <a:pt x="-289544" y="1689061"/>
                  <a:pt x="537696" y="747362"/>
                </a:cubicBezTo>
                <a:cubicBezTo>
                  <a:pt x="1367772" y="-173980"/>
                  <a:pt x="2825034" y="-247060"/>
                  <a:pt x="3787422" y="548144"/>
                </a:cubicBezTo>
              </a:path>
            </a:pathLst>
          </a:custGeom>
          <a:solidFill>
            <a:srgbClr val="3A5CE9"/>
          </a:solidFill>
          <a:ln w="166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28150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corative STATEMENT 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230130"/>
            <a:ext cx="11125200" cy="512961"/>
          </a:xfrm>
          <a:prstGeom prst="rect">
            <a:avLst/>
          </a:prstGeom>
        </p:spPr>
        <p:txBody>
          <a:bodyPr/>
          <a:lstStyle>
            <a:lvl1pPr algn="ctr">
              <a:lnSpc>
                <a:spcPts val="4000"/>
              </a:lnSpc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Statement, do not exceed one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4890217"/>
            <a:ext cx="11125200" cy="10771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201163" indent="0">
              <a:buNone/>
              <a:defRPr>
                <a:solidFill>
                  <a:srgbClr val="636466"/>
                </a:solidFill>
                <a:latin typeface="+mn-lt"/>
              </a:defRPr>
            </a:lvl2pPr>
            <a:lvl3pPr>
              <a:defRPr>
                <a:solidFill>
                  <a:srgbClr val="636466"/>
                </a:solidFill>
                <a:latin typeface="+mn-lt"/>
              </a:defRPr>
            </a:lvl3pPr>
            <a:lvl4pPr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644C958-4F53-4879-82AB-374993AD4A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649" y="1453034"/>
            <a:ext cx="2364701" cy="2389623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91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90443" y="3627392"/>
                  <a:pt x="1796274" y="3640840"/>
                </a:cubicBezTo>
                <a:cubicBezTo>
                  <a:pt x="1102105" y="3654288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D23F1F4-AA7B-44EC-AEF3-75CF750191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3500000">
            <a:off x="4799983" y="1475002"/>
            <a:ext cx="2384107" cy="2397016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503189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25400">
            <a:solidFill>
              <a:schemeClr val="accent3"/>
            </a:solidFill>
          </a:ln>
        </p:spPr>
        <p:txBody>
          <a:bodyPr vert="horz" lIns="0" tIns="0" rIns="0" bIns="0" rtlCol="0">
            <a:noAutofit/>
          </a:bodyPr>
          <a:lstStyle>
            <a:lvl1pPr marL="243834" indent="-243834">
              <a:buFont typeface="Arial" panose="020B0604020202020204" pitchFamily="34" charset="0"/>
              <a:buChar char="•"/>
              <a:defRPr lang="en-US" dirty="0" smtClean="0"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644C958-4F53-4879-82AB-374993AD4AB3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069274" y="1983218"/>
            <a:ext cx="1371600" cy="1386055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91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90443" y="3627392"/>
                  <a:pt x="1796274" y="3640840"/>
                </a:cubicBezTo>
                <a:cubicBezTo>
                  <a:pt x="1102105" y="3654288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B644C958-4F53-4879-82AB-374993AD4AB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716474" y="1983218"/>
            <a:ext cx="1371600" cy="1386055"/>
          </a:xfrm>
          <a:custGeom>
            <a:avLst/>
            <a:gdLst>
              <a:gd name="connsiteX0" fmla="*/ 0 w 3640581"/>
              <a:gd name="connsiteY0" fmla="*/ 1820291 h 3640581"/>
              <a:gd name="connsiteX1" fmla="*/ 1820291 w 3640581"/>
              <a:gd name="connsiteY1" fmla="*/ 0 h 3640581"/>
              <a:gd name="connsiteX2" fmla="*/ 3640582 w 3640581"/>
              <a:gd name="connsiteY2" fmla="*/ 1820291 h 3640581"/>
              <a:gd name="connsiteX3" fmla="*/ 1820291 w 3640581"/>
              <a:gd name="connsiteY3" fmla="*/ 3640582 h 3640581"/>
              <a:gd name="connsiteX4" fmla="*/ 0 w 3640581"/>
              <a:gd name="connsiteY4" fmla="*/ 1820291 h 3640581"/>
              <a:gd name="connsiteX0" fmla="*/ 0 w 3633858"/>
              <a:gd name="connsiteY0" fmla="*/ 1820292 h 3640584"/>
              <a:gd name="connsiteX1" fmla="*/ 1820291 w 3633858"/>
              <a:gd name="connsiteY1" fmla="*/ 1 h 3640584"/>
              <a:gd name="connsiteX2" fmla="*/ 3633858 w 3633858"/>
              <a:gd name="connsiteY2" fmla="*/ 1813568 h 3640584"/>
              <a:gd name="connsiteX3" fmla="*/ 1820291 w 3633858"/>
              <a:gd name="connsiteY3" fmla="*/ 3640583 h 3640584"/>
              <a:gd name="connsiteX4" fmla="*/ 0 w 3633858"/>
              <a:gd name="connsiteY4" fmla="*/ 1820292 h 3640584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386 h 3640678"/>
              <a:gd name="connsiteX1" fmla="*/ 1820291 w 3633858"/>
              <a:gd name="connsiteY1" fmla="*/ 95 h 3640678"/>
              <a:gd name="connsiteX2" fmla="*/ 3633858 w 3633858"/>
              <a:gd name="connsiteY2" fmla="*/ 1813662 h 3640678"/>
              <a:gd name="connsiteX3" fmla="*/ 1820291 w 3633858"/>
              <a:gd name="connsiteY3" fmla="*/ 3640677 h 3640678"/>
              <a:gd name="connsiteX4" fmla="*/ 0 w 3633858"/>
              <a:gd name="connsiteY4" fmla="*/ 1820386 h 3640678"/>
              <a:gd name="connsiteX0" fmla="*/ 0 w 3633858"/>
              <a:gd name="connsiteY0" fmla="*/ 1820343 h 3640635"/>
              <a:gd name="connsiteX1" fmla="*/ 1820291 w 3633858"/>
              <a:gd name="connsiteY1" fmla="*/ 52 h 3640635"/>
              <a:gd name="connsiteX2" fmla="*/ 3633858 w 3633858"/>
              <a:gd name="connsiteY2" fmla="*/ 1813619 h 3640635"/>
              <a:gd name="connsiteX3" fmla="*/ 1820291 w 3633858"/>
              <a:gd name="connsiteY3" fmla="*/ 3640634 h 3640635"/>
              <a:gd name="connsiteX4" fmla="*/ 0 w 3633858"/>
              <a:gd name="connsiteY4" fmla="*/ 1820343 h 364063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585"/>
              <a:gd name="connsiteX1" fmla="*/ 1820291 w 3633858"/>
              <a:gd name="connsiteY1" fmla="*/ 2 h 3640585"/>
              <a:gd name="connsiteX2" fmla="*/ 3633858 w 3633858"/>
              <a:gd name="connsiteY2" fmla="*/ 1813569 h 3640585"/>
              <a:gd name="connsiteX3" fmla="*/ 1820291 w 3633858"/>
              <a:gd name="connsiteY3" fmla="*/ 3640584 h 3640585"/>
              <a:gd name="connsiteX4" fmla="*/ 0 w 3633858"/>
              <a:gd name="connsiteY4" fmla="*/ 1820293 h 3640585"/>
              <a:gd name="connsiteX0" fmla="*/ 0 w 3633858"/>
              <a:gd name="connsiteY0" fmla="*/ 1820293 h 3640639"/>
              <a:gd name="connsiteX1" fmla="*/ 1820291 w 3633858"/>
              <a:gd name="connsiteY1" fmla="*/ 2 h 3640639"/>
              <a:gd name="connsiteX2" fmla="*/ 3633858 w 3633858"/>
              <a:gd name="connsiteY2" fmla="*/ 1813569 h 3640639"/>
              <a:gd name="connsiteX3" fmla="*/ 1820291 w 3633858"/>
              <a:gd name="connsiteY3" fmla="*/ 3640584 h 3640639"/>
              <a:gd name="connsiteX4" fmla="*/ 0 w 3633858"/>
              <a:gd name="connsiteY4" fmla="*/ 1820293 h 3640639"/>
              <a:gd name="connsiteX0" fmla="*/ 0 w 3606964"/>
              <a:gd name="connsiteY0" fmla="*/ 1813568 h 3640582"/>
              <a:gd name="connsiteX1" fmla="*/ 1793397 w 3606964"/>
              <a:gd name="connsiteY1" fmla="*/ 0 h 3640582"/>
              <a:gd name="connsiteX2" fmla="*/ 3606964 w 3606964"/>
              <a:gd name="connsiteY2" fmla="*/ 1813567 h 3640582"/>
              <a:gd name="connsiteX3" fmla="*/ 1793397 w 3606964"/>
              <a:gd name="connsiteY3" fmla="*/ 3640582 h 3640582"/>
              <a:gd name="connsiteX4" fmla="*/ 0 w 3606964"/>
              <a:gd name="connsiteY4" fmla="*/ 1813568 h 3640582"/>
              <a:gd name="connsiteX0" fmla="*/ 1303 w 3608267"/>
              <a:gd name="connsiteY0" fmla="*/ 1813568 h 3640582"/>
              <a:gd name="connsiteX1" fmla="*/ 1794700 w 3608267"/>
              <a:gd name="connsiteY1" fmla="*/ 0 h 3640582"/>
              <a:gd name="connsiteX2" fmla="*/ 3608267 w 3608267"/>
              <a:gd name="connsiteY2" fmla="*/ 1813567 h 3640582"/>
              <a:gd name="connsiteX3" fmla="*/ 1794700 w 3608267"/>
              <a:gd name="connsiteY3" fmla="*/ 3640582 h 3640582"/>
              <a:gd name="connsiteX4" fmla="*/ 1303 w 3608267"/>
              <a:gd name="connsiteY4" fmla="*/ 1813568 h 3640582"/>
              <a:gd name="connsiteX0" fmla="*/ 1414 w 3608378"/>
              <a:gd name="connsiteY0" fmla="*/ 1813568 h 3640582"/>
              <a:gd name="connsiteX1" fmla="*/ 1794811 w 3608378"/>
              <a:gd name="connsiteY1" fmla="*/ 0 h 3640582"/>
              <a:gd name="connsiteX2" fmla="*/ 3608378 w 3608378"/>
              <a:gd name="connsiteY2" fmla="*/ 1813567 h 3640582"/>
              <a:gd name="connsiteX3" fmla="*/ 1794811 w 3608378"/>
              <a:gd name="connsiteY3" fmla="*/ 3640582 h 3640582"/>
              <a:gd name="connsiteX4" fmla="*/ 1414 w 3608378"/>
              <a:gd name="connsiteY4" fmla="*/ 1813568 h 3640582"/>
              <a:gd name="connsiteX0" fmla="*/ 1414 w 3609101"/>
              <a:gd name="connsiteY0" fmla="*/ 1813568 h 3640582"/>
              <a:gd name="connsiteX1" fmla="*/ 1794811 w 3609101"/>
              <a:gd name="connsiteY1" fmla="*/ 0 h 3640582"/>
              <a:gd name="connsiteX2" fmla="*/ 3608378 w 3609101"/>
              <a:gd name="connsiteY2" fmla="*/ 1813567 h 3640582"/>
              <a:gd name="connsiteX3" fmla="*/ 1794811 w 3609101"/>
              <a:gd name="connsiteY3" fmla="*/ 3640582 h 3640582"/>
              <a:gd name="connsiteX4" fmla="*/ 1414 w 3609101"/>
              <a:gd name="connsiteY4" fmla="*/ 1813568 h 3640582"/>
              <a:gd name="connsiteX0" fmla="*/ 1303 w 3602213"/>
              <a:gd name="connsiteY0" fmla="*/ 1813568 h 3640582"/>
              <a:gd name="connsiteX1" fmla="*/ 1794700 w 3602213"/>
              <a:gd name="connsiteY1" fmla="*/ 0 h 3640582"/>
              <a:gd name="connsiteX2" fmla="*/ 3601544 w 3602213"/>
              <a:gd name="connsiteY2" fmla="*/ 1813567 h 3640582"/>
              <a:gd name="connsiteX3" fmla="*/ 1794700 w 3602213"/>
              <a:gd name="connsiteY3" fmla="*/ 3640582 h 3640582"/>
              <a:gd name="connsiteX4" fmla="*/ 1303 w 3602213"/>
              <a:gd name="connsiteY4" fmla="*/ 1813568 h 3640582"/>
              <a:gd name="connsiteX0" fmla="*/ 1389 w 3602345"/>
              <a:gd name="connsiteY0" fmla="*/ 1813639 h 3640653"/>
              <a:gd name="connsiteX1" fmla="*/ 1794786 w 3602345"/>
              <a:gd name="connsiteY1" fmla="*/ 71 h 3640653"/>
              <a:gd name="connsiteX2" fmla="*/ 3601630 w 3602345"/>
              <a:gd name="connsiteY2" fmla="*/ 1813638 h 3640653"/>
              <a:gd name="connsiteX3" fmla="*/ 1794786 w 3602345"/>
              <a:gd name="connsiteY3" fmla="*/ 3640653 h 3640653"/>
              <a:gd name="connsiteX4" fmla="*/ 1389 w 3602345"/>
              <a:gd name="connsiteY4" fmla="*/ 1813639 h 3640653"/>
              <a:gd name="connsiteX0" fmla="*/ 1389 w 3601630"/>
              <a:gd name="connsiteY0" fmla="*/ 1813639 h 3640653"/>
              <a:gd name="connsiteX1" fmla="*/ 1794786 w 3601630"/>
              <a:gd name="connsiteY1" fmla="*/ 71 h 3640653"/>
              <a:gd name="connsiteX2" fmla="*/ 3601630 w 3601630"/>
              <a:gd name="connsiteY2" fmla="*/ 1813638 h 3640653"/>
              <a:gd name="connsiteX3" fmla="*/ 1794786 w 3601630"/>
              <a:gd name="connsiteY3" fmla="*/ 3640653 h 3640653"/>
              <a:gd name="connsiteX4" fmla="*/ 1389 w 3601630"/>
              <a:gd name="connsiteY4" fmla="*/ 1813639 h 3640653"/>
              <a:gd name="connsiteX0" fmla="*/ 1405 w 3601646"/>
              <a:gd name="connsiteY0" fmla="*/ 1813846 h 3640860"/>
              <a:gd name="connsiteX1" fmla="*/ 1794802 w 3601646"/>
              <a:gd name="connsiteY1" fmla="*/ 278 h 3640860"/>
              <a:gd name="connsiteX2" fmla="*/ 3601646 w 3601646"/>
              <a:gd name="connsiteY2" fmla="*/ 1813845 h 3640860"/>
              <a:gd name="connsiteX3" fmla="*/ 1794802 w 3601646"/>
              <a:gd name="connsiteY3" fmla="*/ 3640860 h 3640860"/>
              <a:gd name="connsiteX4" fmla="*/ 1405 w 3601646"/>
              <a:gd name="connsiteY4" fmla="*/ 1813846 h 3640860"/>
              <a:gd name="connsiteX0" fmla="*/ 1405 w 3601646"/>
              <a:gd name="connsiteY0" fmla="*/ 1813846 h 3641452"/>
              <a:gd name="connsiteX1" fmla="*/ 1794802 w 3601646"/>
              <a:gd name="connsiteY1" fmla="*/ 278 h 3641452"/>
              <a:gd name="connsiteX2" fmla="*/ 3601646 w 3601646"/>
              <a:gd name="connsiteY2" fmla="*/ 1813845 h 3641452"/>
              <a:gd name="connsiteX3" fmla="*/ 1794802 w 3601646"/>
              <a:gd name="connsiteY3" fmla="*/ 3640860 h 3641452"/>
              <a:gd name="connsiteX4" fmla="*/ 1405 w 3601646"/>
              <a:gd name="connsiteY4" fmla="*/ 1813846 h 3641452"/>
              <a:gd name="connsiteX0" fmla="*/ 1405 w 3601646"/>
              <a:gd name="connsiteY0" fmla="*/ 1813846 h 3642422"/>
              <a:gd name="connsiteX1" fmla="*/ 1794802 w 3601646"/>
              <a:gd name="connsiteY1" fmla="*/ 278 h 3642422"/>
              <a:gd name="connsiteX2" fmla="*/ 3601646 w 3601646"/>
              <a:gd name="connsiteY2" fmla="*/ 1813845 h 3642422"/>
              <a:gd name="connsiteX3" fmla="*/ 1794802 w 3601646"/>
              <a:gd name="connsiteY3" fmla="*/ 3640860 h 3642422"/>
              <a:gd name="connsiteX4" fmla="*/ 1405 w 3601646"/>
              <a:gd name="connsiteY4" fmla="*/ 1813846 h 3642422"/>
              <a:gd name="connsiteX0" fmla="*/ 1405 w 3601646"/>
              <a:gd name="connsiteY0" fmla="*/ 1813846 h 3641145"/>
              <a:gd name="connsiteX1" fmla="*/ 1794802 w 3601646"/>
              <a:gd name="connsiteY1" fmla="*/ 278 h 3641145"/>
              <a:gd name="connsiteX2" fmla="*/ 3601646 w 3601646"/>
              <a:gd name="connsiteY2" fmla="*/ 1813845 h 3641145"/>
              <a:gd name="connsiteX3" fmla="*/ 1794802 w 3601646"/>
              <a:gd name="connsiteY3" fmla="*/ 3640860 h 3641145"/>
              <a:gd name="connsiteX4" fmla="*/ 1405 w 3601646"/>
              <a:gd name="connsiteY4" fmla="*/ 1813846 h 3641145"/>
              <a:gd name="connsiteX0" fmla="*/ 1405 w 3601646"/>
              <a:gd name="connsiteY0" fmla="*/ 1813846 h 3641130"/>
              <a:gd name="connsiteX1" fmla="*/ 1794802 w 3601646"/>
              <a:gd name="connsiteY1" fmla="*/ 278 h 3641130"/>
              <a:gd name="connsiteX2" fmla="*/ 3601646 w 3601646"/>
              <a:gd name="connsiteY2" fmla="*/ 1813845 h 3641130"/>
              <a:gd name="connsiteX3" fmla="*/ 1794802 w 3601646"/>
              <a:gd name="connsiteY3" fmla="*/ 3640860 h 3641130"/>
              <a:gd name="connsiteX4" fmla="*/ 1405 w 3601646"/>
              <a:gd name="connsiteY4" fmla="*/ 1813846 h 3641130"/>
              <a:gd name="connsiteX0" fmla="*/ 1405 w 3601646"/>
              <a:gd name="connsiteY0" fmla="*/ 1813823 h 3641084"/>
              <a:gd name="connsiteX1" fmla="*/ 1794802 w 3601646"/>
              <a:gd name="connsiteY1" fmla="*/ 255 h 3641084"/>
              <a:gd name="connsiteX2" fmla="*/ 3601646 w 3601646"/>
              <a:gd name="connsiteY2" fmla="*/ 1813822 h 3641084"/>
              <a:gd name="connsiteX3" fmla="*/ 1794802 w 3601646"/>
              <a:gd name="connsiteY3" fmla="*/ 3640837 h 3641084"/>
              <a:gd name="connsiteX4" fmla="*/ 1405 w 3601646"/>
              <a:gd name="connsiteY4" fmla="*/ 1813823 h 3641084"/>
              <a:gd name="connsiteX0" fmla="*/ 3932 w 3604173"/>
              <a:gd name="connsiteY0" fmla="*/ 1813858 h 3641154"/>
              <a:gd name="connsiteX1" fmla="*/ 1797329 w 3604173"/>
              <a:gd name="connsiteY1" fmla="*/ 290 h 3641154"/>
              <a:gd name="connsiteX2" fmla="*/ 3604173 w 3604173"/>
              <a:gd name="connsiteY2" fmla="*/ 1813857 h 3641154"/>
              <a:gd name="connsiteX3" fmla="*/ 1797329 w 3604173"/>
              <a:gd name="connsiteY3" fmla="*/ 3640872 h 3641154"/>
              <a:gd name="connsiteX4" fmla="*/ 3932 w 3604173"/>
              <a:gd name="connsiteY4" fmla="*/ 1813858 h 3641154"/>
              <a:gd name="connsiteX0" fmla="*/ 2784 w 3603025"/>
              <a:gd name="connsiteY0" fmla="*/ 1813826 h 3641091"/>
              <a:gd name="connsiteX1" fmla="*/ 1796181 w 3603025"/>
              <a:gd name="connsiteY1" fmla="*/ 258 h 3641091"/>
              <a:gd name="connsiteX2" fmla="*/ 3603025 w 3603025"/>
              <a:gd name="connsiteY2" fmla="*/ 1813825 h 3641091"/>
              <a:gd name="connsiteX3" fmla="*/ 1796181 w 3603025"/>
              <a:gd name="connsiteY3" fmla="*/ 3640840 h 3641091"/>
              <a:gd name="connsiteX4" fmla="*/ 2784 w 3603025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0840"/>
              <a:gd name="connsiteX1" fmla="*/ 1796274 w 3603118"/>
              <a:gd name="connsiteY1" fmla="*/ 258 h 3640840"/>
              <a:gd name="connsiteX2" fmla="*/ 3603118 w 3603118"/>
              <a:gd name="connsiteY2" fmla="*/ 1813825 h 3640840"/>
              <a:gd name="connsiteX3" fmla="*/ 1796274 w 3603118"/>
              <a:gd name="connsiteY3" fmla="*/ 3640840 h 3640840"/>
              <a:gd name="connsiteX4" fmla="*/ 2877 w 3603118"/>
              <a:gd name="connsiteY4" fmla="*/ 1813826 h 3640840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  <a:gd name="connsiteX0" fmla="*/ 2877 w 3603118"/>
              <a:gd name="connsiteY0" fmla="*/ 1813826 h 3641091"/>
              <a:gd name="connsiteX1" fmla="*/ 1796274 w 3603118"/>
              <a:gd name="connsiteY1" fmla="*/ 258 h 3641091"/>
              <a:gd name="connsiteX2" fmla="*/ 3603118 w 3603118"/>
              <a:gd name="connsiteY2" fmla="*/ 1813825 h 3641091"/>
              <a:gd name="connsiteX3" fmla="*/ 1796274 w 3603118"/>
              <a:gd name="connsiteY3" fmla="*/ 3640840 h 3641091"/>
              <a:gd name="connsiteX4" fmla="*/ 2877 w 3603118"/>
              <a:gd name="connsiteY4" fmla="*/ 1813826 h 36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3118" h="3641091">
                <a:moveTo>
                  <a:pt x="2877" y="1813826"/>
                </a:moveTo>
                <a:cubicBezTo>
                  <a:pt x="-64359" y="499224"/>
                  <a:pt x="1061764" y="-13189"/>
                  <a:pt x="1796274" y="258"/>
                </a:cubicBezTo>
                <a:cubicBezTo>
                  <a:pt x="2530784" y="13705"/>
                  <a:pt x="3603118" y="559737"/>
                  <a:pt x="3603118" y="1813825"/>
                </a:cubicBezTo>
                <a:cubicBezTo>
                  <a:pt x="3582949" y="3027573"/>
                  <a:pt x="2490443" y="3627392"/>
                  <a:pt x="1796274" y="3640840"/>
                </a:cubicBezTo>
                <a:cubicBezTo>
                  <a:pt x="1102105" y="3654288"/>
                  <a:pt x="70113" y="3128428"/>
                  <a:pt x="2877" y="18138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4"/>
          <a:stretch/>
        </p:blipFill>
        <p:spPr>
          <a:xfrm>
            <a:off x="523884" y="6336683"/>
            <a:ext cx="1195644" cy="3142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C7B5BC-FDCC-4977-A3D6-73111F5699FF}"/>
              </a:ext>
            </a:extLst>
          </p:cNvPr>
          <p:cNvSpPr txBox="1"/>
          <p:nvPr userDrawn="1"/>
        </p:nvSpPr>
        <p:spPr>
          <a:xfrm>
            <a:off x="11438860" y="6390934"/>
            <a:ext cx="225056" cy="18489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0FD08294-13F4-471E-BAD0-2C8D54C2E70F}" type="slidenum">
              <a:rPr lang="en-US" sz="651" smtClean="0">
                <a:solidFill>
                  <a:schemeClr val="bg2"/>
                </a:solidFill>
                <a:latin typeface="+mn-lt"/>
              </a:rPr>
              <a:t>‹#›</a:t>
            </a:fld>
            <a:endParaRPr lang="en-US" sz="65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381398" y="6435397"/>
            <a:ext cx="2926151" cy="1382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
							</a:t>
            </a:r>
          </a:p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©2023 Laboratory Corporation of America® Holdings  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8689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1647611"/>
            <a:ext cx="11125202" cy="318177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000"/>
              </a:lnSpc>
              <a:defRPr sz="4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Closing slide headline </a:t>
            </a:r>
            <a:br>
              <a:rPr lang="en-US" dirty="0"/>
            </a:br>
            <a:r>
              <a:rPr lang="en-US" dirty="0"/>
              <a:t>can go up to four lines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4624737" y="6095378"/>
            <a:ext cx="2983163" cy="2550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©2023 Laboratory Corporation of America® Holdings   All rights reserved.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5590640"/>
            <a:ext cx="1717255" cy="4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22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pos="556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udspeaker, electronics&#10;&#10;Description automatically generated">
            <a:extLst>
              <a:ext uri="{FF2B5EF4-FFF2-40B4-BE49-F238E27FC236}">
                <a16:creationId xmlns:a16="http://schemas.microsoft.com/office/drawing/2014/main" id="{F16F8368-9D7F-7B4A-A97F-AC9BDC4D6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33" t="6079" r="6755" b="12165"/>
          <a:stretch/>
        </p:blipFill>
        <p:spPr>
          <a:xfrm>
            <a:off x="2426566" y="3775"/>
            <a:ext cx="7338872" cy="6854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1647611"/>
            <a:ext cx="11125202" cy="318177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000"/>
              </a:lnSpc>
              <a:defRPr sz="4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Closing slide headline </a:t>
            </a:r>
            <a:br>
              <a:rPr lang="en-US" dirty="0"/>
            </a:br>
            <a:r>
              <a:rPr lang="en-US" dirty="0"/>
              <a:t>can go up to four lines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4624737" y="6095378"/>
            <a:ext cx="2983163" cy="2550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©2023 Laboratory Corporation of America® Holdings  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5590640"/>
            <a:ext cx="1717255" cy="4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pos="556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659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GHTER CONTENT/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512064"/>
            <a:ext cx="11125200" cy="17900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399" y="2665562"/>
            <a:ext cx="11125199" cy="2633552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636466"/>
                </a:solidFill>
                <a:latin typeface="+mn-lt"/>
              </a:defRPr>
            </a:lvl1pPr>
            <a:lvl2pPr>
              <a:defRPr>
                <a:solidFill>
                  <a:srgbClr val="636466"/>
                </a:solidFill>
                <a:latin typeface="+mn-lt"/>
              </a:defRPr>
            </a:lvl2pPr>
            <a:lvl3pPr>
              <a:defRPr>
                <a:solidFill>
                  <a:srgbClr val="636466"/>
                </a:solidFill>
                <a:latin typeface="+mn-lt"/>
              </a:defRPr>
            </a:lvl3pPr>
            <a:lvl4pPr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5545347"/>
            <a:ext cx="11125200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700" i="1">
                <a:solidFill>
                  <a:srgbClr val="6364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142635"/>
            <a:ext cx="11125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spc="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6" y="2338174"/>
            <a:ext cx="5562600" cy="29135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977988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LAYOU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900" y="3008376"/>
            <a:ext cx="5187525" cy="1025922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defRPr lang="en-US" sz="4000" b="0" i="0" u="non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377" rtl="0" eaLnBrk="1" latinLnBrk="0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en-US" dirty="0"/>
              <a:t>Title should not exceed 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4631671"/>
            <a:ext cx="5350329" cy="8459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spc="0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or date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F922664-A69F-4A34-8FAE-664BF2A48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1740885"/>
            <a:ext cx="3801745" cy="10958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 spc="200" baseline="0">
                <a:solidFill>
                  <a:schemeClr val="bg1"/>
                </a:solidFill>
              </a:defRPr>
            </a:lvl1pPr>
            <a:lvl2pPr marL="20116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D6F7DC-0988-416E-B3EA-5FA44E1C9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5361" y="2"/>
            <a:ext cx="6113180" cy="57182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732450" y="6225541"/>
            <a:ext cx="2926151" cy="12120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bg1"/>
                </a:solidFill>
                <a:latin typeface="+mn-lt"/>
              </a:rPr>
              <a:t>
	</a:t>
            </a:r>
          </a:p>
          <a:p>
            <a:pPr algn="r"/>
            <a:r>
              <a:rPr lang="en-US" sz="651" dirty="0">
                <a:solidFill>
                  <a:schemeClr val="bg1"/>
                </a:solidFill>
                <a:latin typeface="+mn-lt"/>
              </a:rPr>
              <a:t>©2023 Laboratory Corporation of America® Holdings   All rights reserved.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4"/>
          <a:stretch/>
        </p:blipFill>
        <p:spPr>
          <a:xfrm>
            <a:off x="530687" y="6000220"/>
            <a:ext cx="1761744" cy="4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2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pos="5568">
          <p15:clr>
            <a:srgbClr val="FBAE40"/>
          </p15:clr>
        </p15:guide>
        <p15:guide id="3" orient="horz" pos="39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1/LONGER HEADLIINE/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900" y="2025118"/>
            <a:ext cx="5198677" cy="1025922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defRPr lang="en-US" sz="4000" b="0" i="0" u="non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377" rtl="0" eaLnBrk="1" latinLnBrk="0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en-US" dirty="0"/>
              <a:t>Title should not exceed </a:t>
            </a:r>
            <a:br>
              <a:rPr lang="en-US" dirty="0"/>
            </a:br>
            <a:r>
              <a:rPr lang="en-US" dirty="0"/>
              <a:t>five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669916"/>
            <a:ext cx="5350329" cy="18737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spc="0" baseline="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 or date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F922664-A69F-4A34-8FAE-664BF2A48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744189"/>
            <a:ext cx="3801745" cy="10958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1" spc="200" baseline="0">
                <a:solidFill>
                  <a:schemeClr val="bg1"/>
                </a:solidFill>
              </a:defRPr>
            </a:lvl1pPr>
            <a:lvl2pPr marL="201163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51B4A6-4E70-4876-94A0-C5A5958F2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5361" y="2"/>
            <a:ext cx="6113180" cy="5718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732450" y="6225541"/>
            <a:ext cx="2926151" cy="12120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bg1"/>
                </a:solidFill>
                <a:latin typeface="+mn-lt"/>
              </a:rPr>
              <a:t>
	</a:t>
            </a:r>
          </a:p>
          <a:p>
            <a:pPr algn="r"/>
            <a:r>
              <a:rPr lang="en-US" sz="651" dirty="0">
                <a:solidFill>
                  <a:schemeClr val="bg1"/>
                </a:solidFill>
                <a:latin typeface="+mn-lt"/>
              </a:rPr>
              <a:t>©2023 Laboratory Corporation of America® Holdings   All rights reserved.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4"/>
          <a:stretch/>
        </p:blipFill>
        <p:spPr>
          <a:xfrm>
            <a:off x="530687" y="6000220"/>
            <a:ext cx="1761744" cy="4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64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pos="5568">
          <p15:clr>
            <a:srgbClr val="FBAE40"/>
          </p15:clr>
        </p15:guide>
        <p15:guide id="3" orient="horz" pos="39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136378"/>
            <a:ext cx="4665237" cy="102592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lang="en-US" sz="4000" b="0" i="0" u="none" kern="1200" spc="0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377" rtl="0" eaLnBrk="1" latinLnBrk="0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en-US" dirty="0"/>
              <a:t>Divider slide can go up to five or six lines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0225" y="4494521"/>
            <a:ext cx="2514727" cy="140017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1330388" y="3488046"/>
            <a:ext cx="914400" cy="914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C7B5BC-FDCC-4977-A3D6-73111F5699FF}"/>
              </a:ext>
            </a:extLst>
          </p:cNvPr>
          <p:cNvSpPr txBox="1"/>
          <p:nvPr userDrawn="1"/>
        </p:nvSpPr>
        <p:spPr>
          <a:xfrm>
            <a:off x="11438860" y="6390934"/>
            <a:ext cx="225056" cy="18489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0FD08294-13F4-471E-BAD0-2C8D54C2E70F}" type="slidenum">
              <a:rPr lang="en-US" sz="651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65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381398" y="6435397"/>
            <a:ext cx="2926151" cy="1382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bg1"/>
                </a:solidFill>
                <a:latin typeface="+mn-lt"/>
              </a:rPr>
              <a:t>©2023 Laboratory Corporation of America® Holdings  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4"/>
          <a:stretch/>
        </p:blipFill>
        <p:spPr>
          <a:xfrm>
            <a:off x="523884" y="6336683"/>
            <a:ext cx="1195644" cy="3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6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>
          <p15:clr>
            <a:srgbClr val="FBAE40"/>
          </p15:clr>
        </p15:guide>
        <p15:guide id="2" pos="556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F036243-2F51-4EAF-AA0A-597A1BFF64B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2342" y="1074822"/>
            <a:ext cx="3423319" cy="475447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932F979C-3C09-4A7D-9CDB-5E9308F98F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9795" y="1078994"/>
            <a:ext cx="4728411" cy="4754479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477760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/>
          <a:lstStyle>
            <a:lvl1pPr marL="0" indent="0" algn="l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512065"/>
            <a:ext cx="5791199" cy="89763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1829067"/>
            <a:ext cx="5562600" cy="32004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b="1" spc="0" dirty="0">
                <a:solidFill>
                  <a:schemeClr val="tx2"/>
                </a:solidFill>
              </a:defRPr>
            </a:lvl1pPr>
          </a:lstStyle>
          <a:p>
            <a:pPr marL="243834" lvl="0" indent="-243834">
              <a:spcBef>
                <a:spcPts val="0"/>
              </a:spcBef>
            </a:pPr>
            <a:r>
              <a:rPr lang="en-US" dirty="0"/>
              <a:t>Subhead for bullet text goes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1" y="2163843"/>
            <a:ext cx="5791199" cy="3399260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57189" lvl="1" indent="-182875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7912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791199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1913571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F036243-2F51-4EAF-AA0A-597A1BFF64B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2342" y="1074822"/>
            <a:ext cx="3423319" cy="475447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932F979C-3C09-4A7D-9CDB-5E9308F98F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9795" y="1078994"/>
            <a:ext cx="4728411" cy="4754479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477760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/>
          <a:lstStyle>
            <a:lvl1pPr marL="0" indent="0" algn="l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295014"/>
            <a:ext cx="5334000" cy="2390660"/>
          </a:xfrm>
          <a:prstGeom prst="rect">
            <a:avLst/>
          </a:prstGeom>
        </p:spPr>
        <p:txBody>
          <a:bodyPr anchor="b"/>
          <a:lstStyle>
            <a:lvl1pPr marL="0" marR="0" indent="0" algn="ctr" defTabSz="914377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Statement E, do not exceed three 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3894994"/>
            <a:ext cx="5334000" cy="153134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201163" indent="0">
              <a:buNone/>
              <a:defRPr>
                <a:solidFill>
                  <a:srgbClr val="636466"/>
                </a:solidFill>
                <a:latin typeface="+mn-lt"/>
              </a:defRPr>
            </a:lvl2pPr>
            <a:lvl3pPr>
              <a:defRPr>
                <a:solidFill>
                  <a:srgbClr val="636466"/>
                </a:solidFill>
                <a:latin typeface="+mn-lt"/>
              </a:defRPr>
            </a:lvl3pPr>
            <a:lvl4pPr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587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3EB9FD-AF6A-4A75-AE4D-F44EB18753FA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F036243-2F51-4EAF-AA0A-597A1BFF64B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2342" y="1074822"/>
            <a:ext cx="3423319" cy="475447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and drop an image file here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AF013797-9098-4DC8-BDDB-57110EBF4E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9795" y="1078994"/>
            <a:ext cx="4728411" cy="4754479"/>
          </a:xfrm>
          <a:custGeom>
            <a:avLst/>
            <a:gdLst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0 w 2235484"/>
              <a:gd name="connsiteY0" fmla="*/ 1123904 h 2247808"/>
              <a:gd name="connsiteX1" fmla="*/ 1117742 w 2235484"/>
              <a:gd name="connsiteY1" fmla="*/ 0 h 2247808"/>
              <a:gd name="connsiteX2" fmla="*/ 2235484 w 2235484"/>
              <a:gd name="connsiteY2" fmla="*/ 1123904 h 2247808"/>
              <a:gd name="connsiteX3" fmla="*/ 1117742 w 2235484"/>
              <a:gd name="connsiteY3" fmla="*/ 2247808 h 2247808"/>
              <a:gd name="connsiteX4" fmla="*/ 0 w 2235484"/>
              <a:gd name="connsiteY4" fmla="*/ 1123904 h 2247808"/>
              <a:gd name="connsiteX0" fmla="*/ 383 w 2235867"/>
              <a:gd name="connsiteY0" fmla="*/ 1123904 h 2247808"/>
              <a:gd name="connsiteX1" fmla="*/ 1118125 w 2235867"/>
              <a:gd name="connsiteY1" fmla="*/ 0 h 2247808"/>
              <a:gd name="connsiteX2" fmla="*/ 2235867 w 2235867"/>
              <a:gd name="connsiteY2" fmla="*/ 1123904 h 2247808"/>
              <a:gd name="connsiteX3" fmla="*/ 1118125 w 2235867"/>
              <a:gd name="connsiteY3" fmla="*/ 2247808 h 2247808"/>
              <a:gd name="connsiteX4" fmla="*/ 383 w 2235867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  <a:gd name="connsiteX0" fmla="*/ 219 w 2235703"/>
              <a:gd name="connsiteY0" fmla="*/ 1123904 h 2247808"/>
              <a:gd name="connsiteX1" fmla="*/ 1117961 w 2235703"/>
              <a:gd name="connsiteY1" fmla="*/ 0 h 2247808"/>
              <a:gd name="connsiteX2" fmla="*/ 2235703 w 2235703"/>
              <a:gd name="connsiteY2" fmla="*/ 1123904 h 2247808"/>
              <a:gd name="connsiteX3" fmla="*/ 1117961 w 2235703"/>
              <a:gd name="connsiteY3" fmla="*/ 2247808 h 2247808"/>
              <a:gd name="connsiteX4" fmla="*/ 219 w 2235703"/>
              <a:gd name="connsiteY4" fmla="*/ 1123904 h 22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703" h="2247808">
                <a:moveTo>
                  <a:pt x="219" y="1123904"/>
                </a:moveTo>
                <a:cubicBezTo>
                  <a:pt x="-12138" y="441405"/>
                  <a:pt x="500649" y="0"/>
                  <a:pt x="1117961" y="0"/>
                </a:cubicBezTo>
                <a:cubicBezTo>
                  <a:pt x="1735273" y="0"/>
                  <a:pt x="2235703" y="477760"/>
                  <a:pt x="2235703" y="1123904"/>
                </a:cubicBezTo>
                <a:cubicBezTo>
                  <a:pt x="2235703" y="1711668"/>
                  <a:pt x="1673489" y="2247808"/>
                  <a:pt x="1117961" y="2247808"/>
                </a:cubicBezTo>
                <a:cubicBezTo>
                  <a:pt x="562433" y="2247808"/>
                  <a:pt x="12576" y="1806403"/>
                  <a:pt x="219" y="1123904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636466">
                    <a:alpha val="0"/>
                  </a:srgb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512065"/>
            <a:ext cx="5333999" cy="89763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Content headline, do not exceed three lines (sentence-case)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2EE14C6-5794-4CB8-88BB-5F94F1CF97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9" y="1828801"/>
            <a:ext cx="5334001" cy="31728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for bullet text goes here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399" y="2146087"/>
            <a:ext cx="5334001" cy="3399260"/>
          </a:xfrm>
        </p:spPr>
        <p:txBody>
          <a:bodyPr/>
          <a:lstStyle>
            <a:lvl1pPr marL="182875" indent="-182875">
              <a:spcBef>
                <a:spcPts val="600"/>
              </a:spcBef>
              <a:defRPr sz="1600">
                <a:solidFill>
                  <a:schemeClr val="tx1"/>
                </a:solidFill>
                <a:latin typeface="+mn-lt"/>
              </a:defRPr>
            </a:lvl1pPr>
            <a:lvl2pPr marL="457189" indent="-182875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731502" indent="-182875">
              <a:defRPr sz="1400">
                <a:solidFill>
                  <a:schemeClr val="tx1"/>
                </a:solidFill>
                <a:latin typeface="+mn-lt"/>
              </a:defRPr>
            </a:lvl3pPr>
            <a:lvl4pPr marL="777221" indent="-118869">
              <a:buFont typeface="Arial" panose="020B0604020202020204" pitchFamily="34" charset="0"/>
              <a:buChar char="•"/>
              <a:defRPr>
                <a:solidFill>
                  <a:srgbClr val="636466"/>
                </a:solidFill>
                <a:latin typeface="+mn-lt"/>
              </a:defRPr>
            </a:lvl4pPr>
            <a:lvl5pPr>
              <a:defRPr>
                <a:solidFill>
                  <a:srgbClr val="63646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146304"/>
            <a:ext cx="5334000" cy="31598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900" b="1" cap="all" spc="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OPTIONAL EYEBROW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1" y="5545347"/>
            <a:ext cx="5334001" cy="3048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+mj-lt"/>
              <a:buNone/>
              <a:defRPr sz="700" i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C7B5BC-FDCC-4977-A3D6-73111F5699FF}"/>
              </a:ext>
            </a:extLst>
          </p:cNvPr>
          <p:cNvSpPr txBox="1"/>
          <p:nvPr userDrawn="1"/>
        </p:nvSpPr>
        <p:spPr>
          <a:xfrm>
            <a:off x="11438860" y="6390934"/>
            <a:ext cx="225056" cy="18489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0FD08294-13F4-471E-BAD0-2C8D54C2E70F}" type="slidenum">
              <a:rPr lang="en-US" sz="651" smtClean="0">
                <a:solidFill>
                  <a:schemeClr val="bg2"/>
                </a:solidFill>
                <a:latin typeface="+mn-lt"/>
              </a:rPr>
              <a:t>‹#›</a:t>
            </a:fld>
            <a:endParaRPr lang="en-US" sz="65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381398" y="6435397"/>
            <a:ext cx="2926151" cy="1382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
							</a:t>
            </a:r>
          </a:p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©2023 Laboratory Corporation of America® Holdings  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321791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526531" y="508661"/>
            <a:ext cx="11113855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1"/>
            <a:ext cx="11125200" cy="4000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C7B5BC-FDCC-4977-A3D6-73111F5699FF}"/>
              </a:ext>
            </a:extLst>
          </p:cNvPr>
          <p:cNvSpPr txBox="1"/>
          <p:nvPr userDrawn="1"/>
        </p:nvSpPr>
        <p:spPr>
          <a:xfrm>
            <a:off x="11438860" y="6390934"/>
            <a:ext cx="225056" cy="18489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0FD08294-13F4-471E-BAD0-2C8D54C2E70F}" type="slidenum">
              <a:rPr lang="en-US" sz="65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‹#›</a:t>
            </a:fld>
            <a:endParaRPr lang="en-US" sz="65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 userDrawn="1"/>
        </p:nvSpPr>
        <p:spPr>
          <a:xfrm>
            <a:off x="8381398" y="6435397"/>
            <a:ext cx="2926151" cy="1382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
							</a:t>
            </a:r>
          </a:p>
          <a:p>
            <a:pPr algn="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©2023 Laboratory Corporation of America® Holdings   All rights reserved.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1" t="-4985" r="-2861" b="-4985"/>
          <a:stretch/>
        </p:blipFill>
        <p:spPr>
          <a:xfrm>
            <a:off x="502692" y="6318032"/>
            <a:ext cx="1223856" cy="3389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8066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8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58" r:id="rId15"/>
    <p:sldLayoutId id="2147483860" r:id="rId16"/>
    <p:sldLayoutId id="2147483838" r:id="rId17"/>
    <p:sldLayoutId id="2147483859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61" r:id="rId27"/>
    <p:sldLayoutId id="2147483848" r:id="rId28"/>
    <p:sldLayoutId id="2147483849" r:id="rId29"/>
    <p:sldLayoutId id="2147483850" r:id="rId30"/>
    <p:sldLayoutId id="2147483851" r:id="rId31"/>
    <p:sldLayoutId id="2147483862" r:id="rId32"/>
    <p:sldLayoutId id="2147483852" r:id="rId33"/>
    <p:sldLayoutId id="2147483863" r:id="rId34"/>
    <p:sldLayoutId id="2147483853" r:id="rId35"/>
    <p:sldLayoutId id="2147483864" r:id="rId3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2800" b="0" i="0" u="none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914377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73038" algn="l" defTabSz="914377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-"/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indent="-121917" algn="l" defTabSz="914377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3419" indent="-118869" algn="l" defTabSz="914377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53" indent="-121917" algn="l" defTabSz="914377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>
          <p15:clr>
            <a:srgbClr val="F26B43"/>
          </p15:clr>
        </p15:guide>
        <p15:guide id="2" pos="7344">
          <p15:clr>
            <a:srgbClr val="F26B43"/>
          </p15:clr>
        </p15:guide>
        <p15:guide id="4" orient="horz" pos="3672">
          <p15:clr>
            <a:srgbClr val="F26B43"/>
          </p15:clr>
        </p15:guide>
        <p15:guide id="8" orient="horz" pos="1152">
          <p15:clr>
            <a:srgbClr val="F26B43"/>
          </p15:clr>
        </p15:guide>
        <p15:guide id="12" pos="3840">
          <p15:clr>
            <a:srgbClr val="F26B43"/>
          </p15:clr>
        </p15:guide>
        <p15:guide id="13" orient="horz" pos="4128">
          <p15:clr>
            <a:srgbClr val="F26B43"/>
          </p15:clr>
        </p15:guide>
        <p15:guide id="15" pos="3696">
          <p15:clr>
            <a:srgbClr val="F26B43"/>
          </p15:clr>
        </p15:guide>
        <p15:guide id="16" pos="3984">
          <p15:clr>
            <a:srgbClr val="F26B43"/>
          </p15:clr>
        </p15:guide>
        <p15:guide id="17" orient="horz" pos="528">
          <p15:clr>
            <a:srgbClr val="F26B43"/>
          </p15:clr>
        </p15:guide>
        <p15:guide id="18" orient="horz" pos="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oxvirus/mpox/response/2022/2022-lab-test.htm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oxvirus/mpox/cases-data/lab-data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00" y="2025118"/>
            <a:ext cx="5198677" cy="2215991"/>
          </a:xfrm>
        </p:spPr>
        <p:txBody>
          <a:bodyPr/>
          <a:lstStyle/>
          <a:p>
            <a:r>
              <a:rPr lang="en-US" dirty="0"/>
              <a:t>Increasing National Access to </a:t>
            </a:r>
            <a:r>
              <a:rPr lang="en-US" dirty="0" err="1"/>
              <a:t>mpox</a:t>
            </a:r>
            <a:r>
              <a:rPr lang="en-US" dirty="0"/>
              <a:t> Testing by Leveraging Reference Laboratory Capacity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900" y="4131929"/>
            <a:ext cx="5350329" cy="187378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Suzanne E. Dale, PhD, D(ABMM)</a:t>
            </a:r>
          </a:p>
          <a:p>
            <a:r>
              <a:rPr lang="en-US" dirty="0"/>
              <a:t>Discipline Director, Molecular Microbiology and Molecular Infectious Diseases</a:t>
            </a:r>
          </a:p>
          <a:p>
            <a:endParaRPr lang="en-US" dirty="0"/>
          </a:p>
          <a:p>
            <a:r>
              <a:rPr lang="en-US" dirty="0" err="1"/>
              <a:t>Labcorp</a:t>
            </a:r>
            <a:r>
              <a:rPr lang="en-US" dirty="0"/>
              <a:t> - Burlington, North Carolina</a:t>
            </a:r>
          </a:p>
        </p:txBody>
      </p:sp>
    </p:spTree>
    <p:extLst>
      <p:ext uri="{BB962C8B-B14F-4D97-AF65-F5344CB8AC3E}">
        <p14:creationId xmlns:p14="http://schemas.microsoft.com/office/powerpoint/2010/main" val="37817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510K NVO Assay Overview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3400" y="1020279"/>
            <a:ext cx="7638448" cy="1520790"/>
          </a:xfrm>
        </p:spPr>
        <p:txBody>
          <a:bodyPr/>
          <a:lstStyle/>
          <a:p>
            <a:r>
              <a:rPr lang="en-US" dirty="0"/>
              <a:t>Assay based on </a:t>
            </a:r>
            <a:r>
              <a:rPr lang="en-US" dirty="0" err="1"/>
              <a:t>TaqMan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dirty="0"/>
              <a:t> Chemistry</a:t>
            </a:r>
          </a:p>
          <a:p>
            <a:pPr lvl="1"/>
            <a:r>
              <a:rPr lang="en-US" dirty="0"/>
              <a:t>Detection of the conserved E9L gene (VAC)</a:t>
            </a:r>
          </a:p>
          <a:p>
            <a:pPr lvl="1"/>
            <a:r>
              <a:rPr lang="en-US" dirty="0"/>
              <a:t>Incorporates a specimen collection control </a:t>
            </a:r>
            <a:r>
              <a:rPr lang="en-US" dirty="0">
                <a:sym typeface="Wingdings" panose="05000000000000000000" pitchFamily="2" charset="2"/>
              </a:rPr>
              <a:t> Human RNase P (RP)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Four potential result outputs:</a:t>
            </a:r>
          </a:p>
          <a:p>
            <a:pPr marL="274314" lvl="1" indent="0">
              <a:buNone/>
            </a:pP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1" y="5818044"/>
            <a:ext cx="5791199" cy="304800"/>
          </a:xfrm>
        </p:spPr>
        <p:txBody>
          <a:bodyPr/>
          <a:lstStyle/>
          <a:p>
            <a:r>
              <a:rPr lang="en-US" dirty="0"/>
              <a:t>CDC 510K NVO Assay, Package Insert</a:t>
            </a:r>
          </a:p>
        </p:txBody>
      </p:sp>
      <p:pic>
        <p:nvPicPr>
          <p:cNvPr id="13" name="Picture 12" descr="chart showing summary of interpretation and reportin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091" y="1993705"/>
            <a:ext cx="7134767" cy="41291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04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</a:t>
            </a:r>
            <a:r>
              <a:rPr lang="en-US" dirty="0" err="1"/>
              <a:t>mpox</a:t>
            </a:r>
            <a:r>
              <a:rPr lang="en-US" dirty="0"/>
              <a:t> Testing to Commercial Labs: June 2022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3400" y="1107180"/>
            <a:ext cx="5334001" cy="3871240"/>
          </a:xfrm>
        </p:spPr>
        <p:txBody>
          <a:bodyPr/>
          <a:lstStyle/>
          <a:p>
            <a:r>
              <a:rPr lang="en-US" dirty="0"/>
              <a:t>Mid-June 2022: </a:t>
            </a:r>
          </a:p>
          <a:p>
            <a:pPr lvl="1"/>
            <a:r>
              <a:rPr lang="en-US" dirty="0"/>
              <a:t>CDC and FDA initiate expanded use of the NVO to commercial laboratories</a:t>
            </a:r>
          </a:p>
          <a:p>
            <a:pPr lvl="2"/>
            <a:r>
              <a:rPr lang="en-US" dirty="0" err="1"/>
              <a:t>Labcorp</a:t>
            </a:r>
            <a:r>
              <a:rPr lang="en-US" dirty="0"/>
              <a:t>, Quest Diagnostics, Sonic Healthcare, Mayo Medical Laboratories and Aegis Sciences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goal was to increase overall U.S. testing capacity to &gt; 10,000 samples per week per laboratory</a:t>
            </a:r>
          </a:p>
          <a:p>
            <a:pPr lvl="2"/>
            <a:r>
              <a:rPr lang="en-US" dirty="0"/>
              <a:t>Required establishment of validated, higher throughput protocols</a:t>
            </a:r>
          </a:p>
          <a:p>
            <a:pPr lvl="2"/>
            <a:r>
              <a:rPr lang="en-US" dirty="0"/>
              <a:t>Each laboratory worked on generating validation data to support increasing testing capacity for </a:t>
            </a:r>
            <a:r>
              <a:rPr lang="en-US" dirty="0" err="1"/>
              <a:t>mpox</a:t>
            </a:r>
            <a:endParaRPr lang="en-US" dirty="0"/>
          </a:p>
          <a:p>
            <a:pPr lvl="2"/>
            <a:r>
              <a:rPr lang="en-US" dirty="0"/>
              <a:t>Weekly/biweekly meetings held between CDC/FDA and commercial labs to report on progress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Incorporation of assay modifications to increase throughput were allowed via FDA Enforcement Discretion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Protocols / SOPs were shared on ACLA Microsite</a:t>
            </a:r>
          </a:p>
          <a:p>
            <a:pPr marL="274314" lvl="1" indent="0">
              <a:buNone/>
            </a:pPr>
            <a:endParaRPr lang="en-US" dirty="0"/>
          </a:p>
        </p:txBody>
      </p:sp>
      <p:pic>
        <p:nvPicPr>
          <p:cNvPr id="7" name="Picture 6" descr="test tube with a label that acknowledges the specimen inside confirms positive Mpox vir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85254"/>
            <a:ext cx="4770922" cy="42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3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Original NVO Assay Workflow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image of Mox"/>
          <p:cNvPicPr>
            <a:picLocks noChangeAspect="1"/>
          </p:cNvPicPr>
          <p:nvPr/>
        </p:nvPicPr>
        <p:blipFill rotWithShape="1">
          <a:blip r:embed="rId2"/>
          <a:srcRect l="8556" t="49847" r="40849" b="8557"/>
          <a:stretch/>
        </p:blipFill>
        <p:spPr>
          <a:xfrm>
            <a:off x="772647" y="1221166"/>
            <a:ext cx="2637455" cy="1839542"/>
          </a:xfrm>
          <a:prstGeom prst="rect">
            <a:avLst/>
          </a:prstGeom>
        </p:spPr>
      </p:pic>
      <p:pic>
        <p:nvPicPr>
          <p:cNvPr id="14" name="Picture 4" descr="Image result for flocked sw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0632">
            <a:off x="2827423" y="1924283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46404" y="3189758"/>
            <a:ext cx="32528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Swab lesion</a:t>
            </a:r>
          </a:p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(dry swab preferred)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9" name="Picture 28" descr="image of lab results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6" y="4144004"/>
            <a:ext cx="3181350" cy="12096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51562" y="5420355"/>
            <a:ext cx="22976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Report Results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ight Arrow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30252" y="1904474"/>
            <a:ext cx="1287937" cy="43982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/>
          </a:p>
        </p:txBody>
      </p:sp>
      <p:pic>
        <p:nvPicPr>
          <p:cNvPr id="18" name="Picture 17" descr="bottle of liquid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081" y="998874"/>
            <a:ext cx="2228850" cy="2057400"/>
          </a:xfrm>
          <a:prstGeom prst="rect">
            <a:avLst/>
          </a:prstGeom>
        </p:spPr>
      </p:pic>
      <p:pic>
        <p:nvPicPr>
          <p:cNvPr id="19" name="Picture 4" descr="Image result for flocked sw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0632">
            <a:off x="6028629" y="193105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39398" y="3252246"/>
            <a:ext cx="31584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Elute lesion material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84085" y="5864374"/>
            <a:ext cx="2022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Perform PCR</a:t>
            </a:r>
          </a:p>
        </p:txBody>
      </p:sp>
      <p:sp>
        <p:nvSpPr>
          <p:cNvPr id="28" name="Down Arrow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96565" y="4209354"/>
            <a:ext cx="476308" cy="107897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/>
          </a:p>
        </p:txBody>
      </p:sp>
      <p:sp>
        <p:nvSpPr>
          <p:cNvPr id="25" name="Right Arrow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5297" y="1921027"/>
            <a:ext cx="1287937" cy="43982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/>
          </a:p>
        </p:txBody>
      </p:sp>
      <p:pic>
        <p:nvPicPr>
          <p:cNvPr id="23" name="Picture 22" descr="image of a machi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658" y="1221166"/>
            <a:ext cx="2505075" cy="181927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611767" y="3078660"/>
            <a:ext cx="19416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Extract DNA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Down Arrow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393589">
            <a:off x="9955034" y="3558415"/>
            <a:ext cx="476308" cy="107897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/>
          </a:p>
        </p:txBody>
      </p:sp>
      <p:pic>
        <p:nvPicPr>
          <p:cNvPr id="26" name="Picture 25" descr="image of a machine and a comput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395" y="3959545"/>
            <a:ext cx="3032372" cy="22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1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CDC/LRN Support of Commercial Labs Adopting the NVO Assay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399" y="1087655"/>
            <a:ext cx="9751829" cy="4475447"/>
          </a:xfrm>
        </p:spPr>
        <p:txBody>
          <a:bodyPr/>
          <a:lstStyle/>
          <a:p>
            <a:r>
              <a:rPr lang="en-US" dirty="0"/>
              <a:t>Close coordination between CDC / LRN Labs and Commercial Labs to train staff on performance of NVO Assay</a:t>
            </a:r>
          </a:p>
          <a:p>
            <a:endParaRPr lang="en-US" dirty="0"/>
          </a:p>
          <a:p>
            <a:r>
              <a:rPr lang="en-US" dirty="0"/>
              <a:t>Real world experience shared from the NYS Department of Health, Wadsworth Center</a:t>
            </a:r>
          </a:p>
          <a:p>
            <a:pPr lvl="1"/>
            <a:r>
              <a:rPr lang="en-US" dirty="0"/>
              <a:t>Training sessions were organized and delivered via internet training</a:t>
            </a:r>
          </a:p>
          <a:p>
            <a:endParaRPr lang="en-US" dirty="0"/>
          </a:p>
          <a:p>
            <a:r>
              <a:rPr lang="en-US" dirty="0"/>
              <a:t>Focus on biosafety and training / competency + assay performance</a:t>
            </a:r>
          </a:p>
          <a:p>
            <a:pPr lvl="1"/>
            <a:r>
              <a:rPr lang="en-US" dirty="0"/>
              <a:t>Appropriate PPE</a:t>
            </a:r>
          </a:p>
          <a:p>
            <a:pPr lvl="1"/>
            <a:r>
              <a:rPr lang="en-US" dirty="0"/>
              <a:t>Proper use of Biosafety Cabinet</a:t>
            </a:r>
          </a:p>
          <a:p>
            <a:pPr lvl="1"/>
            <a:r>
              <a:rPr lang="en-US" dirty="0"/>
              <a:t>Documented training of assay performance</a:t>
            </a:r>
          </a:p>
          <a:p>
            <a:pPr lvl="1"/>
            <a:r>
              <a:rPr lang="en-US" dirty="0"/>
              <a:t>Ongoing competency assessment per regulatory requirements</a:t>
            </a:r>
          </a:p>
          <a:p>
            <a:pPr lvl="1"/>
            <a:endParaRPr lang="en-US" dirty="0"/>
          </a:p>
          <a:p>
            <a:r>
              <a:rPr lang="en-US" dirty="0"/>
              <a:t>Post-training, laboratories initiated assay verification work </a:t>
            </a:r>
          </a:p>
          <a:p>
            <a:pPr lvl="1"/>
            <a:r>
              <a:rPr lang="en-US" dirty="0"/>
              <a:t>Submitted documentation to CDC of verification study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Launched testing at </a:t>
            </a:r>
            <a:r>
              <a:rPr lang="en-US" dirty="0" err="1"/>
              <a:t>Labcorp</a:t>
            </a:r>
            <a:r>
              <a:rPr lang="en-US" dirty="0"/>
              <a:t> on July 6, 2022….</a:t>
            </a:r>
          </a:p>
          <a:p>
            <a:pPr marL="274314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8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3440018"/>
            <a:ext cx="11125200" cy="1025922"/>
          </a:xfrm>
        </p:spPr>
        <p:txBody>
          <a:bodyPr/>
          <a:lstStyle/>
          <a:p>
            <a:r>
              <a:rPr lang="en-US" dirty="0"/>
              <a:t>Expanding Commercial Laboratory Capacity for the NVO Assay</a:t>
            </a:r>
          </a:p>
        </p:txBody>
      </p:sp>
    </p:spTree>
    <p:extLst>
      <p:ext uri="{BB962C8B-B14F-4D97-AF65-F5344CB8AC3E}">
        <p14:creationId xmlns:p14="http://schemas.microsoft.com/office/powerpoint/2010/main" val="3713105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Laboratory Response to the 2022 </a:t>
            </a:r>
            <a:r>
              <a:rPr lang="en-US" dirty="0" err="1"/>
              <a:t>mpox</a:t>
            </a:r>
            <a:r>
              <a:rPr lang="en-US" dirty="0"/>
              <a:t> Outbreak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33399" y="1301194"/>
            <a:ext cx="10872538" cy="317285"/>
          </a:xfrm>
        </p:spPr>
        <p:txBody>
          <a:bodyPr/>
          <a:lstStyle/>
          <a:p>
            <a:r>
              <a:rPr lang="en-US" kern="0" dirty="0" err="1">
                <a:cs typeface="Calibri" pitchFamily="34" charset="0"/>
              </a:rPr>
              <a:t>Labcorp</a:t>
            </a:r>
            <a:r>
              <a:rPr lang="en-US" kern="0" dirty="0">
                <a:cs typeface="Calibri" pitchFamily="34" charset="0"/>
              </a:rPr>
              <a:t> has a long history of working with the CDC and other public health labs in response to threats from infectious diseases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3399" y="1618479"/>
            <a:ext cx="10198769" cy="3944623"/>
          </a:xfrm>
        </p:spPr>
        <p:txBody>
          <a:bodyPr/>
          <a:lstStyle/>
          <a:p>
            <a:r>
              <a:rPr lang="en-US" dirty="0"/>
              <a:t>Recent support of the national response to the COVID-19 pandemic </a:t>
            </a:r>
          </a:p>
          <a:p>
            <a:pPr lvl="1"/>
            <a:r>
              <a:rPr lang="en-US" dirty="0"/>
              <a:t>Infrastructure in place to mobilize quickly to support </a:t>
            </a:r>
            <a:r>
              <a:rPr lang="en-US" dirty="0" err="1"/>
              <a:t>mpox</a:t>
            </a:r>
            <a:r>
              <a:rPr lang="en-US" dirty="0"/>
              <a:t> testing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Rapidly scaled daily testing capacity </a:t>
            </a:r>
          </a:p>
          <a:p>
            <a:pPr lvl="1"/>
            <a:r>
              <a:rPr lang="en-US" dirty="0"/>
              <a:t>Launched testing across multiple platforms in multiple laboratories located throughout the United States (and abroad)</a:t>
            </a:r>
          </a:p>
          <a:p>
            <a:pPr lvl="1"/>
            <a:r>
              <a:rPr lang="en-US" dirty="0"/>
              <a:t>Achieved multiple Emergency Use Authorizations for COVID-19 and COVID-19/</a:t>
            </a:r>
            <a:r>
              <a:rPr lang="en-US" dirty="0" err="1"/>
              <a:t>FluA</a:t>
            </a:r>
            <a:r>
              <a:rPr lang="en-US" dirty="0"/>
              <a:t>/</a:t>
            </a:r>
            <a:r>
              <a:rPr lang="en-US" dirty="0" err="1"/>
              <a:t>FluB</a:t>
            </a:r>
            <a:r>
              <a:rPr lang="en-US" dirty="0"/>
              <a:t> and RSV Testing</a:t>
            </a:r>
          </a:p>
          <a:p>
            <a:pPr lvl="2"/>
            <a:r>
              <a:rPr lang="en-US" dirty="0"/>
              <a:t>Supported clinicians, individual patients, vaccine and therapeutics manufacturers</a:t>
            </a:r>
          </a:p>
          <a:p>
            <a:pPr marL="548627" lvl="2" indent="0">
              <a:buNone/>
            </a:pPr>
            <a:endParaRPr lang="en-US" dirty="0"/>
          </a:p>
          <a:p>
            <a:r>
              <a:rPr lang="en-US" dirty="0"/>
              <a:t>Enhanced private-public relationships across all levels of the organization</a:t>
            </a:r>
          </a:p>
          <a:p>
            <a:endParaRPr lang="en-US" dirty="0"/>
          </a:p>
          <a:p>
            <a:r>
              <a:rPr lang="en-US" dirty="0"/>
              <a:t>Improve access to </a:t>
            </a:r>
            <a:r>
              <a:rPr lang="en-US" dirty="0" err="1"/>
              <a:t>mpox</a:t>
            </a:r>
            <a:r>
              <a:rPr lang="en-US" dirty="0"/>
              <a:t> testing for clinicians who may not liaise with LRN laboratories </a:t>
            </a:r>
          </a:p>
          <a:p>
            <a:pPr lvl="1"/>
            <a:r>
              <a:rPr lang="en-US" dirty="0"/>
              <a:t>Simplify ordering and results reporting</a:t>
            </a:r>
          </a:p>
          <a:p>
            <a:pPr lvl="1"/>
            <a:r>
              <a:rPr lang="en-US" dirty="0"/>
              <a:t>Access to testing supplies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Two Bottlenecks in the NVO Assay Process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45400" y="1966899"/>
            <a:ext cx="3384083" cy="4254066"/>
          </a:xfrm>
        </p:spPr>
        <p:txBody>
          <a:bodyPr/>
          <a:lstStyle/>
          <a:p>
            <a:r>
              <a:rPr lang="en-US" dirty="0"/>
              <a:t>Dry Swab Processing</a:t>
            </a:r>
          </a:p>
          <a:p>
            <a:pPr lvl="1"/>
            <a:r>
              <a:rPr lang="en-US" dirty="0"/>
              <a:t>Increase from a single swab to elution in a 96 well plate</a:t>
            </a:r>
          </a:p>
          <a:p>
            <a:endParaRPr lang="en-US" dirty="0"/>
          </a:p>
          <a:p>
            <a:r>
              <a:rPr lang="en-US" dirty="0"/>
              <a:t>DNA Extraction Capacity</a:t>
            </a:r>
          </a:p>
          <a:p>
            <a:pPr lvl="1"/>
            <a:r>
              <a:rPr lang="en-US" dirty="0"/>
              <a:t>Migrate from </a:t>
            </a:r>
            <a:r>
              <a:rPr lang="en-US" dirty="0" err="1"/>
              <a:t>Qiagen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dirty="0"/>
              <a:t> EZ1 to </a:t>
            </a:r>
            <a:r>
              <a:rPr lang="en-US" dirty="0" err="1"/>
              <a:t>MagNA</a:t>
            </a:r>
            <a:r>
              <a:rPr lang="en-US" dirty="0"/>
              <a:t> Pure 96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16894" y="3012457"/>
            <a:ext cx="19416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Extract DNA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5" name="Group 24" descr="image that shows the process of swab processing"/>
          <p:cNvGrpSpPr/>
          <p:nvPr/>
        </p:nvGrpSpPr>
        <p:grpSpPr>
          <a:xfrm>
            <a:off x="4052234" y="1292174"/>
            <a:ext cx="6966477" cy="4270036"/>
            <a:chOff x="865391" y="998874"/>
            <a:chExt cx="10981094" cy="53887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8556" t="49847" r="40849" b="8557"/>
            <a:stretch/>
          </p:blipFill>
          <p:spPr>
            <a:xfrm>
              <a:off x="865391" y="1221166"/>
              <a:ext cx="2637455" cy="1839542"/>
            </a:xfrm>
            <a:prstGeom prst="rect">
              <a:avLst/>
            </a:prstGeom>
          </p:spPr>
        </p:pic>
        <p:pic>
          <p:nvPicPr>
            <p:cNvPr id="10" name="Picture 4" descr="Image result for flocked sw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30632">
              <a:off x="2920167" y="1924283"/>
              <a:ext cx="1238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414332" y="3189758"/>
              <a:ext cx="190250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Swab lesion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388004" y="1904474"/>
              <a:ext cx="1287937" cy="439820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8833" y="998874"/>
              <a:ext cx="2228850" cy="2057400"/>
            </a:xfrm>
            <a:prstGeom prst="rect">
              <a:avLst/>
            </a:prstGeom>
          </p:spPr>
        </p:pic>
        <p:pic>
          <p:nvPicPr>
            <p:cNvPr id="14" name="Picture 4" descr="Image result for flocked swa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30632">
              <a:off x="6086381" y="1931050"/>
              <a:ext cx="123825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397150" y="3252246"/>
              <a:ext cx="315842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Elute lesion material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 rot="3393589">
              <a:off x="10012786" y="3558415"/>
              <a:ext cx="476308" cy="1078975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1410" y="1221166"/>
              <a:ext cx="2505075" cy="1819275"/>
            </a:xfrm>
            <a:prstGeom prst="rect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>
              <a:off x="7903049" y="1921027"/>
              <a:ext cx="1287937" cy="439820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37147" y="3959545"/>
              <a:ext cx="3032372" cy="221374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141837" y="5864374"/>
              <a:ext cx="202299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Perform PCR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 rot="5400000">
              <a:off x="5854317" y="4209354"/>
              <a:ext cx="476308" cy="1078975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7478" y="4144004"/>
              <a:ext cx="3181350" cy="120967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109314" y="5420355"/>
              <a:ext cx="229768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Report Results</a:t>
              </a:r>
              <a:endPara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27" descr="image of a well plate"/>
          <p:cNvGrpSpPr/>
          <p:nvPr/>
        </p:nvGrpSpPr>
        <p:grpSpPr>
          <a:xfrm>
            <a:off x="7222756" y="1104085"/>
            <a:ext cx="1915135" cy="1704182"/>
            <a:chOff x="7222756" y="1104085"/>
            <a:chExt cx="1915135" cy="170418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2756" y="1384809"/>
              <a:ext cx="1915135" cy="142345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717033" y="1104085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US" sz="1200" dirty="0">
                  <a:solidFill>
                    <a:srgbClr val="FF0000"/>
                  </a:solidFill>
                </a:rPr>
                <a:t>96 Well Plate</a:t>
              </a:r>
            </a:p>
          </p:txBody>
        </p:sp>
      </p:grpSp>
      <p:grpSp>
        <p:nvGrpSpPr>
          <p:cNvPr id="31" name="Group 30" descr="image of a machine MagNA Pure&#10;"/>
          <p:cNvGrpSpPr/>
          <p:nvPr/>
        </p:nvGrpSpPr>
        <p:grpSpPr>
          <a:xfrm>
            <a:off x="9390755" y="1188908"/>
            <a:ext cx="1977212" cy="1602294"/>
            <a:chOff x="9390755" y="1188908"/>
            <a:chExt cx="1977212" cy="160229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90755" y="1468319"/>
              <a:ext cx="1977212" cy="132288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026438" y="1188908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</a:rPr>
                <a:t>MagNA</a:t>
              </a:r>
              <a:r>
                <a:rPr lang="en-US" sz="1200" dirty="0">
                  <a:solidFill>
                    <a:srgbClr val="FF0000"/>
                  </a:solidFill>
                </a:rPr>
                <a:t> Pure</a:t>
              </a:r>
              <a:r>
                <a:rPr lang="en-US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en-US" sz="1200" dirty="0">
                  <a:solidFill>
                    <a:srgbClr val="FF0000"/>
                  </a:solidFill>
                </a:rPr>
                <a:t> 96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5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Extraction Throughput: Dry Swab Elution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1" y="5724709"/>
            <a:ext cx="5334001" cy="304800"/>
          </a:xfrm>
        </p:spPr>
        <p:txBody>
          <a:bodyPr/>
          <a:lstStyle/>
          <a:p>
            <a:r>
              <a:rPr lang="en-US" dirty="0" err="1"/>
              <a:t>Slicprep</a:t>
            </a:r>
            <a:r>
              <a:rPr lang="en-US" dirty="0"/>
              <a:t>™ 96 Device Cat.# V1391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1" y="1039529"/>
            <a:ext cx="5334001" cy="4505818"/>
          </a:xfrm>
        </p:spPr>
        <p:txBody>
          <a:bodyPr/>
          <a:lstStyle/>
          <a:p>
            <a:r>
              <a:rPr lang="en-US" dirty="0"/>
              <a:t>The initial preferred sample type was a dry swab of lesion fluid </a:t>
            </a:r>
          </a:p>
          <a:p>
            <a:pPr lvl="1"/>
            <a:r>
              <a:rPr lang="en-US" dirty="0"/>
              <a:t>Recommendation to submit two swabs</a:t>
            </a:r>
          </a:p>
          <a:p>
            <a:pPr lvl="2"/>
            <a:r>
              <a:rPr lang="en-US" dirty="0"/>
              <a:t>Pros:</a:t>
            </a:r>
          </a:p>
          <a:p>
            <a:pPr lvl="3"/>
            <a:r>
              <a:rPr lang="en-US" dirty="0"/>
              <a:t>No dilution of the lesion material into a liquid transport</a:t>
            </a:r>
          </a:p>
          <a:p>
            <a:pPr lvl="3"/>
            <a:r>
              <a:rPr lang="en-US" dirty="0"/>
              <a:t>Established stability </a:t>
            </a:r>
          </a:p>
          <a:p>
            <a:pPr marL="658352" lvl="3" indent="0">
              <a:buNone/>
            </a:pPr>
            <a:endParaRPr lang="en-US" dirty="0"/>
          </a:p>
          <a:p>
            <a:pPr lvl="2"/>
            <a:r>
              <a:rPr lang="en-US" dirty="0"/>
              <a:t>Drawbacks: </a:t>
            </a:r>
          </a:p>
          <a:p>
            <a:pPr lvl="3"/>
            <a:r>
              <a:rPr lang="en-US" dirty="0"/>
              <a:t>Potential for the two swabs to collect a homogenous sample</a:t>
            </a:r>
          </a:p>
          <a:p>
            <a:pPr lvl="3"/>
            <a:r>
              <a:rPr lang="en-US" dirty="0"/>
              <a:t>All sample was consumed in the testing protocol, if repeat testing was required. </a:t>
            </a:r>
          </a:p>
          <a:p>
            <a:pPr lvl="1"/>
            <a:endParaRPr lang="en-US" dirty="0"/>
          </a:p>
          <a:p>
            <a:r>
              <a:rPr lang="en-US" dirty="0"/>
              <a:t>Elution of material from dry swabs became a bottleneck</a:t>
            </a:r>
          </a:p>
          <a:p>
            <a:pPr lvl="1"/>
            <a:r>
              <a:rPr lang="en-US" dirty="0"/>
              <a:t>Initial protocol used a S.E.T.S. tube (Roche) </a:t>
            </a:r>
          </a:p>
          <a:p>
            <a:pPr lvl="1"/>
            <a:r>
              <a:rPr lang="en-US" dirty="0"/>
              <a:t>Allowed for processing of a single sample at a time</a:t>
            </a:r>
          </a:p>
          <a:p>
            <a:pPr lvl="1"/>
            <a:endParaRPr lang="en-US" dirty="0"/>
          </a:p>
          <a:p>
            <a:r>
              <a:rPr lang="en-US" dirty="0"/>
              <a:t>Incorporated the use of the </a:t>
            </a:r>
            <a:r>
              <a:rPr lang="en-US" dirty="0" err="1"/>
              <a:t>Promega</a:t>
            </a:r>
            <a:r>
              <a:rPr lang="en-US" dirty="0"/>
              <a:t> </a:t>
            </a:r>
            <a:r>
              <a:rPr lang="en-US" dirty="0" err="1"/>
              <a:t>SlicPrep</a:t>
            </a:r>
            <a:r>
              <a:rPr lang="en-US" dirty="0"/>
              <a:t>™ plate to process specimens</a:t>
            </a:r>
          </a:p>
        </p:txBody>
      </p:sp>
      <p:pic>
        <p:nvPicPr>
          <p:cNvPr id="8" name="Picture 7" descr="design of dry swab seep will plates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362" y="949640"/>
            <a:ext cx="2962228" cy="544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9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SlicPrep</a:t>
            </a:r>
            <a:r>
              <a:rPr lang="en-US" dirty="0"/>
              <a:t>™ Processing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3400" y="981777"/>
            <a:ext cx="5193633" cy="4244441"/>
          </a:xfrm>
        </p:spPr>
        <p:txBody>
          <a:bodyPr/>
          <a:lstStyle/>
          <a:p>
            <a:r>
              <a:rPr lang="en-US" dirty="0"/>
              <a:t>Allowed for 90 samples to be processed per plate</a:t>
            </a:r>
          </a:p>
          <a:p>
            <a:endParaRPr lang="en-US" dirty="0"/>
          </a:p>
          <a:p>
            <a:r>
              <a:rPr lang="en-US" dirty="0"/>
              <a:t>Drawbacks: </a:t>
            </a:r>
          </a:p>
          <a:p>
            <a:pPr lvl="1"/>
            <a:r>
              <a:rPr lang="en-US" dirty="0"/>
              <a:t>Swab tips needed to be cut for processing</a:t>
            </a:r>
          </a:p>
          <a:p>
            <a:pPr lvl="1"/>
            <a:r>
              <a:rPr lang="en-US" dirty="0"/>
              <a:t>Multiple pairs of scissors required and scissors required disinfection with bleach and ethanol between samples</a:t>
            </a:r>
          </a:p>
          <a:p>
            <a:pPr lvl="1"/>
            <a:endParaRPr lang="en-US" dirty="0"/>
          </a:p>
          <a:p>
            <a:r>
              <a:rPr lang="en-US" dirty="0"/>
              <a:t>Some swabs submitted were too large to fit into the wells</a:t>
            </a:r>
          </a:p>
          <a:p>
            <a:pPr lvl="1"/>
            <a:r>
              <a:rPr lang="en-US" dirty="0"/>
              <a:t>These needed to be processed via S.E.T.S tubes or rejected</a:t>
            </a:r>
          </a:p>
          <a:p>
            <a:pPr lvl="1"/>
            <a:endParaRPr lang="en-US" dirty="0"/>
          </a:p>
          <a:p>
            <a:r>
              <a:rPr lang="en-US" dirty="0"/>
              <a:t>Initial protocol called for adding PBS to elute by pipetting over the swabs</a:t>
            </a:r>
          </a:p>
          <a:p>
            <a:pPr lvl="1"/>
            <a:r>
              <a:rPr lang="en-US" dirty="0"/>
              <a:t>We validated placing dry swabs in the well and eluting into the bottom plate for 10 minutes to avoid pipetting over</a:t>
            </a:r>
          </a:p>
          <a:p>
            <a:pPr lvl="1"/>
            <a:endParaRPr lang="en-US" dirty="0"/>
          </a:p>
          <a:p>
            <a:r>
              <a:rPr lang="en-US" dirty="0"/>
              <a:t>All manipulations performed using BSL 2+ precautions</a:t>
            </a:r>
          </a:p>
          <a:p>
            <a:pPr lvl="1"/>
            <a:r>
              <a:rPr lang="en-US" dirty="0"/>
              <a:t>Biosafety cabinet, disposable gown, N95, double gloves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12" name="Picture 11" descr="image of deep well plate"/>
          <p:cNvPicPr>
            <a:picLocks noChangeAspect="1"/>
          </p:cNvPicPr>
          <p:nvPr/>
        </p:nvPicPr>
        <p:blipFill rotWithShape="1">
          <a:blip r:embed="rId2"/>
          <a:srcRect l="6591" t="7103" r="5992"/>
          <a:stretch/>
        </p:blipFill>
        <p:spPr>
          <a:xfrm>
            <a:off x="5824782" y="1915177"/>
            <a:ext cx="3397719" cy="2521282"/>
          </a:xfrm>
          <a:prstGeom prst="rect">
            <a:avLst/>
          </a:prstGeom>
        </p:spPr>
      </p:pic>
      <p:pic>
        <p:nvPicPr>
          <p:cNvPr id="13" name="Picture 12" descr="image of testing kit and instructions 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51" y="1318661"/>
            <a:ext cx="2338349" cy="311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8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Extraction Throughput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33400" y="1143696"/>
            <a:ext cx="7280565" cy="292608"/>
          </a:xfrm>
        </p:spPr>
        <p:txBody>
          <a:bodyPr/>
          <a:lstStyle/>
          <a:p>
            <a:r>
              <a:rPr lang="en-US" dirty="0"/>
              <a:t>Automation of Extraction using </a:t>
            </a:r>
            <a:r>
              <a:rPr lang="en-US" dirty="0" err="1"/>
              <a:t>MagNA</a:t>
            </a:r>
            <a:r>
              <a:rPr lang="en-US" dirty="0"/>
              <a:t> Pure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dirty="0"/>
              <a:t> 96: Small Volume Kit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/>
          </p:nvPr>
        </p:nvSpPr>
        <p:spPr>
          <a:xfrm>
            <a:off x="533400" y="1853157"/>
            <a:ext cx="5334001" cy="813041"/>
          </a:xfrm>
        </p:spPr>
        <p:txBody>
          <a:bodyPr/>
          <a:lstStyle/>
          <a:p>
            <a:r>
              <a:rPr lang="en-US" dirty="0" err="1"/>
              <a:t>SlicPrep</a:t>
            </a:r>
            <a:r>
              <a:rPr lang="en-US" dirty="0"/>
              <a:t>™ preparation allowed us to proceed directly to a 96 well extraction pathway</a:t>
            </a:r>
          </a:p>
          <a:p>
            <a:r>
              <a:rPr lang="en-US" dirty="0"/>
              <a:t>Incorporated an off-board lysis to deactivate samples</a:t>
            </a:r>
          </a:p>
          <a:p>
            <a:r>
              <a:rPr lang="en-US" dirty="0"/>
              <a:t>Established comparable </a:t>
            </a:r>
            <a:r>
              <a:rPr lang="en-US" dirty="0" err="1"/>
              <a:t>LoD</a:t>
            </a:r>
            <a:r>
              <a:rPr lang="en-US" dirty="0"/>
              <a:t> to </a:t>
            </a:r>
            <a:r>
              <a:rPr lang="en-US" dirty="0" err="1"/>
              <a:t>Qiagen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®</a:t>
            </a:r>
            <a:r>
              <a:rPr lang="en-US" dirty="0"/>
              <a:t> EZ1</a:t>
            </a:r>
          </a:p>
        </p:txBody>
      </p:sp>
      <p:pic>
        <p:nvPicPr>
          <p:cNvPr id="13" name="Picture 12" descr="chart for increasing extraction throughput to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51" y="3440601"/>
            <a:ext cx="4419983" cy="1749704"/>
          </a:xfrm>
          <a:prstGeom prst="rect">
            <a:avLst/>
          </a:prstGeom>
        </p:spPr>
      </p:pic>
      <p:graphicFrame>
        <p:nvGraphicFramePr>
          <p:cNvPr id="7" name="Content Placeholder 6" descr="graph for increasing extraction throughput topic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52826445"/>
              </p:ext>
            </p:extLst>
          </p:nvPr>
        </p:nvGraphicFramePr>
        <p:xfrm>
          <a:off x="6016592" y="1848638"/>
          <a:ext cx="5334000" cy="33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Labcorp</a:t>
            </a:r>
            <a:r>
              <a:rPr lang="en-US" dirty="0"/>
              <a:t> Internal Data; submitted to CDC to support use of </a:t>
            </a:r>
            <a:r>
              <a:rPr lang="en-US" dirty="0" err="1"/>
              <a:t>MagNA</a:t>
            </a:r>
            <a:r>
              <a:rPr lang="en-US" dirty="0"/>
              <a:t> Pure 96 in NVO assay</a:t>
            </a:r>
          </a:p>
        </p:txBody>
      </p:sp>
    </p:spTree>
    <p:extLst>
      <p:ext uri="{BB962C8B-B14F-4D97-AF65-F5344CB8AC3E}">
        <p14:creationId xmlns:p14="http://schemas.microsoft.com/office/powerpoint/2010/main" val="4750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765416"/>
            <a:ext cx="6172199" cy="387798"/>
          </a:xfrm>
        </p:spPr>
        <p:txBody>
          <a:bodyPr/>
          <a:lstStyle/>
          <a:p>
            <a:r>
              <a:rPr lang="en-US" dirty="0" err="1"/>
              <a:t>Orthopoxviruses</a:t>
            </a:r>
            <a:r>
              <a:rPr lang="en-US" dirty="0"/>
              <a:t>: </a:t>
            </a:r>
            <a:r>
              <a:rPr lang="en-US" dirty="0" err="1"/>
              <a:t>mpox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Monkeypox</a:t>
            </a:r>
            <a:r>
              <a:rPr lang="en-US" dirty="0"/>
              <a:t> (MPOX) is a smallpox-like viral zoonotic disease caused by an </a:t>
            </a:r>
            <a:r>
              <a:rPr lang="en-US" dirty="0" err="1"/>
              <a:t>Orthopoxvirus</a:t>
            </a:r>
            <a:endParaRPr lang="en-US" dirty="0"/>
          </a:p>
          <a:p>
            <a:pPr lvl="1"/>
            <a:r>
              <a:rPr lang="en-US" dirty="0"/>
              <a:t>Family: </a:t>
            </a:r>
            <a:r>
              <a:rPr lang="en-US" dirty="0" err="1"/>
              <a:t>Poxviridae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Poxviruses are brick or oval-shaped with large dsDNA genomes</a:t>
            </a:r>
          </a:p>
          <a:p>
            <a:pPr lvl="1"/>
            <a:r>
              <a:rPr lang="en-US" dirty="0"/>
              <a:t>Relatively stable viruses</a:t>
            </a:r>
          </a:p>
          <a:p>
            <a:endParaRPr lang="en-US" dirty="0"/>
          </a:p>
          <a:p>
            <a:r>
              <a:rPr lang="en-US" dirty="0"/>
              <a:t>Genetically, </a:t>
            </a:r>
            <a:r>
              <a:rPr lang="en-US" dirty="0" err="1"/>
              <a:t>mpox</a:t>
            </a:r>
            <a:r>
              <a:rPr lang="en-US" dirty="0"/>
              <a:t> is classified into 2 Clades</a:t>
            </a:r>
          </a:p>
          <a:p>
            <a:pPr lvl="1"/>
            <a:r>
              <a:rPr lang="en-US" dirty="0"/>
              <a:t>Clade I (Congo Basin clade) is mostly clustered in the Central-South Cameroon region till DRC. </a:t>
            </a:r>
          </a:p>
          <a:p>
            <a:pPr lvl="2"/>
            <a:r>
              <a:rPr lang="en-US" dirty="0"/>
              <a:t>Clade I infections typically more severe with case fatality rates &gt;10%. </a:t>
            </a:r>
          </a:p>
          <a:p>
            <a:pPr lvl="1"/>
            <a:r>
              <a:rPr lang="en-US" dirty="0"/>
              <a:t>Current outbreak is related but divergent from Clade II (West African clade)</a:t>
            </a:r>
          </a:p>
          <a:p>
            <a:pPr lvl="2"/>
            <a:r>
              <a:rPr lang="en-US" dirty="0"/>
              <a:t>Clade II infections are typically less severe</a:t>
            </a:r>
          </a:p>
          <a:p>
            <a:pPr lvl="2"/>
            <a:r>
              <a:rPr lang="en-US" dirty="0"/>
              <a:t>Lead to description of Clade III </a:t>
            </a:r>
            <a:r>
              <a:rPr lang="en-US" dirty="0" err="1"/>
              <a:t>mpox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Ranjan</a:t>
            </a:r>
            <a:r>
              <a:rPr lang="en-US" dirty="0"/>
              <a:t> S, </a:t>
            </a:r>
            <a:r>
              <a:rPr lang="en-US" dirty="0" err="1"/>
              <a:t>Vashishth</a:t>
            </a:r>
            <a:r>
              <a:rPr lang="en-US" dirty="0"/>
              <a:t> K, </a:t>
            </a:r>
            <a:r>
              <a:rPr lang="en-US" dirty="0" err="1"/>
              <a:t>Sak</a:t>
            </a:r>
            <a:r>
              <a:rPr lang="en-US" dirty="0"/>
              <a:t> K, </a:t>
            </a:r>
            <a:r>
              <a:rPr lang="en-US" dirty="0" err="1"/>
              <a:t>Tuli</a:t>
            </a:r>
            <a:r>
              <a:rPr lang="en-US" dirty="0"/>
              <a:t> HS. The Emergence of </a:t>
            </a:r>
            <a:r>
              <a:rPr lang="en-US" dirty="0" err="1"/>
              <a:t>Mpox</a:t>
            </a:r>
            <a:r>
              <a:rPr lang="en-US" dirty="0"/>
              <a:t>: Epidemiology and Current Therapeutic Options.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Pharmacol</a:t>
            </a:r>
            <a:r>
              <a:rPr lang="en-US" dirty="0"/>
              <a:t> Rep. 2023;9(3):144-153. </a:t>
            </a:r>
            <a:r>
              <a:rPr lang="en-US" dirty="0" err="1"/>
              <a:t>doi</a:t>
            </a:r>
            <a:r>
              <a:rPr lang="en-US" dirty="0"/>
              <a:t>: 10.1007/s40495-023-00318-y. </a:t>
            </a:r>
            <a:r>
              <a:rPr lang="en-US" dirty="0" err="1"/>
              <a:t>Epub</a:t>
            </a:r>
            <a:r>
              <a:rPr lang="en-US" dirty="0"/>
              <a:t> 2023 May 5. </a:t>
            </a:r>
            <a:r>
              <a:rPr lang="en-US"/>
              <a:t>PMID: 37213566; PMCID: PMC10160711.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/>
        </p:nvSpPr>
        <p:spPr>
          <a:xfrm>
            <a:off x="8381398" y="6435397"/>
            <a:ext cx="2926151" cy="1382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
							</a:t>
            </a:r>
          </a:p>
          <a:p>
            <a:pPr algn="r"/>
            <a:r>
              <a:rPr lang="en-US" sz="651" dirty="0">
                <a:solidFill>
                  <a:schemeClr val="bg2"/>
                </a:solidFill>
                <a:latin typeface="+mn-lt"/>
              </a:rPr>
              <a:t>©2023 Laboratory Corporation of America® Holdings   All rights reserved. </a:t>
            </a:r>
          </a:p>
        </p:txBody>
      </p:sp>
      <p:pic>
        <p:nvPicPr>
          <p:cNvPr id="13" name="Picture Placeholder 7" descr="lab personnel with blue glove dropping liquid from a pipette into a test tube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" b="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94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PCR Detection Capability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33400" y="1102352"/>
            <a:ext cx="7280565" cy="292608"/>
          </a:xfrm>
        </p:spPr>
        <p:txBody>
          <a:bodyPr/>
          <a:lstStyle/>
          <a:p>
            <a:r>
              <a:rPr lang="en-US" dirty="0" err="1"/>
              <a:t>QuantStudio</a:t>
            </a:r>
            <a:r>
              <a:rPr lang="en-US" dirty="0"/>
              <a:t>™ 7 Flex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1" y="1597449"/>
            <a:ext cx="9322868" cy="1453759"/>
          </a:xfrm>
        </p:spPr>
        <p:txBody>
          <a:bodyPr/>
          <a:lstStyle/>
          <a:p>
            <a:r>
              <a:rPr lang="en-US" dirty="0"/>
              <a:t>Leveraged instrument capacity throughout the </a:t>
            </a:r>
            <a:r>
              <a:rPr lang="en-US" dirty="0" err="1"/>
              <a:t>Labcorp</a:t>
            </a:r>
            <a:r>
              <a:rPr lang="en-US" dirty="0"/>
              <a:t> network that was built to support COVID-19 testing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Staff familiar with the technology; ability to interface directly to LIS</a:t>
            </a:r>
          </a:p>
          <a:p>
            <a:pPr lvl="1"/>
            <a:r>
              <a:rPr lang="en-US" dirty="0"/>
              <a:t>Allowed for defined, locked down protocols (i.e. thresholds)</a:t>
            </a:r>
          </a:p>
          <a:p>
            <a:pPr lvl="1"/>
            <a:r>
              <a:rPr lang="en-US" dirty="0"/>
              <a:t>Provided flexibility to potentially move to 384 well capacity</a:t>
            </a:r>
          </a:p>
          <a:p>
            <a:pPr lvl="1"/>
            <a:endParaRPr lang="en-US" dirty="0"/>
          </a:p>
          <a:p>
            <a:r>
              <a:rPr lang="en-US" dirty="0"/>
              <a:t>Developed a Standardized Operating Procedure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Needed to show equivalence to ABI 7500 </a:t>
            </a:r>
            <a:r>
              <a:rPr lang="en-US" dirty="0" err="1"/>
              <a:t>Dx</a:t>
            </a:r>
            <a:r>
              <a:rPr lang="en-US" dirty="0"/>
              <a:t> performance</a:t>
            </a:r>
          </a:p>
          <a:p>
            <a:pPr marL="274314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image of  lab mach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270" y="2997570"/>
            <a:ext cx="2547777" cy="25477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NVO Assay: </a:t>
            </a:r>
            <a:r>
              <a:rPr lang="en-US" dirty="0" err="1"/>
              <a:t>QuantStudio</a:t>
            </a:r>
            <a:r>
              <a:rPr lang="en-US" dirty="0"/>
              <a:t>™ 7 Flex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1" y="1296261"/>
            <a:ext cx="5334001" cy="529736"/>
          </a:xfrm>
        </p:spPr>
        <p:txBody>
          <a:bodyPr/>
          <a:lstStyle/>
          <a:p>
            <a:r>
              <a:rPr lang="en-US" dirty="0"/>
              <a:t>Limit of detection using a quantitative genomic control (Vaccinia virus) is equivalent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2"/>
          </p:nvPr>
        </p:nvSpPr>
        <p:spPr>
          <a:xfrm>
            <a:off x="6197701" y="1274622"/>
            <a:ext cx="5460899" cy="438675"/>
          </a:xfrm>
        </p:spPr>
        <p:txBody>
          <a:bodyPr/>
          <a:lstStyle/>
          <a:p>
            <a:r>
              <a:rPr lang="en-US" dirty="0"/>
              <a:t>Strong correlation between QS7 Flex and 7500 </a:t>
            </a:r>
            <a:r>
              <a:rPr lang="en-US" dirty="0" err="1"/>
              <a:t>Dx</a:t>
            </a:r>
            <a:r>
              <a:rPr lang="en-US" dirty="0"/>
              <a:t> for VAC1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23548"/>
              </p:ext>
            </p:extLst>
          </p:nvPr>
        </p:nvGraphicFramePr>
        <p:xfrm>
          <a:off x="368300" y="2493665"/>
          <a:ext cx="5727700" cy="1104900"/>
        </p:xfrm>
        <a:graphic>
          <a:graphicData uri="http://schemas.openxmlformats.org/drawingml/2006/table">
            <a:tbl>
              <a:tblPr firstRow="1"/>
              <a:tblGrid>
                <a:gridCol w="1206500">
                  <a:extLst>
                    <a:ext uri="{9D8B030D-6E8A-4147-A177-3AD203B41FA5}">
                      <a16:colId xmlns:a16="http://schemas.microsoft.com/office/drawing/2014/main" val="20494423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85347591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70464041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801910446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54962441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Copies per uL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7500 Positive Replicates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QS7 Positive Replicates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Replicates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Relationship to LOD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819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cp/uL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3X LOD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48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cp/uL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3462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0.3X LOD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2873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0.09X LOD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810423"/>
                  </a:ext>
                </a:extLst>
              </a:tr>
            </a:tbl>
          </a:graphicData>
        </a:graphic>
      </p:graphicFrame>
      <p:graphicFrame>
        <p:nvGraphicFramePr>
          <p:cNvPr id="10" name="Chart 9" descr="graph displaying information for NVO Assay machine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317648"/>
              </p:ext>
            </p:extLst>
          </p:nvPr>
        </p:nvGraphicFramePr>
        <p:xfrm>
          <a:off x="7039624" y="1945025"/>
          <a:ext cx="3923291" cy="252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Labcorp</a:t>
            </a:r>
            <a:r>
              <a:rPr lang="en-US" dirty="0"/>
              <a:t> Internal Data; submitted to CDC to support use of QS7 in NVO assay</a:t>
            </a:r>
          </a:p>
        </p:txBody>
      </p:sp>
    </p:spTree>
    <p:extLst>
      <p:ext uri="{BB962C8B-B14F-4D97-AF65-F5344CB8AC3E}">
        <p14:creationId xmlns:p14="http://schemas.microsoft.com/office/powerpoint/2010/main" val="3314243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SlicPrep</a:t>
            </a:r>
            <a:r>
              <a:rPr lang="en-US" dirty="0"/>
              <a:t>™, </a:t>
            </a:r>
            <a:r>
              <a:rPr lang="en-US" dirty="0" err="1"/>
              <a:t>MagNA</a:t>
            </a:r>
            <a:r>
              <a:rPr lang="en-US" dirty="0"/>
              <a:t> Pure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®</a:t>
            </a:r>
            <a:r>
              <a:rPr lang="en-US" dirty="0"/>
              <a:t> (and QS7 Flex)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3399" y="1145407"/>
            <a:ext cx="9751829" cy="4417696"/>
          </a:xfrm>
        </p:spPr>
        <p:txBody>
          <a:bodyPr/>
          <a:lstStyle/>
          <a:p>
            <a:r>
              <a:rPr lang="en-US" dirty="0"/>
              <a:t>Supported by FDA Letters sent to CDC indicating Enforcement Discretion on assay modifications</a:t>
            </a:r>
          </a:p>
          <a:p>
            <a:r>
              <a:rPr lang="en-US" dirty="0"/>
              <a:t>Excerpt: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CDC Enforcement Discretion Letter, Dated July 4, 2022 from FDA to CDC.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754305"/>
            <a:ext cx="11191875" cy="1847850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3382378"/>
            <a:ext cx="10963275" cy="16573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0771" y="3763478"/>
            <a:ext cx="105204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60396" y="4071486"/>
            <a:ext cx="37153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8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Swab vs. Wet Swab Equivalence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2" y="1750777"/>
            <a:ext cx="5126254" cy="3794569"/>
          </a:xfrm>
        </p:spPr>
        <p:txBody>
          <a:bodyPr/>
          <a:lstStyle/>
          <a:p>
            <a:r>
              <a:rPr lang="en-US" dirty="0"/>
              <a:t>As volumes continued to increase in July 2022, elution of the dry swabs was still a bottleneck</a:t>
            </a:r>
          </a:p>
          <a:p>
            <a:endParaRPr lang="en-US" dirty="0"/>
          </a:p>
          <a:p>
            <a:r>
              <a:rPr lang="en-US" dirty="0"/>
              <a:t>Validating the use of standard Universal Transport Media (UTM) was pursued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Samples were contrived by spiking swabs with Vaccinia virus +/- Human Extracted DNA</a:t>
            </a:r>
          </a:p>
          <a:p>
            <a:pPr lvl="1"/>
            <a:r>
              <a:rPr lang="en-US" dirty="0"/>
              <a:t>Spiked swabs were eluted using the </a:t>
            </a:r>
            <a:r>
              <a:rPr lang="en-US" dirty="0" err="1"/>
              <a:t>SlicPrep</a:t>
            </a:r>
            <a:r>
              <a:rPr lang="en-US" dirty="0"/>
              <a:t>™ method or placed into a negative clinical UTM matrix</a:t>
            </a:r>
          </a:p>
          <a:p>
            <a:pPr lvl="1"/>
            <a:r>
              <a:rPr lang="en-US" dirty="0"/>
              <a:t>Extractions performed on </a:t>
            </a:r>
            <a:r>
              <a:rPr lang="en-US" dirty="0" err="1"/>
              <a:t>MagNA</a:t>
            </a:r>
            <a:r>
              <a:rPr lang="en-US" dirty="0"/>
              <a:t> Pure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®</a:t>
            </a:r>
            <a:r>
              <a:rPr lang="en-US" dirty="0"/>
              <a:t> 96 or EZ1</a:t>
            </a:r>
          </a:p>
          <a:p>
            <a:pPr lvl="1"/>
            <a:endParaRPr lang="en-US" dirty="0"/>
          </a:p>
          <a:p>
            <a:r>
              <a:rPr lang="en-US" dirty="0"/>
              <a:t>Offered wet swabs (VTM and UTM) in late July</a:t>
            </a:r>
          </a:p>
        </p:txBody>
      </p:sp>
      <p:pic>
        <p:nvPicPr>
          <p:cNvPr id="8" name="Picture 7" descr="diagram for Dry Swab vs. Wet Swab Equivalence to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116" y="1750777"/>
            <a:ext cx="3529890" cy="1335140"/>
          </a:xfrm>
          <a:prstGeom prst="rect">
            <a:avLst/>
          </a:prstGeom>
        </p:spPr>
      </p:pic>
      <p:pic>
        <p:nvPicPr>
          <p:cNvPr id="9" name="Picture 8" descr="diagram number two for Dry Swab vs. Wet Swab Equival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116" y="3631067"/>
            <a:ext cx="3462828" cy="14631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Laboratory Impacts to </a:t>
            </a:r>
            <a:r>
              <a:rPr lang="en-US" dirty="0" err="1"/>
              <a:t>mpox</a:t>
            </a:r>
            <a:r>
              <a:rPr lang="en-US" dirty="0"/>
              <a:t> Test Availability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graph info regarding testing from public health and select commercial lab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3" y="1511166"/>
            <a:ext cx="5842533" cy="391599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5504165"/>
            <a:ext cx="5334001" cy="3048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https://www.cdc.gov/poxvirus/mpox/response/2022/2022-lab-test.html</a:t>
            </a:r>
            <a:r>
              <a:rPr lang="en-US" dirty="0"/>
              <a:t>; Accessed 7/3/2023</a:t>
            </a:r>
          </a:p>
          <a:p>
            <a:endParaRPr lang="en-US" dirty="0"/>
          </a:p>
          <a:p>
            <a:r>
              <a:rPr lang="en-US" dirty="0" err="1"/>
              <a:t>Labcorp</a:t>
            </a:r>
            <a:r>
              <a:rPr lang="en-US" dirty="0"/>
              <a:t> Internal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23797" y="1110041"/>
            <a:ext cx="1694047" cy="1909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200" dirty="0" err="1"/>
              <a:t>Labcorp</a:t>
            </a:r>
            <a:r>
              <a:rPr lang="en-US" sz="1200" dirty="0"/>
              <a:t>™ Metrics through 2022</a:t>
            </a:r>
          </a:p>
        </p:txBody>
      </p:sp>
      <p:pic>
        <p:nvPicPr>
          <p:cNvPr id="10" name="Content Placeholder 4" descr="graph of Labcorp metrics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18" y="1384479"/>
            <a:ext cx="4126916" cy="2918014"/>
          </a:xfrm>
        </p:spPr>
      </p:pic>
      <p:pic>
        <p:nvPicPr>
          <p:cNvPr id="12" name="Content Placeholder 2" descr="data image of the united stat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09" y="4302493"/>
            <a:ext cx="4039225" cy="20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04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Associated with High Volume </a:t>
            </a:r>
            <a:r>
              <a:rPr lang="en-US" dirty="0" err="1"/>
              <a:t>mpox</a:t>
            </a:r>
            <a:r>
              <a:rPr lang="en-US" dirty="0"/>
              <a:t> Testing </a:t>
            </a:r>
            <a:r>
              <a:rPr lang="en-US" sz="800" dirty="0"/>
              <a:t>early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456398" y="1584886"/>
            <a:ext cx="5045310" cy="2694684"/>
          </a:xfrm>
        </p:spPr>
        <p:txBody>
          <a:bodyPr/>
          <a:lstStyle/>
          <a:p>
            <a:r>
              <a:rPr lang="en-US" dirty="0"/>
              <a:t>Early in the outbreak, it was apparent that women and children were low risk for </a:t>
            </a:r>
            <a:r>
              <a:rPr lang="en-US" dirty="0" err="1"/>
              <a:t>mpox</a:t>
            </a:r>
            <a:r>
              <a:rPr lang="en-US" dirty="0"/>
              <a:t> infection</a:t>
            </a:r>
          </a:p>
          <a:p>
            <a:endParaRPr lang="en-US" dirty="0"/>
          </a:p>
          <a:p>
            <a:r>
              <a:rPr lang="en-US" dirty="0"/>
              <a:t>8/23/2022: CDC Issues a Lab Advisory to provide guidance to mitigate false positive results</a:t>
            </a:r>
          </a:p>
          <a:p>
            <a:pPr lvl="1"/>
            <a:r>
              <a:rPr lang="en-US" dirty="0"/>
              <a:t>Multiple observations of likely false positive results in pediatric patients</a:t>
            </a:r>
          </a:p>
          <a:p>
            <a:pPr lvl="1"/>
            <a:r>
              <a:rPr lang="en-US" dirty="0"/>
              <a:t>Recommendation to repeat testing (from extraction) to confirm samples with high </a:t>
            </a:r>
            <a:r>
              <a:rPr lang="en-US" dirty="0" err="1"/>
              <a:t>Cts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Labcorp</a:t>
            </a:r>
            <a:r>
              <a:rPr lang="en-US" dirty="0"/>
              <a:t> had implemented this process in early August in pediatric patients &lt; 14 years of 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Content Placeholder 6" descr="graph reporting NVO Testing per we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710" y="1033377"/>
            <a:ext cx="6079890" cy="3797703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533400" y="5545347"/>
            <a:ext cx="11125199" cy="304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 A, Bradley BT. Clinical testing of pediatric </a:t>
            </a:r>
            <a:r>
              <a:rPr lang="en-US" dirty="0" err="1"/>
              <a:t>mpox</a:t>
            </a:r>
            <a:r>
              <a:rPr lang="en-US" dirty="0"/>
              <a:t> specimens: Unique features and challenges in a low prevalence population.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Virol</a:t>
            </a:r>
            <a:r>
              <a:rPr lang="en-US" dirty="0"/>
              <a:t>. 2023 Jun;163:105447. </a:t>
            </a:r>
            <a:r>
              <a:rPr lang="en-US" dirty="0" err="1"/>
              <a:t>doi</a:t>
            </a:r>
            <a:r>
              <a:rPr lang="en-US" dirty="0"/>
              <a:t>: 10.1016/j.jcv.2023.105447. </a:t>
            </a:r>
            <a:r>
              <a:rPr lang="en-US" dirty="0" err="1"/>
              <a:t>Epub</a:t>
            </a:r>
            <a:r>
              <a:rPr lang="en-US" dirty="0"/>
              <a:t> 2023 Apr 12. PMID: 37068452; PMCID: PMC10089974.</a:t>
            </a:r>
          </a:p>
          <a:p>
            <a:endParaRPr lang="en-US" dirty="0"/>
          </a:p>
          <a:p>
            <a:r>
              <a:rPr lang="en-US" dirty="0" err="1"/>
              <a:t>Minhaj</a:t>
            </a:r>
            <a:r>
              <a:rPr lang="en-US" dirty="0"/>
              <a:t> FS, </a:t>
            </a:r>
            <a:r>
              <a:rPr lang="en-US" dirty="0" err="1"/>
              <a:t>Petras</a:t>
            </a:r>
            <a:r>
              <a:rPr lang="en-US" dirty="0"/>
              <a:t> JK, Brown JA, </a:t>
            </a:r>
            <a:r>
              <a:rPr lang="en-US" dirty="0" err="1"/>
              <a:t>Mangla</a:t>
            </a:r>
            <a:r>
              <a:rPr lang="en-US" dirty="0"/>
              <a:t> AT, Russo K, </a:t>
            </a:r>
            <a:r>
              <a:rPr lang="en-US" dirty="0" err="1"/>
              <a:t>Willut</a:t>
            </a:r>
            <a:r>
              <a:rPr lang="en-US" dirty="0"/>
              <a:t> C, Lee M, Beverley J, Harold R, Milroy L, Pope B, Gould E, Beeler C, Schneider J, Mostafa HH, </a:t>
            </a:r>
            <a:r>
              <a:rPr lang="en-US" dirty="0" err="1"/>
              <a:t>Godfred</a:t>
            </a:r>
            <a:r>
              <a:rPr lang="en-US" dirty="0"/>
              <a:t>-Cato S, Click ES, Borah BF, </a:t>
            </a:r>
            <a:r>
              <a:rPr lang="en-US" dirty="0" err="1"/>
              <a:t>Galang</a:t>
            </a:r>
            <a:r>
              <a:rPr lang="en-US" dirty="0"/>
              <a:t> RR, Cash-</a:t>
            </a:r>
            <a:r>
              <a:rPr lang="en-US" dirty="0" err="1"/>
              <a:t>Goldwasser</a:t>
            </a:r>
            <a:r>
              <a:rPr lang="en-US" dirty="0"/>
              <a:t> S, Wong JM, McCormick DW, Yu PA, </a:t>
            </a:r>
            <a:r>
              <a:rPr lang="en-US" dirty="0" err="1"/>
              <a:t>Shelus</a:t>
            </a:r>
            <a:r>
              <a:rPr lang="en-US" dirty="0"/>
              <a:t> V, Carpenter A, </a:t>
            </a:r>
            <a:r>
              <a:rPr lang="en-US" dirty="0" err="1"/>
              <a:t>Schatzman</a:t>
            </a:r>
            <a:r>
              <a:rPr lang="en-US" dirty="0"/>
              <a:t> S, Lowe D, Townsend MB, Davidson W, Wynn NT, </a:t>
            </a:r>
            <a:r>
              <a:rPr lang="en-US" dirty="0" err="1"/>
              <a:t>Satheshkumar</a:t>
            </a:r>
            <a:r>
              <a:rPr lang="en-US" dirty="0"/>
              <a:t> PS, O'Connor SM, </a:t>
            </a:r>
            <a:r>
              <a:rPr lang="en-US" dirty="0" err="1"/>
              <a:t>O'Laughlin</a:t>
            </a:r>
            <a:r>
              <a:rPr lang="en-US" dirty="0"/>
              <a:t> K, Rao AK, McCollum AM, </a:t>
            </a:r>
            <a:r>
              <a:rPr lang="en-US" dirty="0" err="1"/>
              <a:t>Negrón</a:t>
            </a:r>
            <a:r>
              <a:rPr lang="en-US" dirty="0"/>
              <a:t> ME, Hutson CL, </a:t>
            </a:r>
            <a:r>
              <a:rPr lang="en-US" dirty="0" err="1"/>
              <a:t>Salzer</a:t>
            </a:r>
            <a:r>
              <a:rPr lang="en-US" dirty="0"/>
              <a:t> JS; CDC </a:t>
            </a:r>
            <a:r>
              <a:rPr lang="en-US" dirty="0" err="1"/>
              <a:t>Monkeypox</a:t>
            </a:r>
            <a:r>
              <a:rPr lang="en-US" dirty="0"/>
              <a:t> Emergency Response Team; CDC </a:t>
            </a:r>
            <a:r>
              <a:rPr lang="en-US" dirty="0" err="1"/>
              <a:t>Monkeypox</a:t>
            </a:r>
            <a:r>
              <a:rPr lang="en-US" dirty="0"/>
              <a:t> Emergency Response Team. </a:t>
            </a:r>
            <a:r>
              <a:rPr lang="en-US" dirty="0" err="1"/>
              <a:t>Orthopoxvirus</a:t>
            </a:r>
            <a:r>
              <a:rPr lang="en-US" dirty="0"/>
              <a:t> Testing Challenges for Persons in Populations at Low Risk or Without Known Epidemiologic Link to </a:t>
            </a:r>
            <a:r>
              <a:rPr lang="en-US" dirty="0" err="1"/>
              <a:t>Monkeypox</a:t>
            </a:r>
            <a:r>
              <a:rPr lang="en-US" dirty="0"/>
              <a:t> - United States, 2022. MMWR </a:t>
            </a:r>
            <a:r>
              <a:rPr lang="en-US" dirty="0" err="1"/>
              <a:t>Morb</a:t>
            </a:r>
            <a:r>
              <a:rPr lang="en-US" dirty="0"/>
              <a:t> Mortal </a:t>
            </a:r>
            <a:r>
              <a:rPr lang="en-US" dirty="0" err="1"/>
              <a:t>Wkly</a:t>
            </a:r>
            <a:r>
              <a:rPr lang="en-US" dirty="0"/>
              <a:t> Rep. 2022 Sep 9;71(36):1155-1158. </a:t>
            </a:r>
            <a:r>
              <a:rPr lang="en-US" dirty="0" err="1"/>
              <a:t>doi</a:t>
            </a:r>
            <a:r>
              <a:rPr lang="en-US" dirty="0"/>
              <a:t>: 10.15585/mmwr.mm7136e1. PMID: 36074752; PMCID: PMC9470221.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5737443"/>
            <a:ext cx="5334001" cy="3048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https://www.cdc.gov/poxvirus/mpox/cases-data/lab-data.html</a:t>
            </a:r>
            <a:r>
              <a:rPr lang="en-US" dirty="0"/>
              <a:t>; Accessed 7/3/2023</a:t>
            </a:r>
          </a:p>
        </p:txBody>
      </p:sp>
    </p:spTree>
    <p:extLst>
      <p:ext uri="{BB962C8B-B14F-4D97-AF65-F5344CB8AC3E}">
        <p14:creationId xmlns:p14="http://schemas.microsoft.com/office/powerpoint/2010/main" val="1700446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11125200" cy="387798"/>
          </a:xfrm>
        </p:spPr>
        <p:txBody>
          <a:bodyPr/>
          <a:lstStyle/>
          <a:p>
            <a:r>
              <a:rPr lang="en-US" dirty="0"/>
              <a:t>Challenges Associated with High Volume </a:t>
            </a:r>
            <a:r>
              <a:rPr lang="en-US" dirty="0" err="1"/>
              <a:t>mpox</a:t>
            </a:r>
            <a:r>
              <a:rPr lang="en-US" dirty="0"/>
              <a:t> Testing </a:t>
            </a:r>
            <a:r>
              <a:rPr lang="en-US" sz="800" dirty="0"/>
              <a:t>equivocal vs inconclusive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1254671"/>
            <a:ext cx="4731620" cy="4465822"/>
          </a:xfrm>
        </p:spPr>
        <p:txBody>
          <a:bodyPr/>
          <a:lstStyle/>
          <a:p>
            <a:r>
              <a:rPr lang="en-US" dirty="0"/>
              <a:t>Significant education required on the interpretation of “Equivocal” vs. “Inconclusive”</a:t>
            </a:r>
          </a:p>
          <a:p>
            <a:pPr lvl="1"/>
            <a:r>
              <a:rPr lang="en-US" dirty="0"/>
              <a:t>Equivocal = specimens with a VAC1 Ct &gt; 37 and &lt; 40</a:t>
            </a:r>
          </a:p>
          <a:p>
            <a:pPr lvl="1"/>
            <a:r>
              <a:rPr lang="en-US" dirty="0"/>
              <a:t>Inconclusive – specimens with no VAC Ct detected and no RNase P detected</a:t>
            </a:r>
          </a:p>
          <a:p>
            <a:pPr lvl="2"/>
            <a:r>
              <a:rPr lang="en-US" dirty="0"/>
              <a:t>Likely represents an inadequate collection</a:t>
            </a:r>
          </a:p>
          <a:p>
            <a:r>
              <a:rPr lang="en-US" dirty="0"/>
              <a:t>Communicated broadly via test comments on reports and </a:t>
            </a:r>
            <a:r>
              <a:rPr lang="en-US" dirty="0" err="1"/>
              <a:t>Labcorp</a:t>
            </a:r>
            <a:r>
              <a:rPr lang="en-US" dirty="0"/>
              <a:t>™ </a:t>
            </a:r>
            <a:r>
              <a:rPr lang="en-US" dirty="0" err="1"/>
              <a:t>mpox</a:t>
            </a:r>
            <a:r>
              <a:rPr lang="en-US" dirty="0"/>
              <a:t> Microsite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text explaining Mpox test inf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8" y="3487583"/>
            <a:ext cx="4951326" cy="2738601"/>
          </a:xfrm>
          <a:prstGeom prst="rect">
            <a:avLst/>
          </a:prstGeom>
        </p:spPr>
      </p:pic>
      <p:pic>
        <p:nvPicPr>
          <p:cNvPr id="8" name="Picture 7" descr="test for Testing Equivocal language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020" y="1541375"/>
            <a:ext cx="6551596" cy="1100609"/>
          </a:xfrm>
          <a:prstGeom prst="rect">
            <a:avLst/>
          </a:prstGeom>
        </p:spPr>
      </p:pic>
      <p:pic>
        <p:nvPicPr>
          <p:cNvPr id="9" name="Picture 8" descr="test for Testing Inconclusive language "/>
          <p:cNvPicPr>
            <a:picLocks noChangeAspect="1"/>
          </p:cNvPicPr>
          <p:nvPr/>
        </p:nvPicPr>
        <p:blipFill rotWithShape="1">
          <a:blip r:embed="rId4"/>
          <a:srcRect r="8203"/>
          <a:stretch/>
        </p:blipFill>
        <p:spPr>
          <a:xfrm>
            <a:off x="5378519" y="3005672"/>
            <a:ext cx="6324598" cy="96382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48601" y="5086371"/>
            <a:ext cx="5334001" cy="304800"/>
          </a:xfrm>
        </p:spPr>
        <p:txBody>
          <a:bodyPr/>
          <a:lstStyle/>
          <a:p>
            <a:r>
              <a:rPr lang="en-US" dirty="0"/>
              <a:t>https://www.labcorp.com/infectious-disease/mpox</a:t>
            </a:r>
          </a:p>
        </p:txBody>
      </p:sp>
    </p:spTree>
    <p:extLst>
      <p:ext uri="{BB962C8B-B14F-4D97-AF65-F5344CB8AC3E}">
        <p14:creationId xmlns:p14="http://schemas.microsoft.com/office/powerpoint/2010/main" val="293162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Associated with High Volume </a:t>
            </a:r>
            <a:r>
              <a:rPr lang="en-US" dirty="0" err="1"/>
              <a:t>mpox</a:t>
            </a:r>
            <a:r>
              <a:rPr lang="en-US" dirty="0"/>
              <a:t> Testing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399" y="1193533"/>
            <a:ext cx="10112142" cy="4369569"/>
          </a:xfrm>
        </p:spPr>
        <p:txBody>
          <a:bodyPr/>
          <a:lstStyle/>
          <a:p>
            <a:r>
              <a:rPr lang="en-US" dirty="0"/>
              <a:t>Providers interpreted testing information on the CDC Website as being true for all laboratories performing </a:t>
            </a:r>
            <a:r>
              <a:rPr lang="en-US" dirty="0" err="1"/>
              <a:t>mpox</a:t>
            </a:r>
            <a:r>
              <a:rPr lang="en-US" dirty="0"/>
              <a:t> testing</a:t>
            </a:r>
          </a:p>
          <a:p>
            <a:pPr lvl="1"/>
            <a:r>
              <a:rPr lang="en-US" dirty="0"/>
              <a:t>Attempted to harmonize specimen requirements as much as possible but diverged slightly:</a:t>
            </a:r>
          </a:p>
          <a:p>
            <a:pPr lvl="2"/>
            <a:r>
              <a:rPr lang="en-US" dirty="0" err="1"/>
              <a:t>Labcorp</a:t>
            </a:r>
            <a:r>
              <a:rPr lang="en-US" dirty="0"/>
              <a:t> validated Universal Transport Media as an alternate collection device</a:t>
            </a:r>
          </a:p>
          <a:p>
            <a:pPr lvl="2"/>
            <a:r>
              <a:rPr lang="en-US" dirty="0" err="1"/>
              <a:t>Labcorp</a:t>
            </a:r>
            <a:r>
              <a:rPr lang="en-US" dirty="0"/>
              <a:t> does not accept non-swab specimens (lesion crusts, unpreserved exudates)</a:t>
            </a:r>
          </a:p>
        </p:txBody>
      </p:sp>
      <p:pic>
        <p:nvPicPr>
          <p:cNvPr id="11" name="Picture 10" descr="Title tex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43" y="2865423"/>
            <a:ext cx="9401175" cy="1390650"/>
          </a:xfrm>
          <a:prstGeom prst="rect">
            <a:avLst/>
          </a:prstGeom>
        </p:spPr>
      </p:pic>
      <p:grpSp>
        <p:nvGrpSpPr>
          <p:cNvPr id="10" name="Group 9" descr="Text providing info on Mpox"/>
          <p:cNvGrpSpPr/>
          <p:nvPr/>
        </p:nvGrpSpPr>
        <p:grpSpPr>
          <a:xfrm>
            <a:off x="782754" y="4402908"/>
            <a:ext cx="9439275" cy="1047750"/>
            <a:chOff x="1090763" y="2931001"/>
            <a:chExt cx="9439275" cy="10477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763" y="2931001"/>
              <a:ext cx="9439275" cy="104775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338939" y="3462095"/>
              <a:ext cx="6477802" cy="96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1035" y="5551973"/>
            <a:ext cx="5334001" cy="304800"/>
          </a:xfrm>
        </p:spPr>
        <p:txBody>
          <a:bodyPr/>
          <a:lstStyle/>
          <a:p>
            <a:r>
              <a:rPr lang="en-US" dirty="0"/>
              <a:t>https://www.cdc.gov/poxvirus/mpox/clinicians/prep-collection-specimens.html</a:t>
            </a:r>
          </a:p>
        </p:txBody>
      </p:sp>
    </p:spTree>
    <p:extLst>
      <p:ext uri="{BB962C8B-B14F-4D97-AF65-F5344CB8AC3E}">
        <p14:creationId xmlns:p14="http://schemas.microsoft.com/office/powerpoint/2010/main" val="1439689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</a:t>
            </a:r>
            <a:r>
              <a:rPr lang="en-US" dirty="0" err="1"/>
              <a:t>mpox</a:t>
            </a:r>
            <a:r>
              <a:rPr lang="en-US" dirty="0"/>
              <a:t> Testing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3400" y="1424539"/>
            <a:ext cx="5791202" cy="4138563"/>
          </a:xfrm>
        </p:spPr>
        <p:txBody>
          <a:bodyPr/>
          <a:lstStyle/>
          <a:p>
            <a:r>
              <a:rPr lang="en-US" dirty="0"/>
              <a:t>Commercial laboratories continue to support U.S. </a:t>
            </a:r>
            <a:r>
              <a:rPr lang="en-US" dirty="0" err="1"/>
              <a:t>mpox</a:t>
            </a:r>
            <a:r>
              <a:rPr lang="en-US" dirty="0"/>
              <a:t> response</a:t>
            </a:r>
          </a:p>
          <a:p>
            <a:pPr lvl="1"/>
            <a:r>
              <a:rPr lang="en-US" dirty="0"/>
              <a:t>Modest uptick in testing and positivity rate</a:t>
            </a:r>
          </a:p>
          <a:p>
            <a:endParaRPr lang="en-US" dirty="0"/>
          </a:p>
          <a:p>
            <a:r>
              <a:rPr lang="en-US" dirty="0"/>
              <a:t>Ability to generate and share real world data on laboratory testing performance</a:t>
            </a:r>
          </a:p>
          <a:p>
            <a:pPr lvl="1"/>
            <a:r>
              <a:rPr lang="en-US" dirty="0"/>
              <a:t>Demographics of test populations</a:t>
            </a:r>
          </a:p>
          <a:p>
            <a:pPr lvl="1"/>
            <a:r>
              <a:rPr lang="en-US" dirty="0"/>
              <a:t>Co-infection rates</a:t>
            </a:r>
          </a:p>
          <a:p>
            <a:pPr lvl="1"/>
            <a:r>
              <a:rPr lang="en-US" dirty="0"/>
              <a:t>Patients that fail to clear infection</a:t>
            </a:r>
          </a:p>
          <a:p>
            <a:pPr lvl="1"/>
            <a:endParaRPr lang="en-US" dirty="0"/>
          </a:p>
          <a:p>
            <a:r>
              <a:rPr lang="en-US" dirty="0"/>
              <a:t>Greater desire to test for other infections that present with lesions</a:t>
            </a:r>
          </a:p>
          <a:p>
            <a:pPr lvl="1"/>
            <a:r>
              <a:rPr lang="en-US" dirty="0"/>
              <a:t>VZV, HSV and Syphilis</a:t>
            </a:r>
          </a:p>
          <a:p>
            <a:pPr lvl="1"/>
            <a:endParaRPr lang="en-US" dirty="0"/>
          </a:p>
          <a:p>
            <a:r>
              <a:rPr lang="en-US" dirty="0"/>
              <a:t>Public/private partnerships continue… what’s next??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entire image of labcorp building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885" y="1491922"/>
            <a:ext cx="5944115" cy="4743099"/>
          </a:xfrm>
          <a:prstGeom prst="rect">
            <a:avLst/>
          </a:prstGeom>
        </p:spPr>
      </p:pic>
      <p:pic>
        <p:nvPicPr>
          <p:cNvPr id="16" name="Picture Placeholder 15" descr="image of Labcorp building 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09" r="17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7498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33398" y="705963"/>
            <a:ext cx="11125200" cy="387798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533399" y="1119877"/>
            <a:ext cx="2334930" cy="292608"/>
          </a:xfrm>
        </p:spPr>
        <p:txBody>
          <a:bodyPr/>
          <a:lstStyle/>
          <a:p>
            <a:r>
              <a:rPr lang="en-US" dirty="0" err="1"/>
              <a:t>Labcorp</a:t>
            </a:r>
            <a:r>
              <a:rPr lang="en-US" dirty="0"/>
              <a:t> Team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533397" y="1438601"/>
            <a:ext cx="2257929" cy="3894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Marcia Eisenberg, PhD</a:t>
            </a:r>
          </a:p>
          <a:p>
            <a:pPr>
              <a:spcBef>
                <a:spcPts val="0"/>
              </a:spcBef>
            </a:pPr>
            <a:r>
              <a:rPr lang="en-US" dirty="0"/>
              <a:t>Debbie Boles, PhD</a:t>
            </a:r>
          </a:p>
          <a:p>
            <a:pPr>
              <a:spcBef>
                <a:spcPts val="0"/>
              </a:spcBef>
            </a:pPr>
            <a:r>
              <a:rPr lang="en-US" dirty="0"/>
              <a:t>Jon Williams, PhD</a:t>
            </a:r>
          </a:p>
          <a:p>
            <a:pPr>
              <a:spcBef>
                <a:spcPts val="0"/>
              </a:spcBef>
            </a:pPr>
            <a:r>
              <a:rPr lang="en-US" dirty="0"/>
              <a:t>David </a:t>
            </a:r>
            <a:r>
              <a:rPr lang="en-US" dirty="0" err="1"/>
              <a:t>Alfego</a:t>
            </a:r>
            <a:r>
              <a:rPr lang="en-US" dirty="0"/>
              <a:t>, PhD</a:t>
            </a:r>
          </a:p>
          <a:p>
            <a:pPr>
              <a:spcBef>
                <a:spcPts val="0"/>
              </a:spcBef>
            </a:pPr>
            <a:r>
              <a:rPr lang="en-US" dirty="0"/>
              <a:t>Tien Le</a:t>
            </a:r>
          </a:p>
          <a:p>
            <a:pPr>
              <a:spcBef>
                <a:spcPts val="0"/>
              </a:spcBef>
            </a:pPr>
            <a:r>
              <a:rPr lang="en-US" dirty="0"/>
              <a:t>Will </a:t>
            </a:r>
            <a:r>
              <a:rPr lang="en-US" dirty="0" err="1"/>
              <a:t>Sibbett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Ayla Burns</a:t>
            </a:r>
          </a:p>
          <a:p>
            <a:pPr>
              <a:spcBef>
                <a:spcPts val="0"/>
              </a:spcBef>
            </a:pPr>
            <a:r>
              <a:rPr lang="en-US" dirty="0"/>
              <a:t>Thomas Urban, PhD</a:t>
            </a:r>
          </a:p>
          <a:p>
            <a:pPr>
              <a:spcBef>
                <a:spcPts val="0"/>
              </a:spcBef>
            </a:pPr>
            <a:r>
              <a:rPr lang="en-US" dirty="0" err="1"/>
              <a:t>Minoli</a:t>
            </a:r>
            <a:r>
              <a:rPr lang="en-US" dirty="0"/>
              <a:t> </a:t>
            </a:r>
            <a:r>
              <a:rPr lang="en-US" dirty="0" err="1"/>
              <a:t>Perera</a:t>
            </a:r>
            <a:r>
              <a:rPr lang="en-US" dirty="0"/>
              <a:t>, PhD</a:t>
            </a:r>
          </a:p>
          <a:p>
            <a:pPr>
              <a:spcBef>
                <a:spcPts val="0"/>
              </a:spcBef>
            </a:pPr>
            <a:r>
              <a:rPr lang="en-US" dirty="0"/>
              <a:t>Mindy Nye, PhD</a:t>
            </a:r>
          </a:p>
          <a:p>
            <a:pPr>
              <a:spcBef>
                <a:spcPts val="0"/>
              </a:spcBef>
            </a:pPr>
            <a:r>
              <a:rPr lang="en-US" dirty="0"/>
              <a:t>Phyllis Davis</a:t>
            </a:r>
          </a:p>
          <a:p>
            <a:pPr>
              <a:spcBef>
                <a:spcPts val="0"/>
              </a:spcBef>
            </a:pPr>
            <a:r>
              <a:rPr lang="en-US" dirty="0"/>
              <a:t>Bryan Butt</a:t>
            </a:r>
          </a:p>
          <a:p>
            <a:pPr>
              <a:spcBef>
                <a:spcPts val="0"/>
              </a:spcBef>
            </a:pPr>
            <a:r>
              <a:rPr lang="en-US" dirty="0"/>
              <a:t>Tim </a:t>
            </a:r>
            <a:r>
              <a:rPr lang="en-US" dirty="0" err="1"/>
              <a:t>Staton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Jennifer Hunt</a:t>
            </a:r>
          </a:p>
          <a:p>
            <a:pPr>
              <a:spcBef>
                <a:spcPts val="0"/>
              </a:spcBef>
            </a:pPr>
            <a:r>
              <a:rPr lang="en-US" dirty="0"/>
              <a:t>Technical Staff at Center for Esoteric Testing</a:t>
            </a:r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3228639" y="1093761"/>
            <a:ext cx="2334930" cy="292608"/>
          </a:xfrm>
        </p:spPr>
        <p:txBody>
          <a:bodyPr/>
          <a:lstStyle/>
          <a:p>
            <a:r>
              <a:rPr lang="en-US" dirty="0"/>
              <a:t>External </a:t>
            </a:r>
            <a:r>
              <a:rPr lang="en-US" dirty="0" err="1"/>
              <a:t>Parners</a:t>
            </a:r>
            <a:endParaRPr lang="en-US" dirty="0"/>
          </a:p>
        </p:txBody>
      </p:sp>
      <p:sp>
        <p:nvSpPr>
          <p:cNvPr id="13" name="Content Placeholder 22"/>
          <p:cNvSpPr txBox="1">
            <a:spLocks/>
          </p:cNvSpPr>
          <p:nvPr/>
        </p:nvSpPr>
        <p:spPr>
          <a:xfrm>
            <a:off x="3118662" y="1409700"/>
            <a:ext cx="3164149" cy="3894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75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221" indent="-118869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4pPr>
            <a:lvl5pPr marL="1097253" indent="-121917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FDA, Center for Devices and Radiologic Health</a:t>
            </a:r>
          </a:p>
          <a:p>
            <a:pPr>
              <a:spcBef>
                <a:spcPts val="0"/>
              </a:spcBef>
            </a:pPr>
            <a:r>
              <a:rPr lang="en-US" dirty="0"/>
              <a:t>CDC, Division of Preparedness and Emerging Infections</a:t>
            </a:r>
          </a:p>
          <a:p>
            <a:pPr>
              <a:spcBef>
                <a:spcPts val="0"/>
              </a:spcBef>
            </a:pPr>
            <a:r>
              <a:rPr lang="en-US" dirty="0"/>
              <a:t>American Clinical Laboratory Association</a:t>
            </a:r>
          </a:p>
          <a:p>
            <a:pPr>
              <a:spcBef>
                <a:spcPts val="0"/>
              </a:spcBef>
            </a:pPr>
            <a:r>
              <a:rPr lang="en-US" dirty="0"/>
              <a:t>NYS Department of Health, Wadsworth Center</a:t>
            </a:r>
          </a:p>
          <a:p>
            <a:pPr>
              <a:spcBef>
                <a:spcPts val="0"/>
              </a:spcBef>
            </a:pPr>
            <a:r>
              <a:rPr lang="en-US" dirty="0"/>
              <a:t>Colleagues at Quest, Mayo, Aegis and Sonic Labs</a:t>
            </a:r>
          </a:p>
        </p:txBody>
      </p:sp>
      <p:sp>
        <p:nvSpPr>
          <p:cNvPr id="12" name="Content Placeholder 22" descr="text providing info on external partners "/>
          <p:cNvSpPr txBox="1">
            <a:spLocks/>
          </p:cNvSpPr>
          <p:nvPr/>
        </p:nvSpPr>
        <p:spPr>
          <a:xfrm>
            <a:off x="3144813" y="1438601"/>
            <a:ext cx="2257929" cy="3894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75" indent="-1828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182875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02" indent="-182875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221" indent="-118869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4pPr>
            <a:lvl5pPr marL="1097253" indent="-121917" algn="l" defTabSz="914377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3646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8" name="Picture Placeholder 17" descr="lab workers hands pipetting a well dish 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86" r="12886"/>
          <a:stretch>
            <a:fillRect/>
          </a:stretch>
        </p:blipFill>
        <p:spPr/>
      </p:pic>
      <p:sp>
        <p:nvSpPr>
          <p:cNvPr id="26" name="Text Placeholder 2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Placeholder 18" descr="A close-up of a pipette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Text Placeholder 2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Phylogenetics</a:t>
            </a:r>
            <a:r>
              <a:rPr lang="en-US" dirty="0"/>
              <a:t> of Current </a:t>
            </a:r>
            <a:r>
              <a:rPr lang="en-US" dirty="0" err="1"/>
              <a:t>mpox</a:t>
            </a:r>
            <a:r>
              <a:rPr lang="en-US" dirty="0"/>
              <a:t> Outbreak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chart showcasing Phylogenetics of Current mpox Outbrea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3" y="1755129"/>
            <a:ext cx="6102242" cy="33526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04760" y="1934625"/>
            <a:ext cx="1933463" cy="611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rgbClr val="00A6B6"/>
                </a:solidFill>
              </a:rPr>
              <a:t>Control/Vaccination Material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6875" y="3337821"/>
            <a:ext cx="885245" cy="838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Smallpox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Harapan</a:t>
            </a:r>
            <a:r>
              <a:rPr lang="en-US" dirty="0"/>
              <a:t> H, </a:t>
            </a:r>
            <a:r>
              <a:rPr lang="en-US" dirty="0" err="1"/>
              <a:t>Ophinni</a:t>
            </a:r>
            <a:r>
              <a:rPr lang="en-US" dirty="0"/>
              <a:t> Y, Megawati D, </a:t>
            </a:r>
            <a:r>
              <a:rPr lang="en-US" dirty="0" err="1"/>
              <a:t>Frediansyah</a:t>
            </a:r>
            <a:r>
              <a:rPr lang="en-US" dirty="0"/>
              <a:t> A, </a:t>
            </a:r>
            <a:r>
              <a:rPr lang="en-US" dirty="0" err="1"/>
              <a:t>Mamada</a:t>
            </a:r>
            <a:r>
              <a:rPr lang="en-US" dirty="0"/>
              <a:t> SS, </a:t>
            </a:r>
            <a:r>
              <a:rPr lang="en-US" dirty="0" err="1"/>
              <a:t>Salampe</a:t>
            </a:r>
            <a:r>
              <a:rPr lang="en-US" dirty="0"/>
              <a:t> M, Bin </a:t>
            </a:r>
            <a:r>
              <a:rPr lang="en-US" dirty="0" err="1"/>
              <a:t>Emran</a:t>
            </a:r>
            <a:r>
              <a:rPr lang="en-US" dirty="0"/>
              <a:t> T, </a:t>
            </a:r>
            <a:r>
              <a:rPr lang="en-US" dirty="0" err="1"/>
              <a:t>Winardi</a:t>
            </a:r>
            <a:r>
              <a:rPr lang="en-US" dirty="0"/>
              <a:t> W, </a:t>
            </a:r>
            <a:r>
              <a:rPr lang="en-US" dirty="0" err="1"/>
              <a:t>Fathima</a:t>
            </a:r>
            <a:r>
              <a:rPr lang="en-US" dirty="0"/>
              <a:t> R, </a:t>
            </a:r>
            <a:r>
              <a:rPr lang="en-US" dirty="0" err="1"/>
              <a:t>Sirinam</a:t>
            </a:r>
            <a:r>
              <a:rPr lang="en-US" dirty="0"/>
              <a:t> S, </a:t>
            </a:r>
            <a:r>
              <a:rPr lang="en-US" dirty="0" err="1"/>
              <a:t>Sittikul</a:t>
            </a:r>
            <a:r>
              <a:rPr lang="en-US" dirty="0"/>
              <a:t> P, </a:t>
            </a:r>
            <a:r>
              <a:rPr lang="en-US" dirty="0" err="1"/>
              <a:t>Stoian</a:t>
            </a:r>
            <a:r>
              <a:rPr lang="en-US" dirty="0"/>
              <a:t> AM, </a:t>
            </a:r>
            <a:r>
              <a:rPr lang="en-US" dirty="0" err="1"/>
              <a:t>Nainu</a:t>
            </a:r>
            <a:r>
              <a:rPr lang="en-US" dirty="0"/>
              <a:t> F, </a:t>
            </a:r>
            <a:r>
              <a:rPr lang="en-US" dirty="0" err="1"/>
              <a:t>Sallam</a:t>
            </a:r>
            <a:r>
              <a:rPr lang="en-US" dirty="0"/>
              <a:t> M. </a:t>
            </a:r>
            <a:r>
              <a:rPr lang="en-US" dirty="0" err="1"/>
              <a:t>Monkeypox</a:t>
            </a:r>
            <a:r>
              <a:rPr lang="en-US" dirty="0"/>
              <a:t>: A Comprehensive Review. Viruses. 2022 Sep 29;14(10):2155. </a:t>
            </a:r>
            <a:r>
              <a:rPr lang="en-US" dirty="0" err="1"/>
              <a:t>doi</a:t>
            </a:r>
            <a:r>
              <a:rPr lang="en-US" dirty="0"/>
              <a:t>: 10.3390/v14102155. PMID: 36298710; PMCID: PMC9612348.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155581" y="646285"/>
            <a:ext cx="4125228" cy="742986"/>
          </a:xfrm>
        </p:spPr>
        <p:txBody>
          <a:bodyPr/>
          <a:lstStyle/>
          <a:p>
            <a:r>
              <a:rPr lang="en-US" dirty="0"/>
              <a:t>Clade III likely represents adaptation to humans</a:t>
            </a:r>
          </a:p>
          <a:p>
            <a:pPr lvl="1"/>
            <a:r>
              <a:rPr lang="en-US" dirty="0"/>
              <a:t>Human to human transmission</a:t>
            </a:r>
          </a:p>
        </p:txBody>
      </p:sp>
      <p:pic>
        <p:nvPicPr>
          <p:cNvPr id="3" name="Picture 2" descr="Phylogenetics of Current mpox Outbreak in a 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135693"/>
            <a:ext cx="5946259" cy="47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2982020"/>
            <a:ext cx="11125202" cy="51296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51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and Transmission of </a:t>
            </a:r>
            <a:r>
              <a:rPr lang="en-US" dirty="0" err="1"/>
              <a:t>Monkeypox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3399" y="1166649"/>
            <a:ext cx="6915151" cy="4132466"/>
          </a:xfrm>
        </p:spPr>
        <p:txBody>
          <a:bodyPr/>
          <a:lstStyle/>
          <a:p>
            <a:r>
              <a:rPr lang="en-US" dirty="0"/>
              <a:t>Incubation period is usually 7-14 days, but can range from 5-21 days</a:t>
            </a:r>
          </a:p>
          <a:p>
            <a:r>
              <a:rPr lang="en-US" dirty="0"/>
              <a:t>Symptoms are similar to smallpox, but milder and begins with:</a:t>
            </a:r>
          </a:p>
          <a:p>
            <a:pPr lvl="1"/>
            <a:r>
              <a:rPr lang="en-US" dirty="0"/>
              <a:t>Fever, headache, muscle ache, malaise, </a:t>
            </a:r>
            <a:r>
              <a:rPr lang="en-US" b="1" dirty="0"/>
              <a:t>lymphadenopathy</a:t>
            </a:r>
          </a:p>
          <a:p>
            <a:r>
              <a:rPr lang="en-US" dirty="0"/>
              <a:t>Within 1-3 days of symptoms, the rash appears and progresses through stages</a:t>
            </a:r>
          </a:p>
          <a:p>
            <a:pPr lvl="1"/>
            <a:r>
              <a:rPr lang="en-US" dirty="0"/>
              <a:t>Macules</a:t>
            </a:r>
          </a:p>
          <a:p>
            <a:pPr lvl="1"/>
            <a:r>
              <a:rPr lang="en-US" dirty="0"/>
              <a:t>Papules</a:t>
            </a:r>
          </a:p>
          <a:p>
            <a:pPr lvl="1"/>
            <a:r>
              <a:rPr lang="en-US" dirty="0"/>
              <a:t>Vesicles </a:t>
            </a:r>
          </a:p>
          <a:p>
            <a:pPr lvl="1"/>
            <a:r>
              <a:rPr lang="en-US" dirty="0"/>
              <a:t>Pustules</a:t>
            </a:r>
          </a:p>
          <a:p>
            <a:pPr lvl="1"/>
            <a:r>
              <a:rPr lang="en-US" dirty="0"/>
              <a:t>Scabs</a:t>
            </a:r>
          </a:p>
          <a:p>
            <a:r>
              <a:rPr lang="en-US" dirty="0"/>
              <a:t>Localized rash distribution may be mistaken for HSV, VZV or secondary syphilis</a:t>
            </a:r>
          </a:p>
          <a:p>
            <a:r>
              <a:rPr lang="en-US" dirty="0"/>
              <a:t>Illness usually lasts 2-4 weeks; patient is infectious until lesions have healed </a:t>
            </a:r>
          </a:p>
          <a:p>
            <a:r>
              <a:rPr lang="en-US" dirty="0"/>
              <a:t>Can spread person to person, via fomites or from an infected animal </a:t>
            </a:r>
          </a:p>
          <a:p>
            <a:r>
              <a:rPr lang="en-US" dirty="0"/>
              <a:t>Respiratory transmission may occur – requires “prolonged” face to face contact</a:t>
            </a:r>
          </a:p>
        </p:txBody>
      </p:sp>
      <p:pic>
        <p:nvPicPr>
          <p:cNvPr id="6" name="Picture 5" descr="images of monkeypox"/>
          <p:cNvPicPr>
            <a:picLocks noChangeAspect="1"/>
          </p:cNvPicPr>
          <p:nvPr/>
        </p:nvPicPr>
        <p:blipFill rotWithShape="1">
          <a:blip r:embed="rId2"/>
          <a:srcRect r="50301"/>
          <a:stretch/>
        </p:blipFill>
        <p:spPr>
          <a:xfrm>
            <a:off x="7670645" y="512064"/>
            <a:ext cx="3702520" cy="2481287"/>
          </a:xfrm>
          <a:prstGeom prst="rect">
            <a:avLst/>
          </a:prstGeom>
        </p:spPr>
      </p:pic>
      <p:pic>
        <p:nvPicPr>
          <p:cNvPr id="5" name="Picture 4" descr="images of monkeypox"/>
          <p:cNvPicPr>
            <a:picLocks noChangeAspect="1"/>
          </p:cNvPicPr>
          <p:nvPr/>
        </p:nvPicPr>
        <p:blipFill rotWithShape="1">
          <a:blip r:embed="rId3"/>
          <a:srcRect l="48794"/>
          <a:stretch/>
        </p:blipFill>
        <p:spPr>
          <a:xfrm>
            <a:off x="7781149" y="2685491"/>
            <a:ext cx="3814111" cy="2476500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Mitjà</a:t>
            </a:r>
            <a:r>
              <a:rPr lang="en-US" dirty="0"/>
              <a:t> O, </a:t>
            </a:r>
            <a:r>
              <a:rPr lang="en-US" dirty="0" err="1"/>
              <a:t>Ogoina</a:t>
            </a:r>
            <a:r>
              <a:rPr lang="en-US" dirty="0"/>
              <a:t> D, </a:t>
            </a:r>
            <a:r>
              <a:rPr lang="en-US" dirty="0" err="1"/>
              <a:t>Titanji</a:t>
            </a:r>
            <a:r>
              <a:rPr lang="en-US" dirty="0"/>
              <a:t> BK, Galvan C, </a:t>
            </a:r>
            <a:r>
              <a:rPr lang="en-US" dirty="0" err="1"/>
              <a:t>Muyembe</a:t>
            </a:r>
            <a:r>
              <a:rPr lang="en-US" dirty="0"/>
              <a:t> JJ, Marks M, </a:t>
            </a:r>
            <a:r>
              <a:rPr lang="en-US" dirty="0" err="1"/>
              <a:t>Orkin</a:t>
            </a:r>
            <a:r>
              <a:rPr lang="en-US" dirty="0"/>
              <a:t> CM. </a:t>
            </a:r>
            <a:r>
              <a:rPr lang="en-US" dirty="0" err="1"/>
              <a:t>Monkeypox</a:t>
            </a:r>
            <a:r>
              <a:rPr lang="en-US" dirty="0"/>
              <a:t>. Lancet. 2023 Jan 7;401(10370):60-74. </a:t>
            </a:r>
            <a:r>
              <a:rPr lang="en-US" dirty="0" err="1"/>
              <a:t>doi</a:t>
            </a:r>
            <a:r>
              <a:rPr lang="en-US" dirty="0"/>
              <a:t>: 10.1016/S0140-6736(22)02075-X. </a:t>
            </a:r>
            <a:r>
              <a:rPr lang="en-US" dirty="0" err="1"/>
              <a:t>Epub</a:t>
            </a:r>
            <a:r>
              <a:rPr lang="en-US" dirty="0"/>
              <a:t> 2022 Nov 17. Erratum in: Lancet. 2022 Dec 3;400(10367):1926. PMID: 36403582; PMCID: PMC9671644.</a:t>
            </a:r>
          </a:p>
        </p:txBody>
      </p:sp>
    </p:spTree>
    <p:extLst>
      <p:ext uri="{BB962C8B-B14F-4D97-AF65-F5344CB8AC3E}">
        <p14:creationId xmlns:p14="http://schemas.microsoft.com/office/powerpoint/2010/main" val="29327295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Emergence of </a:t>
            </a:r>
            <a:r>
              <a:rPr lang="en-US" dirty="0" err="1"/>
              <a:t>mpox</a:t>
            </a:r>
            <a:r>
              <a:rPr lang="en-US" dirty="0"/>
              <a:t>: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60658" y="1190959"/>
            <a:ext cx="4221482" cy="3399259"/>
          </a:xfrm>
        </p:spPr>
        <p:txBody>
          <a:bodyPr/>
          <a:lstStyle/>
          <a:p>
            <a:r>
              <a:rPr lang="en-US" dirty="0"/>
              <a:t>Prior to 2022, cases outside of Africa were rarely reported and usually associated with travel</a:t>
            </a:r>
          </a:p>
          <a:p>
            <a:r>
              <a:rPr lang="en-US" dirty="0"/>
              <a:t>First cases associated with 2022 outbreak detected in UK</a:t>
            </a:r>
          </a:p>
          <a:p>
            <a:pPr lvl="1"/>
            <a:r>
              <a:rPr lang="en-US" dirty="0"/>
              <a:t>Announced on May 7</a:t>
            </a:r>
            <a:r>
              <a:rPr lang="en-US" baseline="30000" dirty="0"/>
              <a:t>th</a:t>
            </a:r>
            <a:r>
              <a:rPr lang="en-US" dirty="0"/>
              <a:t> in a traveler returning from Nigeria</a:t>
            </a:r>
          </a:p>
          <a:p>
            <a:pPr lvl="1"/>
            <a:r>
              <a:rPr lang="en-US" dirty="0"/>
              <a:t>May 14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reports of two cases in patients with no travel history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May 16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 report of four additional patients who identify as gay, bisexual or men who have sex with men</a:t>
            </a:r>
          </a:p>
          <a:p>
            <a:r>
              <a:rPr lang="en-US" dirty="0">
                <a:sym typeface="Wingdings" panose="05000000000000000000" pitchFamily="2" charset="2"/>
              </a:rPr>
              <a:t>Additional cases in Europe and Americas reported in subsequent weeks</a:t>
            </a:r>
            <a:endParaRPr lang="en-US" dirty="0"/>
          </a:p>
          <a:p>
            <a:r>
              <a:rPr lang="en-US" dirty="0"/>
              <a:t>Public Health Emergency of International Concern (PHEIC) declared by the World Health Organization (WHO) in July 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Ranjan</a:t>
            </a:r>
            <a:r>
              <a:rPr lang="en-US" dirty="0"/>
              <a:t> S, </a:t>
            </a:r>
            <a:r>
              <a:rPr lang="en-US" dirty="0" err="1"/>
              <a:t>Vashishth</a:t>
            </a:r>
            <a:r>
              <a:rPr lang="en-US" dirty="0"/>
              <a:t> K, </a:t>
            </a:r>
            <a:r>
              <a:rPr lang="en-US" dirty="0" err="1"/>
              <a:t>Sak</a:t>
            </a:r>
            <a:r>
              <a:rPr lang="en-US" dirty="0"/>
              <a:t> K, </a:t>
            </a:r>
            <a:r>
              <a:rPr lang="en-US" dirty="0" err="1"/>
              <a:t>Tuli</a:t>
            </a:r>
            <a:r>
              <a:rPr lang="en-US" dirty="0"/>
              <a:t> HS. The Emergence of </a:t>
            </a:r>
            <a:r>
              <a:rPr lang="en-US" dirty="0" err="1"/>
              <a:t>Mpox</a:t>
            </a:r>
            <a:r>
              <a:rPr lang="en-US" dirty="0"/>
              <a:t>: Epidemiology and Current Therapeutic Options.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Pharmacol</a:t>
            </a:r>
            <a:r>
              <a:rPr lang="en-US" dirty="0"/>
              <a:t> Rep. 2023;9(3):144-153. </a:t>
            </a:r>
            <a:r>
              <a:rPr lang="en-US" dirty="0" err="1"/>
              <a:t>doi</a:t>
            </a:r>
            <a:r>
              <a:rPr lang="en-US" dirty="0"/>
              <a:t>: 10.1007/s40495-023-00318-y. </a:t>
            </a:r>
            <a:r>
              <a:rPr lang="en-US" dirty="0" err="1"/>
              <a:t>Epub</a:t>
            </a:r>
            <a:r>
              <a:rPr lang="en-US" dirty="0"/>
              <a:t> 2023 May 5. PMID: 37213566; PMCID: PMC10160711.</a:t>
            </a:r>
          </a:p>
        </p:txBody>
      </p:sp>
      <p:pic>
        <p:nvPicPr>
          <p:cNvPr id="7" name="Picture 6" descr="graph of Mpox cases recorded as per different contin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198" y="1159900"/>
            <a:ext cx="6460156" cy="394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7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2022 </a:t>
            </a:r>
            <a:r>
              <a:rPr lang="en-US" dirty="0" err="1"/>
              <a:t>mpox</a:t>
            </a:r>
            <a:r>
              <a:rPr lang="en-US" dirty="0"/>
              <a:t> Outbreaks to Previous Outbreaks</a:t>
            </a:r>
          </a:p>
        </p:txBody>
      </p:sp>
      <p:pic>
        <p:nvPicPr>
          <p:cNvPr id="9" name="Picture 8" descr="data graph on Mpo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5" y="948896"/>
            <a:ext cx="6227195" cy="2343150"/>
          </a:xfrm>
          <a:prstGeom prst="rect">
            <a:avLst/>
          </a:prstGeom>
        </p:spPr>
      </p:pic>
      <p:pic>
        <p:nvPicPr>
          <p:cNvPr id="10" name="Picture 9" descr="data graph on Mpox outco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8" y="3292046"/>
            <a:ext cx="6219977" cy="2676525"/>
          </a:xfrm>
          <a:prstGeom prst="rect">
            <a:avLst/>
          </a:prstGeom>
        </p:spPr>
      </p:pic>
      <p:pic>
        <p:nvPicPr>
          <p:cNvPr id="12" name="Picture 11" descr="text 2022 outbreak  and previous outbreak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077" y="1982002"/>
            <a:ext cx="4905223" cy="619125"/>
          </a:xfrm>
          <a:prstGeom prst="rect">
            <a:avLst/>
          </a:prstGeom>
        </p:spPr>
      </p:pic>
      <p:pic>
        <p:nvPicPr>
          <p:cNvPr id="11" name="Picture 10" descr="data graph on Mpox and outbreak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077" y="2601127"/>
            <a:ext cx="5009898" cy="180975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543974" y="5968571"/>
            <a:ext cx="5334001" cy="304800"/>
          </a:xfrm>
        </p:spPr>
        <p:txBody>
          <a:bodyPr/>
          <a:lstStyle/>
          <a:p>
            <a:r>
              <a:rPr lang="en-US" dirty="0" err="1"/>
              <a:t>Mitjà</a:t>
            </a:r>
            <a:r>
              <a:rPr lang="en-US" dirty="0"/>
              <a:t> O, </a:t>
            </a:r>
            <a:r>
              <a:rPr lang="en-US" dirty="0" err="1"/>
              <a:t>Ogoina</a:t>
            </a:r>
            <a:r>
              <a:rPr lang="en-US" dirty="0"/>
              <a:t> D, </a:t>
            </a:r>
            <a:r>
              <a:rPr lang="en-US" dirty="0" err="1"/>
              <a:t>Titanji</a:t>
            </a:r>
            <a:r>
              <a:rPr lang="en-US" dirty="0"/>
              <a:t> BK, Galvan C, </a:t>
            </a:r>
            <a:r>
              <a:rPr lang="en-US" dirty="0" err="1"/>
              <a:t>Muyembe</a:t>
            </a:r>
            <a:r>
              <a:rPr lang="en-US" dirty="0"/>
              <a:t> JJ, Marks M, </a:t>
            </a:r>
            <a:r>
              <a:rPr lang="en-US" dirty="0" err="1"/>
              <a:t>Orkin</a:t>
            </a:r>
            <a:r>
              <a:rPr lang="en-US" dirty="0"/>
              <a:t> CM. </a:t>
            </a:r>
            <a:r>
              <a:rPr lang="en-US" dirty="0" err="1"/>
              <a:t>Monkeypox</a:t>
            </a:r>
            <a:r>
              <a:rPr lang="en-US" dirty="0"/>
              <a:t>. Lancet. 2023 Jan 7;401(10370):60-74. </a:t>
            </a:r>
            <a:r>
              <a:rPr lang="en-US" dirty="0" err="1"/>
              <a:t>doi</a:t>
            </a:r>
            <a:r>
              <a:rPr lang="en-US" dirty="0"/>
              <a:t>: 10.1016/S0140-6736(22)02075-X. </a:t>
            </a:r>
            <a:r>
              <a:rPr lang="en-US" dirty="0" err="1"/>
              <a:t>Epub</a:t>
            </a:r>
            <a:r>
              <a:rPr lang="en-US" dirty="0"/>
              <a:t> 2022 Nov 17. Erratum in: Lancet. 2022 Dec 3;400(10367):1926. PMID: 36403582; PMCID: PMC9671644.</a:t>
            </a:r>
          </a:p>
        </p:txBody>
      </p:sp>
    </p:spTree>
    <p:extLst>
      <p:ext uri="{BB962C8B-B14F-4D97-AF65-F5344CB8AC3E}">
        <p14:creationId xmlns:p14="http://schemas.microsoft.com/office/powerpoint/2010/main" val="249099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1" y="512065"/>
            <a:ext cx="5791199" cy="775597"/>
          </a:xfrm>
        </p:spPr>
        <p:txBody>
          <a:bodyPr/>
          <a:lstStyle/>
          <a:p>
            <a:r>
              <a:rPr lang="en-US" dirty="0"/>
              <a:t>Emergence of </a:t>
            </a:r>
            <a:r>
              <a:rPr lang="en-US" dirty="0" err="1"/>
              <a:t>mpox</a:t>
            </a:r>
            <a:r>
              <a:rPr lang="en-US" dirty="0"/>
              <a:t> in May 2022: United States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3400" y="1549195"/>
            <a:ext cx="5791199" cy="3399260"/>
          </a:xfrm>
        </p:spPr>
        <p:txBody>
          <a:bodyPr/>
          <a:lstStyle/>
          <a:p>
            <a:r>
              <a:rPr lang="en-US" dirty="0"/>
              <a:t>First U.S. Case was reported to CDC on May 17, 2022 by Massachusetts State Public Health Laboratory</a:t>
            </a:r>
          </a:p>
          <a:p>
            <a:pPr lvl="1"/>
            <a:r>
              <a:rPr lang="en-US" dirty="0"/>
              <a:t>Patient presented with an </a:t>
            </a:r>
            <a:r>
              <a:rPr lang="en-US" dirty="0" err="1"/>
              <a:t>anogenital</a:t>
            </a:r>
            <a:r>
              <a:rPr lang="en-US" dirty="0"/>
              <a:t> rash on May 4, 3 days after returning from international travel</a:t>
            </a:r>
          </a:p>
          <a:p>
            <a:pPr lvl="2"/>
            <a:r>
              <a:rPr lang="en-US" dirty="0"/>
              <a:t>Swabs were collected and were positive for </a:t>
            </a:r>
            <a:r>
              <a:rPr lang="en-US" dirty="0" err="1"/>
              <a:t>Orthopoxvirus</a:t>
            </a:r>
            <a:r>
              <a:rPr lang="en-US" dirty="0"/>
              <a:t> DNA</a:t>
            </a:r>
          </a:p>
          <a:p>
            <a:pPr lvl="1"/>
            <a:r>
              <a:rPr lang="en-US" dirty="0"/>
              <a:t>PCR testing at CDC on May 18 confirmed presence of the West African clade of </a:t>
            </a:r>
            <a:r>
              <a:rPr lang="en-US" dirty="0" err="1"/>
              <a:t>mpox</a:t>
            </a:r>
            <a:r>
              <a:rPr lang="en-US" dirty="0"/>
              <a:t> virus</a:t>
            </a:r>
          </a:p>
          <a:p>
            <a:pPr lvl="1"/>
            <a:endParaRPr lang="en-US" dirty="0"/>
          </a:p>
          <a:p>
            <a:r>
              <a:rPr lang="en-US" dirty="0"/>
              <a:t>Almost concomitantly, a returning traveler from NYC presented with an oral lesion and perianal rash</a:t>
            </a:r>
          </a:p>
          <a:p>
            <a:pPr lvl="1"/>
            <a:r>
              <a:rPr lang="en-US" dirty="0"/>
              <a:t>NYC Department of Health and Mental Hygiene contacted</a:t>
            </a:r>
          </a:p>
          <a:p>
            <a:pPr lvl="1"/>
            <a:r>
              <a:rPr lang="en-US" dirty="0"/>
              <a:t>Positive result from </a:t>
            </a:r>
            <a:r>
              <a:rPr lang="en-US" dirty="0" err="1"/>
              <a:t>Orthopoxvirus</a:t>
            </a:r>
            <a:r>
              <a:rPr lang="en-US" dirty="0"/>
              <a:t> DNA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Current ability to detect </a:t>
            </a:r>
            <a:r>
              <a:rPr lang="en-US" dirty="0" err="1"/>
              <a:t>Orthopxviruses</a:t>
            </a:r>
            <a:r>
              <a:rPr lang="en-US" dirty="0"/>
              <a:t> via Laboratory Response Network allowed for detection of first U.S. cases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https://www.cdc.gov/mmwr/volumes/71/wr/mm7123e1.htm</a:t>
            </a:r>
          </a:p>
        </p:txBody>
      </p:sp>
      <p:pic>
        <p:nvPicPr>
          <p:cNvPr id="6" name="Picture Placeholder 5" descr="black woman wearing light blue scrubs also wear some PPE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4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512065"/>
            <a:ext cx="5791199" cy="775597"/>
          </a:xfrm>
        </p:spPr>
        <p:txBody>
          <a:bodyPr/>
          <a:lstStyle/>
          <a:p>
            <a:r>
              <a:rPr lang="en-US" dirty="0"/>
              <a:t>CDC Non-</a:t>
            </a:r>
            <a:r>
              <a:rPr lang="en-US" dirty="0" err="1"/>
              <a:t>Variola</a:t>
            </a:r>
            <a:r>
              <a:rPr lang="en-US" dirty="0"/>
              <a:t> </a:t>
            </a:r>
            <a:r>
              <a:rPr lang="en-US" dirty="0" err="1"/>
              <a:t>Orthopoxvirus</a:t>
            </a:r>
            <a:r>
              <a:rPr lang="en-US" dirty="0"/>
              <a:t> (NVO) Assay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287662"/>
            <a:ext cx="5791199" cy="394605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Detection of the E9L gene</a:t>
            </a:r>
          </a:p>
          <a:p>
            <a:pPr lvl="1"/>
            <a:r>
              <a:rPr lang="en-US" dirty="0"/>
              <a:t>Will detect other members of the NVO family</a:t>
            </a:r>
          </a:p>
          <a:p>
            <a:pPr lvl="2"/>
            <a:r>
              <a:rPr lang="en-US" dirty="0" err="1"/>
              <a:t>Mpox</a:t>
            </a:r>
            <a:r>
              <a:rPr lang="en-US" dirty="0"/>
              <a:t>, Cowpox, </a:t>
            </a:r>
            <a:r>
              <a:rPr lang="en-US" dirty="0" err="1"/>
              <a:t>Ectromelia</a:t>
            </a:r>
            <a:r>
              <a:rPr lang="en-US" dirty="0"/>
              <a:t>, </a:t>
            </a:r>
            <a:r>
              <a:rPr lang="en-US" dirty="0" err="1"/>
              <a:t>Camelpox</a:t>
            </a:r>
            <a:r>
              <a:rPr lang="en-US" dirty="0"/>
              <a:t>, etc.</a:t>
            </a:r>
          </a:p>
          <a:p>
            <a:pPr marL="548627" lvl="2" indent="0">
              <a:buNone/>
            </a:pPr>
            <a:endParaRPr lang="en-US" dirty="0"/>
          </a:p>
          <a:p>
            <a:r>
              <a:rPr lang="en-US" dirty="0"/>
              <a:t>Received 510K designation initially in 2005</a:t>
            </a:r>
          </a:p>
          <a:p>
            <a:r>
              <a:rPr lang="en-US" dirty="0"/>
              <a:t>Received clearance again in 2018 to reflect an update to labeling and use of reagents</a:t>
            </a:r>
          </a:p>
          <a:p>
            <a:pPr lvl="1"/>
            <a:r>
              <a:rPr lang="en-US" dirty="0"/>
              <a:t>Performance of the assay restricted to the Laboratory Response Network (LRN)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Significant LRN laboratory capacity existed at the beginning of the 2022 </a:t>
            </a:r>
            <a:r>
              <a:rPr lang="en-US" dirty="0" err="1"/>
              <a:t>mpox</a:t>
            </a:r>
            <a:r>
              <a:rPr lang="en-US" dirty="0"/>
              <a:t> outbreak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Placeholder 12" descr="two white adults one male and one female both wearing white coats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645BE-80FE-43D0-AC0E-E2F888A88671}"/>
              </a:ext>
            </a:extLst>
          </p:cNvPr>
          <p:cNvSpPr txBox="1"/>
          <p:nvPr/>
        </p:nvSpPr>
        <p:spPr>
          <a:xfrm>
            <a:off x="8381398" y="6435397"/>
            <a:ext cx="2926151" cy="1382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
							</a:t>
            </a:r>
          </a:p>
          <a:p>
            <a:pPr algn="r"/>
            <a:r>
              <a:rPr lang="en-US" sz="65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©2023 Laboratory Corporation of America® Holdings   All rights reserved.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7B5BC-FDCC-4977-A3D6-73111F56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438860" y="6390934"/>
            <a:ext cx="225056" cy="18489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0FD08294-13F4-471E-BAD0-2C8D54C2E70F}" type="slidenum">
              <a:rPr lang="en-US" sz="65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8</a:t>
            </a:fld>
            <a:endParaRPr lang="en-US" sz="65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675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11741B-1A7F-53FB-861B-AC23A25F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10800"/>
            <a:ext cx="11125200" cy="110800"/>
          </a:xfr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sz="800" dirty="0"/>
              <a:t>Morbidity &amp; Mortality Weekly Report </a:t>
            </a:r>
          </a:p>
        </p:txBody>
      </p:sp>
      <p:pic>
        <p:nvPicPr>
          <p:cNvPr id="10" name="Picture 9" descr="title of the slide"/>
          <p:cNvPicPr>
            <a:picLocks noChangeAspect="1"/>
          </p:cNvPicPr>
          <p:nvPr/>
        </p:nvPicPr>
        <p:blipFill rotWithShape="1">
          <a:blip r:embed="rId2"/>
          <a:srcRect t="8436" b="8062"/>
          <a:stretch/>
        </p:blipFill>
        <p:spPr>
          <a:xfrm>
            <a:off x="0" y="317635"/>
            <a:ext cx="11925300" cy="151116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533398" y="1916964"/>
            <a:ext cx="9751829" cy="3399259"/>
          </a:xfrm>
        </p:spPr>
        <p:txBody>
          <a:bodyPr/>
          <a:lstStyle/>
          <a:p>
            <a:r>
              <a:rPr lang="en-US" dirty="0"/>
              <a:t>Estimated LRN capacity for NVO testing was 8,000 test per week</a:t>
            </a:r>
          </a:p>
          <a:p>
            <a:pPr lvl="1"/>
            <a:r>
              <a:rPr lang="en-US" dirty="0"/>
              <a:t>Initial capacity limitations were due to reagent availability and requirement for manual DNA extraction</a:t>
            </a:r>
          </a:p>
          <a:p>
            <a:pPr lvl="1"/>
            <a:r>
              <a:rPr lang="en-US" dirty="0"/>
              <a:t>LRN increased capacity by bringing on additional laboratories and implementing operational changes</a:t>
            </a:r>
          </a:p>
          <a:p>
            <a:pPr lvl="2"/>
            <a:r>
              <a:rPr lang="en-US" dirty="0"/>
              <a:t>Extra shifts, extra personnel and shifting testing priorities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 descr="chart high lightening number of specimens tes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90" y="3003573"/>
            <a:ext cx="8302750" cy="278240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33398" y="5785979"/>
            <a:ext cx="5334001" cy="304800"/>
          </a:xfrm>
        </p:spPr>
        <p:txBody>
          <a:bodyPr/>
          <a:lstStyle/>
          <a:p>
            <a:r>
              <a:rPr lang="en-US" dirty="0"/>
              <a:t>https://www.cdc.gov/mmwr/volumes/71/wr/mm7128e1.htm</a:t>
            </a:r>
          </a:p>
        </p:txBody>
      </p:sp>
    </p:spTree>
    <p:extLst>
      <p:ext uri="{BB962C8B-B14F-4D97-AF65-F5344CB8AC3E}">
        <p14:creationId xmlns:p14="http://schemas.microsoft.com/office/powerpoint/2010/main" val="32121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814&quot;&gt;&lt;object type=&quot;3&quot; unique_id=&quot;12069&quot;&gt;&lt;property id=&quot;20148&quot; value=&quot;5&quot;/&gt;&lt;property id=&quot;20300&quot; value=&quot;Slide 1&quot;/&gt;&lt;property id=&quot;20307&quot; value=&quot;256&quot;/&gt;&lt;/object&gt;&lt;object type=&quot;3&quot; unique_id=&quot;12070&quot;&gt;&lt;property id=&quot;20148&quot; value=&quot;5&quot;/&gt;&lt;property id=&quot;20300&quot; value=&quot;Slide 2&quot;/&gt;&lt;property id=&quot;20307&quot; value=&quot;257&quot;/&gt;&lt;/object&gt;&lt;object type=&quot;3&quot; unique_id=&quot;12071&quot;&gt;&lt;property id=&quot;20148&quot; value=&quot;5&quot;/&gt;&lt;property id=&quot;20300&quot; value=&quot;Slide 3&quot;/&gt;&lt;property id=&quot;20307&quot; value=&quot;258&quot;/&gt;&lt;/object&gt;&lt;object type=&quot;3&quot; unique_id=&quot;12072&quot;&gt;&lt;property id=&quot;20148&quot; value=&quot;5&quot;/&gt;&lt;property id=&quot;20300&quot; value=&quot;Slide 4&quot;/&gt;&lt;property id=&quot;20307&quot; value=&quot;259&quot;/&gt;&lt;/object&gt;&lt;object type=&quot;3&quot; unique_id=&quot;12073&quot;&gt;&lt;property id=&quot;20148&quot; value=&quot;5&quot;/&gt;&lt;property id=&quot;20300&quot; value=&quot;Slide 5&quot;/&gt;&lt;property id=&quot;20307&quot; value=&quot;260&quot;/&gt;&lt;/object&gt;&lt;object type=&quot;3&quot; unique_id=&quot;12074&quot;&gt;&lt;property id=&quot;20148&quot; value=&quot;5&quot;/&gt;&lt;property id=&quot;20300&quot; value=&quot;Slide 6&quot;/&gt;&lt;property id=&quot;20307&quot; value=&quot;261&quot;/&gt;&lt;/object&gt;&lt;object type=&quot;3&quot; unique_id=&quot;12075&quot;&gt;&lt;property id=&quot;20148&quot; value=&quot;5&quot;/&gt;&lt;property id=&quot;20300&quot; value=&quot;Slide 7&quot;/&gt;&lt;property id=&quot;20307&quot; value=&quot;262&quot;/&gt;&lt;/object&gt;&lt;object type=&quot;3&quot; unique_id=&quot;12076&quot;&gt;&lt;property id=&quot;20148&quot; value=&quot;5&quot;/&gt;&lt;property id=&quot;20300&quot; value=&quot;Slide 8&quot;/&gt;&lt;property id=&quot;20307&quot; value=&quot;263&quot;/&gt;&lt;/object&gt;&lt;object type=&quot;3&quot; unique_id=&quot;12077&quot;&gt;&lt;property id=&quot;20148&quot; value=&quot;5&quot;/&gt;&lt;property id=&quot;20300&quot; value=&quot;Slide 9&quot;/&gt;&lt;property id=&quot;20307&quot; value=&quot;264&quot;/&gt;&lt;/object&gt;&lt;object type=&quot;3&quot; unique_id=&quot;12078&quot;&gt;&lt;property id=&quot;20148&quot; value=&quot;5&quot;/&gt;&lt;property id=&quot;20300&quot; value=&quot;Slide 10&quot;/&gt;&lt;property id=&quot;20307&quot; value=&quot;265&quot;/&gt;&lt;/object&gt;&lt;object type=&quot;3&quot; unique_id=&quot;12079&quot;&gt;&lt;property id=&quot;20148&quot; value=&quot;5&quot;/&gt;&lt;property id=&quot;20300&quot; value=&quot;Slide 11&quot;/&gt;&lt;property id=&quot;20307&quot; value=&quot;266&quot;/&gt;&lt;/object&gt;&lt;object type=&quot;3&quot; unique_id=&quot;12080&quot;&gt;&lt;property id=&quot;20148&quot; value=&quot;5&quot;/&gt;&lt;property id=&quot;20300&quot; value=&quot;Slide 12&quot;/&gt;&lt;property id=&quot;20307&quot; value=&quot;267&quot;/&gt;&lt;/object&gt;&lt;object type=&quot;3&quot; unique_id=&quot;12081&quot;&gt;&lt;property id=&quot;20148&quot; value=&quot;5&quot;/&gt;&lt;property id=&quot;20300&quot; value=&quot;Slide 13&quot;/&gt;&lt;property id=&quot;20307&quot; value=&quot;268&quot;/&gt;&lt;/object&gt;&lt;object type=&quot;3&quot; unique_id=&quot;12082&quot;&gt;&lt;property id=&quot;20148&quot; value=&quot;5&quot;/&gt;&lt;property id=&quot;20300&quot; value=&quot;Slide 14&quot;/&gt;&lt;property id=&quot;20307&quot; value=&quot;269&quot;/&gt;&lt;/object&gt;&lt;object type=&quot;3&quot; unique_id=&quot;12083&quot;&gt;&lt;property id=&quot;20148&quot; value=&quot;5&quot;/&gt;&lt;property id=&quot;20300&quot; value=&quot;Slide 15&quot;/&gt;&lt;property id=&quot;20307&quot; value=&quot;270&quot;/&gt;&lt;/object&gt;&lt;object type=&quot;3&quot; unique_id=&quot;12084&quot;&gt;&lt;property id=&quot;20148&quot; value=&quot;5&quot;/&gt;&lt;property id=&quot;20300&quot; value=&quot;Slide 16&quot;/&gt;&lt;property id=&quot;20307&quot; value=&quot;271&quot;/&gt;&lt;/object&gt;&lt;object type=&quot;3&quot; unique_id=&quot;12085&quot;&gt;&lt;property id=&quot;20148&quot; value=&quot;5&quot;/&gt;&lt;property id=&quot;20300&quot; value=&quot;Slide 18&quot;/&gt;&lt;property id=&quot;20307&quot; value=&quot;272&quot;/&gt;&lt;/object&gt;&lt;object type=&quot;3&quot; unique_id=&quot;12086&quot;&gt;&lt;property id=&quot;20148&quot; value=&quot;5&quot;/&gt;&lt;property id=&quot;20300&quot; value=&quot;Slide 19&quot;/&gt;&lt;property id=&quot;20307&quot; value=&quot;273&quot;/&gt;&lt;/object&gt;&lt;object type=&quot;3&quot; unique_id=&quot;12087&quot;&gt;&lt;property id=&quot;20148&quot; value=&quot;5&quot;/&gt;&lt;property id=&quot;20300&quot; value=&quot;Slide 20&quot;/&gt;&lt;property id=&quot;20307&quot; value=&quot;274&quot;/&gt;&lt;/object&gt;&lt;object type=&quot;3&quot; unique_id=&quot;12088&quot;&gt;&lt;property id=&quot;20148&quot; value=&quot;5&quot;/&gt;&lt;property id=&quot;20300&quot; value=&quot;Slide 21&quot;/&gt;&lt;property id=&quot;20307&quot; value=&quot;277&quot;/&gt;&lt;/object&gt;&lt;object type=&quot;3&quot; unique_id=&quot;12089&quot;&gt;&lt;property id=&quot;20148&quot; value=&quot;5&quot;/&gt;&lt;property id=&quot;20300&quot; value=&quot;Slide 22&quot;/&gt;&lt;property id=&quot;20307&quot; value=&quot;278&quot;/&gt;&lt;/object&gt;&lt;object type=&quot;3&quot; unique_id=&quot;12090&quot;&gt;&lt;property id=&quot;20148&quot; value=&quot;5&quot;/&gt;&lt;property id=&quot;20300&quot; value=&quot;Slide 23&quot;/&gt;&lt;property id=&quot;20307&quot; value=&quot;279&quot;/&gt;&lt;/object&gt;&lt;object type=&quot;3&quot; unique_id=&quot;12091&quot;&gt;&lt;property id=&quot;20148&quot; value=&quot;5&quot;/&gt;&lt;property id=&quot;20300&quot; value=&quot;Slide 24&quot;/&gt;&lt;property id=&quot;20307&quot; value=&quot;280&quot;/&gt;&lt;/object&gt;&lt;object type=&quot;3&quot; unique_id=&quot;12092&quot;&gt;&lt;property id=&quot;20148&quot; value=&quot;5&quot;/&gt;&lt;property id=&quot;20300&quot; value=&quot;Slide 26&quot;/&gt;&lt;property id=&quot;20307&quot; value=&quot;281&quot;/&gt;&lt;/object&gt;&lt;object type=&quot;3&quot; unique_id=&quot;12093&quot;&gt;&lt;property id=&quot;20148&quot; value=&quot;5&quot;/&gt;&lt;property id=&quot;20300&quot; value=&quot;Slide 28&quot;/&gt;&lt;property id=&quot;20307&quot; value=&quot;282&quot;/&gt;&lt;/object&gt;&lt;object type=&quot;3&quot; unique_id=&quot;12094&quot;&gt;&lt;property id=&quot;20148&quot; value=&quot;5&quot;/&gt;&lt;property id=&quot;20300&quot; value=&quot;Slide 29&quot;/&gt;&lt;property id=&quot;20307&quot; value=&quot;283&quot;/&gt;&lt;/object&gt;&lt;object type=&quot;3&quot; unique_id=&quot;12234&quot;&gt;&lt;property id=&quot;20148&quot; value=&quot;5&quot;/&gt;&lt;property id=&quot;20300&quot; value=&quot;Slide 17&quot;/&gt;&lt;property id=&quot;20307&quot; value=&quot;284&quot;/&gt;&lt;/object&gt;&lt;object type=&quot;3&quot; unique_id=&quot;12235&quot;&gt;&lt;property id=&quot;20148&quot; value=&quot;5&quot;/&gt;&lt;property id=&quot;20300&quot; value=&quot;Slide 25&quot;/&gt;&lt;property id=&quot;20307&quot; value=&quot;285&quot;/&gt;&lt;/object&gt;&lt;object type=&quot;3&quot; unique_id=&quot;12326&quot;&gt;&lt;property id=&quot;20148&quot; value=&quot;5&quot;/&gt;&lt;property id=&quot;20300&quot; value=&quot;Slide 27&quot;/&gt;&lt;property id=&quot;20307&quot; value=&quot;286&quot;/&gt;&lt;/object&gt;&lt;/object&gt;&lt;object type=&quot;8&quot; unique_id=&quot;108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LABCORP 2023 TEMPLATE_STUDIO BUILD">
  <a:themeElements>
    <a:clrScheme name="Custom 8">
      <a:dk1>
        <a:srgbClr val="231F20"/>
      </a:dk1>
      <a:lt1>
        <a:srgbClr val="FFFFFF"/>
      </a:lt1>
      <a:dk2>
        <a:srgbClr val="3A5CE9"/>
      </a:dk2>
      <a:lt2>
        <a:srgbClr val="FFFFFF"/>
      </a:lt2>
      <a:accent1>
        <a:srgbClr val="3A5CE9"/>
      </a:accent1>
      <a:accent2>
        <a:srgbClr val="2998E3"/>
      </a:accent2>
      <a:accent3>
        <a:srgbClr val="4CD5F7"/>
      </a:accent3>
      <a:accent4>
        <a:srgbClr val="1A2188"/>
      </a:accent4>
      <a:accent5>
        <a:srgbClr val="6C2FAC"/>
      </a:accent5>
      <a:accent6>
        <a:srgbClr val="F7758C"/>
      </a:accent6>
      <a:hlink>
        <a:srgbClr val="3A5CE9"/>
      </a:hlink>
      <a:folHlink>
        <a:srgbClr val="6C2FAC"/>
      </a:folHlink>
    </a:clrScheme>
    <a:fontScheme name="LABCORP REBRANDED FONT SET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0" tIns="0" rIns="0" bIns="0"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bcorp_EXTERNAL USE_Template_2023.pptx" id="{C51615B5-F9ED-4277-AB71-297F830F80C3}" vid="{E9919C50-CC4B-462D-829B-C4E8DD3972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972F345C06D498D7F41780ABCC7E3" ma:contentTypeVersion="15" ma:contentTypeDescription="Create a new document." ma:contentTypeScope="" ma:versionID="f1d667b40215f8d7fe4a261a8bcf1d5d">
  <xsd:schema xmlns:xsd="http://www.w3.org/2001/XMLSchema" xmlns:xs="http://www.w3.org/2001/XMLSchema" xmlns:p="http://schemas.microsoft.com/office/2006/metadata/properties" xmlns:ns2="6ba615c7-e36f-41d7-bc8f-37344f0ff168" xmlns:ns3="e3c4afd0-9773-4f1f-9ff3-4da1b4bc66ab" targetNamespace="http://schemas.microsoft.com/office/2006/metadata/properties" ma:root="true" ma:fieldsID="5854b78a648a3f2d244d55dd59c719cb" ns2:_="" ns3:_="">
    <xsd:import namespace="6ba615c7-e36f-41d7-bc8f-37344f0ff168"/>
    <xsd:import namespace="e3c4afd0-9773-4f1f-9ff3-4da1b4bc66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615c7-e36f-41d7-bc8f-37344f0ff1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448d13f-cc16-440a-b209-a462631fa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4afd0-9773-4f1f-9ff3-4da1b4bc66a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4a3d291-b0fb-4575-99a1-559ffd1c079d}" ma:internalName="TaxCatchAll" ma:showField="CatchAllData" ma:web="e3c4afd0-9773-4f1f-9ff3-4da1b4bc66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c4afd0-9773-4f1f-9ff3-4da1b4bc66ab" xsi:nil="true"/>
    <lcf76f155ced4ddcb4097134ff3c332f xmlns="6ba615c7-e36f-41d7-bc8f-37344f0ff1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1FB1DC-7146-4F3B-BEF1-75C0D7A6D242}"/>
</file>

<file path=customXml/itemProps2.xml><?xml version="1.0" encoding="utf-8"?>
<ds:datastoreItem xmlns:ds="http://schemas.openxmlformats.org/officeDocument/2006/customXml" ds:itemID="{F93B56A2-1E77-4A18-94E9-BE65D2321729}"/>
</file>

<file path=customXml/itemProps3.xml><?xml version="1.0" encoding="utf-8"?>
<ds:datastoreItem xmlns:ds="http://schemas.openxmlformats.org/officeDocument/2006/customXml" ds:itemID="{B28178CB-82C8-4004-8FD3-CD9A8CDE8686}"/>
</file>

<file path=docProps/app.xml><?xml version="1.0" encoding="utf-8"?>
<Properties xmlns="http://schemas.openxmlformats.org/officeDocument/2006/extended-properties" xmlns:vt="http://schemas.openxmlformats.org/officeDocument/2006/docPropsVTypes">
  <Template>Labcorp_EXTERNAL USE_Template_2023</Template>
  <TotalTime>7261</TotalTime>
  <Words>2782</Words>
  <Application>Microsoft Office PowerPoint</Application>
  <PresentationFormat>Widescreen</PresentationFormat>
  <Paragraphs>340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LABCORP 2023 TEMPLATE_STUDIO BUILD</vt:lpstr>
      <vt:lpstr>Increasing National Access to mpox Testing by Leveraging Reference Laboratory Capacity</vt:lpstr>
      <vt:lpstr>Orthopoxviruses: mpox </vt:lpstr>
      <vt:lpstr>Phylogenetics of Current mpox Outbreak</vt:lpstr>
      <vt:lpstr>Clinical Features and Transmission of Monkeypox</vt:lpstr>
      <vt:lpstr>Global Emergence of mpox: 2022</vt:lpstr>
      <vt:lpstr>Comparison of 2022 mpox Outbreaks to Previous Outbreaks</vt:lpstr>
      <vt:lpstr>Emergence of mpox in May 2022: United States</vt:lpstr>
      <vt:lpstr>CDC Non-Variola Orthopoxvirus (NVO) Assay</vt:lpstr>
      <vt:lpstr>Morbidity &amp; Mortality Weekly Report </vt:lpstr>
      <vt:lpstr>CDC 510K NVO Assay Overview</vt:lpstr>
      <vt:lpstr>Expansion of mpox Testing to Commercial Labs: June 2022</vt:lpstr>
      <vt:lpstr>Overview of Original NVO Assay Workflow</vt:lpstr>
      <vt:lpstr>CDC/LRN Support of Commercial Labs Adopting the NVO Assay</vt:lpstr>
      <vt:lpstr>Expanding Commercial Laboratory Capacity for the NVO Assay</vt:lpstr>
      <vt:lpstr>Commercial Laboratory Response to the 2022 mpox Outbreak </vt:lpstr>
      <vt:lpstr>Addressing Two Bottlenecks in the NVO Assay Process</vt:lpstr>
      <vt:lpstr>Increasing Extraction Throughput: Dry Swab Elution</vt:lpstr>
      <vt:lpstr>SlicPrep™ Processing</vt:lpstr>
      <vt:lpstr>Increasing Extraction Throughput</vt:lpstr>
      <vt:lpstr>Expanding PCR Detection Capability</vt:lpstr>
      <vt:lpstr>NVO Assay: QuantStudio™ 7 Flex Performance</vt:lpstr>
      <vt:lpstr>Implementing SlicPrep™, MagNA Pure ® (and QS7 Flex)</vt:lpstr>
      <vt:lpstr>Dry Swab vs. Wet Swab Equivalence</vt:lpstr>
      <vt:lpstr>Commercial Laboratory Impacts to mpox Test Availability</vt:lpstr>
      <vt:lpstr>Challenges Associated with High Volume mpox Testing early </vt:lpstr>
      <vt:lpstr>Challenges Associated with High Volume mpox Testing equivocal vs inconclusive</vt:lpstr>
      <vt:lpstr>Challenges Associated with High Volume mpox Testing </vt:lpstr>
      <vt:lpstr>Current State of mpox Testing</vt:lpstr>
      <vt:lpstr>Acknowledgements</vt:lpstr>
      <vt:lpstr>Thank you</vt:lpstr>
    </vt:vector>
  </TitlesOfParts>
  <Company>LH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Dale, Suzanne</dc:creator>
  <cp:lastModifiedBy>Jackson, Danielle</cp:lastModifiedBy>
  <cp:revision>62</cp:revision>
  <dcterms:created xsi:type="dcterms:W3CDTF">2023-07-03T13:59:03Z</dcterms:created>
  <dcterms:modified xsi:type="dcterms:W3CDTF">2023-07-20T20:06:37Z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0x0101002C4972F345C06D498D7F41780ABCC7E3</vt:lpwstr>
  </property>
</Properties>
</file>